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 id="2147483672" r:id="rId5"/>
    <p:sldMasterId id="2147483684" r:id="rId6"/>
  </p:sldMasterIdLst>
  <p:sldIdLst>
    <p:sldId id="256" r:id="rId7"/>
    <p:sldId id="356" r:id="rId8"/>
    <p:sldId id="279" r:id="rId9"/>
    <p:sldId id="280" r:id="rId10"/>
    <p:sldId id="263" r:id="rId11"/>
    <p:sldId id="257" r:id="rId12"/>
    <p:sldId id="258" r:id="rId13"/>
    <p:sldId id="351" r:id="rId14"/>
    <p:sldId id="352" r:id="rId15"/>
    <p:sldId id="334" r:id="rId16"/>
    <p:sldId id="353" r:id="rId17"/>
    <p:sldId id="330" r:id="rId18"/>
    <p:sldId id="343" r:id="rId19"/>
    <p:sldId id="354" r:id="rId20"/>
    <p:sldId id="35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6/11/relationships/changesInfo" Target="changesInfos/changesInfo1.xml"/><Relationship Id="rId3" Type="http://schemas.openxmlformats.org/officeDocument/2006/relationships/slideMaster" Target="slideMasters/slideMaster1.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Wall" userId="86c2eab2-72e2-4717-a957-2caaa0da4228" providerId="ADAL" clId="{9B3016A9-49A3-4336-8C79-8B85E327DF19}"/>
    <pc:docChg chg="modSld">
      <pc:chgData name="Katie Wall" userId="86c2eab2-72e2-4717-a957-2caaa0da4228" providerId="ADAL" clId="{9B3016A9-49A3-4336-8C79-8B85E327DF19}" dt="2024-04-16T07:48:36.563" v="20" actId="20577"/>
      <pc:docMkLst>
        <pc:docMk/>
      </pc:docMkLst>
      <pc:sldChg chg="modSp mod">
        <pc:chgData name="Katie Wall" userId="86c2eab2-72e2-4717-a957-2caaa0da4228" providerId="ADAL" clId="{9B3016A9-49A3-4336-8C79-8B85E327DF19}" dt="2024-04-16T07:48:36.563" v="20" actId="20577"/>
        <pc:sldMkLst>
          <pc:docMk/>
          <pc:sldMk cId="1127154852" sldId="256"/>
        </pc:sldMkLst>
        <pc:spChg chg="mod">
          <ac:chgData name="Katie Wall" userId="86c2eab2-72e2-4717-a957-2caaa0da4228" providerId="ADAL" clId="{9B3016A9-49A3-4336-8C79-8B85E327DF19}" dt="2024-04-16T07:48:36.563" v="20" actId="20577"/>
          <ac:spMkLst>
            <pc:docMk/>
            <pc:sldMk cId="1127154852" sldId="256"/>
            <ac:spMk id="4" creationId="{CE9E287F-050E-6DD2-DCBA-24C68E71BF6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9628D-4063-2486-BF6F-273F33449D9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B8F95EE-21D8-CF06-21F8-5E4547A1C1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6393779-7C76-2F14-E2E2-79F820F511EC}"/>
              </a:ext>
            </a:extLst>
          </p:cNvPr>
          <p:cNvSpPr>
            <a:spLocks noGrp="1"/>
          </p:cNvSpPr>
          <p:nvPr>
            <p:ph type="dt" sz="half" idx="10"/>
          </p:nvPr>
        </p:nvSpPr>
        <p:spPr/>
        <p:txBody>
          <a:bodyPr/>
          <a:lstStyle/>
          <a:p>
            <a:fld id="{31EAC9D0-E5C0-4D5D-828B-0A8A4730BCC7}" type="datetimeFigureOut">
              <a:rPr lang="en-GB" smtClean="0"/>
              <a:t>16/04/2024</a:t>
            </a:fld>
            <a:endParaRPr lang="en-GB"/>
          </a:p>
        </p:txBody>
      </p:sp>
      <p:sp>
        <p:nvSpPr>
          <p:cNvPr id="5" name="Footer Placeholder 4">
            <a:extLst>
              <a:ext uri="{FF2B5EF4-FFF2-40B4-BE49-F238E27FC236}">
                <a16:creationId xmlns:a16="http://schemas.microsoft.com/office/drawing/2014/main" id="{AF5A224A-18B2-9EDD-D12B-A53539AA8E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8125C5-D48E-561F-CB8E-983017B3A8DE}"/>
              </a:ext>
            </a:extLst>
          </p:cNvPr>
          <p:cNvSpPr>
            <a:spLocks noGrp="1"/>
          </p:cNvSpPr>
          <p:nvPr>
            <p:ph type="sldNum" sz="quarter" idx="12"/>
          </p:nvPr>
        </p:nvSpPr>
        <p:spPr/>
        <p:txBody>
          <a:bodyPr/>
          <a:lstStyle/>
          <a:p>
            <a:fld id="{6854F415-883F-475E-B388-5D2FD488071E}" type="slidenum">
              <a:rPr lang="en-GB" smtClean="0"/>
              <a:t>‹#›</a:t>
            </a:fld>
            <a:endParaRPr lang="en-GB"/>
          </a:p>
        </p:txBody>
      </p:sp>
    </p:spTree>
    <p:extLst>
      <p:ext uri="{BB962C8B-B14F-4D97-AF65-F5344CB8AC3E}">
        <p14:creationId xmlns:p14="http://schemas.microsoft.com/office/powerpoint/2010/main" val="2677554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4E25B-E189-0E6F-A767-5745710F6773}"/>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BC412F4-FDC4-B387-2A19-8B4F14169E1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5672C62-6416-405C-39CF-D192A2455003}"/>
              </a:ext>
            </a:extLst>
          </p:cNvPr>
          <p:cNvSpPr>
            <a:spLocks noGrp="1"/>
          </p:cNvSpPr>
          <p:nvPr>
            <p:ph type="dt" sz="half" idx="10"/>
          </p:nvPr>
        </p:nvSpPr>
        <p:spPr/>
        <p:txBody>
          <a:bodyPr/>
          <a:lstStyle/>
          <a:p>
            <a:fld id="{31EAC9D0-E5C0-4D5D-828B-0A8A4730BCC7}" type="datetimeFigureOut">
              <a:rPr lang="en-GB" smtClean="0"/>
              <a:t>16/04/2024</a:t>
            </a:fld>
            <a:endParaRPr lang="en-GB"/>
          </a:p>
        </p:txBody>
      </p:sp>
      <p:sp>
        <p:nvSpPr>
          <p:cNvPr id="5" name="Footer Placeholder 4">
            <a:extLst>
              <a:ext uri="{FF2B5EF4-FFF2-40B4-BE49-F238E27FC236}">
                <a16:creationId xmlns:a16="http://schemas.microsoft.com/office/drawing/2014/main" id="{DF048A3B-3927-5712-AFDE-9CB3BD0B45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23A025-7EF2-1B71-E663-435DA760664F}"/>
              </a:ext>
            </a:extLst>
          </p:cNvPr>
          <p:cNvSpPr>
            <a:spLocks noGrp="1"/>
          </p:cNvSpPr>
          <p:nvPr>
            <p:ph type="sldNum" sz="quarter" idx="12"/>
          </p:nvPr>
        </p:nvSpPr>
        <p:spPr/>
        <p:txBody>
          <a:bodyPr/>
          <a:lstStyle/>
          <a:p>
            <a:fld id="{6854F415-883F-475E-B388-5D2FD488071E}" type="slidenum">
              <a:rPr lang="en-GB" smtClean="0"/>
              <a:t>‹#›</a:t>
            </a:fld>
            <a:endParaRPr lang="en-GB"/>
          </a:p>
        </p:txBody>
      </p:sp>
    </p:spTree>
    <p:extLst>
      <p:ext uri="{BB962C8B-B14F-4D97-AF65-F5344CB8AC3E}">
        <p14:creationId xmlns:p14="http://schemas.microsoft.com/office/powerpoint/2010/main" val="1353256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0FC216-F205-D1A5-A0EA-F5D12CDF1B2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A3A63B83-79FE-5EEE-A069-B1DB3BD35D7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5DCF109-7F59-4CB2-C38E-43551230D7EA}"/>
              </a:ext>
            </a:extLst>
          </p:cNvPr>
          <p:cNvSpPr>
            <a:spLocks noGrp="1"/>
          </p:cNvSpPr>
          <p:nvPr>
            <p:ph type="dt" sz="half" idx="10"/>
          </p:nvPr>
        </p:nvSpPr>
        <p:spPr/>
        <p:txBody>
          <a:bodyPr/>
          <a:lstStyle/>
          <a:p>
            <a:fld id="{31EAC9D0-E5C0-4D5D-828B-0A8A4730BCC7}" type="datetimeFigureOut">
              <a:rPr lang="en-GB" smtClean="0"/>
              <a:t>16/04/2024</a:t>
            </a:fld>
            <a:endParaRPr lang="en-GB"/>
          </a:p>
        </p:txBody>
      </p:sp>
      <p:sp>
        <p:nvSpPr>
          <p:cNvPr id="5" name="Footer Placeholder 4">
            <a:extLst>
              <a:ext uri="{FF2B5EF4-FFF2-40B4-BE49-F238E27FC236}">
                <a16:creationId xmlns:a16="http://schemas.microsoft.com/office/drawing/2014/main" id="{399A689E-55C2-6CAF-2704-1F87FC3DA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FB9834-D331-0F62-B384-AC444B7525FD}"/>
              </a:ext>
            </a:extLst>
          </p:cNvPr>
          <p:cNvSpPr>
            <a:spLocks noGrp="1"/>
          </p:cNvSpPr>
          <p:nvPr>
            <p:ph type="sldNum" sz="quarter" idx="12"/>
          </p:nvPr>
        </p:nvSpPr>
        <p:spPr/>
        <p:txBody>
          <a:bodyPr/>
          <a:lstStyle/>
          <a:p>
            <a:fld id="{6854F415-883F-475E-B388-5D2FD488071E}" type="slidenum">
              <a:rPr lang="en-GB" smtClean="0"/>
              <a:t>‹#›</a:t>
            </a:fld>
            <a:endParaRPr lang="en-GB"/>
          </a:p>
        </p:txBody>
      </p:sp>
    </p:spTree>
    <p:extLst>
      <p:ext uri="{BB962C8B-B14F-4D97-AF65-F5344CB8AC3E}">
        <p14:creationId xmlns:p14="http://schemas.microsoft.com/office/powerpoint/2010/main" val="2403652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75025"/>
            <a:ext cx="9576263"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50848" y="1385316"/>
            <a:ext cx="9290304" cy="4087368"/>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059680" y="1267730"/>
            <a:ext cx="207264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181600" y="1267731"/>
            <a:ext cx="18288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7" cy="2590800"/>
          </a:xfrm>
        </p:spPr>
        <p:txBody>
          <a:bodyPr tIns="45720" bIns="45720" anchor="ctr">
            <a:noAutofit/>
          </a:bodyPr>
          <a:lstStyle>
            <a:lvl1pPr algn="ctr">
              <a:lnSpc>
                <a:spcPct val="83000"/>
              </a:lnSpc>
              <a:defRPr lang="en-US" sz="6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562100" y="4682062"/>
            <a:ext cx="9070848" cy="502920"/>
          </a:xfrm>
        </p:spPr>
        <p:txBody>
          <a:bodyPr>
            <a:normAutofit/>
          </a:bodyPr>
          <a:lstStyle>
            <a:lvl1pPr marL="0" indent="0" algn="ctr">
              <a:spcBef>
                <a:spcPts val="0"/>
              </a:spcBef>
              <a:buNone/>
              <a:defRPr sz="1400" spc="80" baseline="0">
                <a:solidFill>
                  <a:schemeClr val="tx1"/>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en-US"/>
              <a:t>Click to edit Master subtitle style</a:t>
            </a:r>
          </a:p>
        </p:txBody>
      </p:sp>
      <p:sp>
        <p:nvSpPr>
          <p:cNvPr id="20" name="Date Placeholder 19"/>
          <p:cNvSpPr>
            <a:spLocks noGrp="1"/>
          </p:cNvSpPr>
          <p:nvPr>
            <p:ph type="dt" sz="half" idx="10"/>
          </p:nvPr>
        </p:nvSpPr>
        <p:spPr>
          <a:xfrm>
            <a:off x="5242560" y="1327188"/>
            <a:ext cx="1706880" cy="457200"/>
          </a:xfrm>
        </p:spPr>
        <p:txBody>
          <a:bodyPr/>
          <a:lstStyle>
            <a:lvl1pPr algn="ctr">
              <a:defRPr sz="1100" spc="0" baseline="0">
                <a:solidFill>
                  <a:schemeClr val="tx1"/>
                </a:solidFill>
                <a:latin typeface="+mn-lt"/>
              </a:defRPr>
            </a:lvl1pPr>
          </a:lstStyle>
          <a:p>
            <a:fld id="{448E2F62-FA25-4628-91EF-33F0DD2F11D9}" type="datetimeFigureOut">
              <a:rPr lang="en-GB" smtClean="0"/>
              <a:t>16/04/2024</a:t>
            </a:fld>
            <a:endParaRPr lang="en-GB"/>
          </a:p>
        </p:txBody>
      </p:sp>
      <p:sp>
        <p:nvSpPr>
          <p:cNvPr id="21" name="Footer Placeholder 20"/>
          <p:cNvSpPr>
            <a:spLocks noGrp="1"/>
          </p:cNvSpPr>
          <p:nvPr>
            <p:ph type="ftr" sz="quarter" idx="11"/>
          </p:nvPr>
        </p:nvSpPr>
        <p:spPr>
          <a:xfrm>
            <a:off x="1473249" y="5211060"/>
            <a:ext cx="5905500" cy="228600"/>
          </a:xfrm>
        </p:spPr>
        <p:txBody>
          <a:bodyPr/>
          <a:lstStyle>
            <a:lvl1pPr algn="l">
              <a:defRPr sz="900">
                <a:solidFill>
                  <a:schemeClr val="tx1">
                    <a:lumMod val="75000"/>
                    <a:lumOff val="25000"/>
                  </a:schemeClr>
                </a:solidFill>
              </a:defRPr>
            </a:lvl1pPr>
          </a:lstStyle>
          <a:p>
            <a:endParaRPr lang="en-GB"/>
          </a:p>
        </p:txBody>
      </p:sp>
      <p:sp>
        <p:nvSpPr>
          <p:cNvPr id="22" name="Slide Number Placeholder 21"/>
          <p:cNvSpPr>
            <a:spLocks noGrp="1"/>
          </p:cNvSpPr>
          <p:nvPr>
            <p:ph type="sldNum" sz="quarter" idx="12"/>
          </p:nvPr>
        </p:nvSpPr>
        <p:spPr>
          <a:xfrm>
            <a:off x="8606921" y="5212080"/>
            <a:ext cx="2111881" cy="228600"/>
          </a:xfrm>
        </p:spPr>
        <p:txBody>
          <a:bodyPr/>
          <a:lstStyle>
            <a:lvl1pPr>
              <a:defRPr>
                <a:solidFill>
                  <a:schemeClr val="tx1">
                    <a:lumMod val="75000"/>
                    <a:lumOff val="25000"/>
                  </a:schemeClr>
                </a:solidFill>
              </a:defRPr>
            </a:lvl1pPr>
          </a:lstStyle>
          <a:p>
            <a:fld id="{6F545DFE-ED73-43AF-9B89-9435200BA7E6}" type="slidenum">
              <a:rPr lang="en-GB" smtClean="0"/>
              <a:t>‹#›</a:t>
            </a:fld>
            <a:endParaRPr lang="en-GB"/>
          </a:p>
        </p:txBody>
      </p:sp>
    </p:spTree>
    <p:extLst>
      <p:ext uri="{BB962C8B-B14F-4D97-AF65-F5344CB8AC3E}">
        <p14:creationId xmlns:p14="http://schemas.microsoft.com/office/powerpoint/2010/main" val="352111627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8E2F62-FA25-4628-91EF-33F0DD2F11D9}" type="datetimeFigureOut">
              <a:rPr lang="en-GB" smtClean="0"/>
              <a:t>16/04/2024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F545DFE-ED73-43AF-9B89-9435200BA7E6}" type="slidenum">
              <a:rPr lang="en-GB" smtClean="0"/>
              <a:t>‹#›</a:t>
            </a:fld>
            <a:endParaRPr lang="en-GB"/>
          </a:p>
        </p:txBody>
      </p:sp>
    </p:spTree>
    <p:extLst>
      <p:ext uri="{BB962C8B-B14F-4D97-AF65-F5344CB8AC3E}">
        <p14:creationId xmlns:p14="http://schemas.microsoft.com/office/powerpoint/2010/main" val="395096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75025"/>
            <a:ext cx="9576263"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50848" y="1385316"/>
            <a:ext cx="9290304" cy="4087368"/>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059680" y="1267730"/>
            <a:ext cx="207264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181600" y="1267731"/>
            <a:ext cx="18288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6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Text Placeholder 2"/>
          <p:cNvSpPr>
            <a:spLocks noGrp="1"/>
          </p:cNvSpPr>
          <p:nvPr>
            <p:ph type="body" idx="1"/>
          </p:nvPr>
        </p:nvSpPr>
        <p:spPr>
          <a:xfrm>
            <a:off x="1563624" y="4682062"/>
            <a:ext cx="9070848" cy="502920"/>
          </a:xfrm>
        </p:spPr>
        <p:txBody>
          <a:bodyPr anchor="t">
            <a:normAutofit/>
          </a:bodyPr>
          <a:lstStyle>
            <a:lvl1pPr marL="0" indent="0" algn="ctr">
              <a:buNone/>
              <a:defRPr sz="1400">
                <a:solidFill>
                  <a:schemeClr val="tx1"/>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242560" y="1325880"/>
            <a:ext cx="1706880" cy="457200"/>
          </a:xfrm>
        </p:spPr>
        <p:txBody>
          <a:bodyPr/>
          <a:lstStyle>
            <a:lvl1pPr algn="ctr">
              <a:defRPr lang="en-US" sz="1100" kern="1200" spc="0" baseline="0">
                <a:solidFill>
                  <a:schemeClr val="tx1"/>
                </a:solidFill>
                <a:latin typeface="+mn-lt"/>
                <a:ea typeface="+mn-ea"/>
                <a:cs typeface="+mn-cs"/>
              </a:defRPr>
            </a:lvl1pPr>
          </a:lstStyle>
          <a:p>
            <a:fld id="{448E2F62-FA25-4628-91EF-33F0DD2F11D9}" type="datetimeFigureOut">
              <a:rPr lang="en-GB" smtClean="0"/>
              <a:t>16/04/2024</a:t>
            </a:fld>
            <a:endParaRPr lang="en-GB"/>
          </a:p>
        </p:txBody>
      </p:sp>
      <p:sp>
        <p:nvSpPr>
          <p:cNvPr id="5" name="Footer Placeholder 4"/>
          <p:cNvSpPr>
            <a:spLocks noGrp="1"/>
          </p:cNvSpPr>
          <p:nvPr>
            <p:ph type="ftr" sz="quarter" idx="11"/>
          </p:nvPr>
        </p:nvSpPr>
        <p:spPr>
          <a:xfrm>
            <a:off x="1472905" y="5211060"/>
            <a:ext cx="5907024" cy="228600"/>
          </a:xfrm>
        </p:spPr>
        <p:txBody>
          <a:bodyPr/>
          <a:lstStyle>
            <a:lvl1pPr algn="l">
              <a:defRPr/>
            </a:lvl1pPr>
          </a:lstStyle>
          <a:p>
            <a:endParaRPr lang="en-GB"/>
          </a:p>
        </p:txBody>
      </p:sp>
      <p:sp>
        <p:nvSpPr>
          <p:cNvPr id="6" name="Slide Number Placeholder 5"/>
          <p:cNvSpPr>
            <a:spLocks noGrp="1"/>
          </p:cNvSpPr>
          <p:nvPr>
            <p:ph type="sldNum" sz="quarter" idx="12"/>
          </p:nvPr>
        </p:nvSpPr>
        <p:spPr>
          <a:xfrm>
            <a:off x="8604504" y="5211060"/>
            <a:ext cx="2112264" cy="228600"/>
          </a:xfrm>
        </p:spPr>
        <p:txBody>
          <a:bodyPr/>
          <a:lstStyle/>
          <a:p>
            <a:fld id="{6F545DFE-ED73-43AF-9B89-9435200BA7E6}" type="slidenum">
              <a:rPr lang="en-GB" smtClean="0"/>
              <a:t>‹#›</a:t>
            </a:fld>
            <a:endParaRPr lang="en-GB"/>
          </a:p>
        </p:txBody>
      </p:sp>
    </p:spTree>
    <p:extLst>
      <p:ext uri="{BB962C8B-B14F-4D97-AF65-F5344CB8AC3E}">
        <p14:creationId xmlns:p14="http://schemas.microsoft.com/office/powerpoint/2010/main" val="342993519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5360" y="2103120"/>
            <a:ext cx="48768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9840" y="2103120"/>
            <a:ext cx="48768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8E2F62-FA25-4628-91EF-33F0DD2F11D9}" type="datetimeFigureOut">
              <a:rPr lang="en-GB" smtClean="0"/>
              <a:t>16/04/2024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545DFE-ED73-43AF-9B89-9435200BA7E6}" type="slidenum">
              <a:rPr lang="en-GB" smtClean="0"/>
              <a:t>‹#›</a:t>
            </a:fld>
            <a:endParaRPr lang="en-GB"/>
          </a:p>
        </p:txBody>
      </p:sp>
    </p:spTree>
    <p:extLst>
      <p:ext uri="{BB962C8B-B14F-4D97-AF65-F5344CB8AC3E}">
        <p14:creationId xmlns:p14="http://schemas.microsoft.com/office/powerpoint/2010/main" val="183393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975360" y="2074334"/>
            <a:ext cx="487680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75360" y="2755898"/>
            <a:ext cx="48768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39840" y="2074334"/>
            <a:ext cx="487680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756581"/>
            <a:ext cx="48768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8E2F62-FA25-4628-91EF-33F0DD2F11D9}" type="datetimeFigureOut">
              <a:rPr lang="en-GB" smtClean="0"/>
              <a:t>16/04/2024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F545DFE-ED73-43AF-9B89-9435200BA7E6}" type="slidenum">
              <a:rPr lang="en-GB" smtClean="0"/>
              <a:t>‹#›</a:t>
            </a:fld>
            <a:endParaRPr lang="en-GB"/>
          </a:p>
        </p:txBody>
      </p:sp>
    </p:spTree>
    <p:extLst>
      <p:ext uri="{BB962C8B-B14F-4D97-AF65-F5344CB8AC3E}">
        <p14:creationId xmlns:p14="http://schemas.microsoft.com/office/powerpoint/2010/main" val="3759192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8E2F62-FA25-4628-91EF-33F0DD2F11D9}" type="datetimeFigureOut">
              <a:rPr lang="en-GB" smtClean="0"/>
              <a:t>16/04/2024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F545DFE-ED73-43AF-9B89-9435200BA7E6}" type="slidenum">
              <a:rPr lang="en-GB" smtClean="0"/>
              <a:t>‹#›</a:t>
            </a:fld>
            <a:endParaRPr lang="en-GB"/>
          </a:p>
        </p:txBody>
      </p:sp>
    </p:spTree>
    <p:extLst>
      <p:ext uri="{BB962C8B-B14F-4D97-AF65-F5344CB8AC3E}">
        <p14:creationId xmlns:p14="http://schemas.microsoft.com/office/powerpoint/2010/main" val="1698223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E2F62-FA25-4628-91EF-33F0DD2F11D9}" type="datetimeFigureOut">
              <a:rPr lang="en-GB" smtClean="0"/>
              <a:t>16/04/2024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F545DFE-ED73-43AF-9B89-9435200BA7E6}" type="slidenum">
              <a:rPr lang="en-GB" smtClean="0"/>
              <a:t>‹#›</a:t>
            </a:fld>
            <a:endParaRPr lang="en-GB"/>
          </a:p>
        </p:txBody>
      </p:sp>
    </p:spTree>
    <p:extLst>
      <p:ext uri="{BB962C8B-B14F-4D97-AF65-F5344CB8AC3E}">
        <p14:creationId xmlns:p14="http://schemas.microsoft.com/office/powerpoint/2010/main" val="4071311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173736"/>
            <a:ext cx="8531352" cy="65105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7" y="173736"/>
            <a:ext cx="292608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1" y="607392"/>
            <a:ext cx="2430780"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rgbClr val="FFFFFF"/>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891968" y="907143"/>
            <a:ext cx="7238475"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296401" y="2286000"/>
            <a:ext cx="2430780" cy="3505200"/>
          </a:xfrm>
        </p:spPr>
        <p:txBody>
          <a:bodyPr>
            <a:normAutofit/>
          </a:bodyPr>
          <a:lstStyle>
            <a:lvl1pPr marL="0" indent="0">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48E2F62-FA25-4628-91EF-33F0DD2F11D9}" type="datetimeFigureOut">
              <a:rPr lang="en-GB" smtClean="0"/>
              <a:t>16/04/2024</a:t>
            </a:fld>
            <a:endParaRPr lang="en-GB"/>
          </a:p>
        </p:txBody>
      </p:sp>
      <p:sp>
        <p:nvSpPr>
          <p:cNvPr id="9" name="Footer Placeholder 8"/>
          <p:cNvSpPr>
            <a:spLocks noGrp="1"/>
          </p:cNvSpPr>
          <p:nvPr>
            <p:ph type="ftr" sz="quarter" idx="11"/>
          </p:nvPr>
        </p:nvSpPr>
        <p:spPr/>
        <p:txBody>
          <a:bodyPr/>
          <a:lstStyle>
            <a:lvl1pPr algn="r">
              <a:defRPr/>
            </a:lvl1pPr>
          </a:lstStyle>
          <a:p>
            <a:endParaRPr lang="en-GB"/>
          </a:p>
        </p:txBody>
      </p:sp>
      <p:sp>
        <p:nvSpPr>
          <p:cNvPr id="11" name="Slide Number Placeholder 10"/>
          <p:cNvSpPr>
            <a:spLocks noGrp="1"/>
          </p:cNvSpPr>
          <p:nvPr>
            <p:ph type="sldNum" sz="quarter" idx="12"/>
          </p:nvPr>
        </p:nvSpPr>
        <p:spPr>
          <a:xfrm>
            <a:off x="10393677" y="6310086"/>
            <a:ext cx="1463040" cy="274320"/>
          </a:xfrm>
        </p:spPr>
        <p:txBody>
          <a:bodyPr/>
          <a:lstStyle>
            <a:lvl1pPr>
              <a:defRPr>
                <a:solidFill>
                  <a:srgbClr val="FFFFFF"/>
                </a:solidFill>
              </a:defRPr>
            </a:lvl1pPr>
          </a:lstStyle>
          <a:p>
            <a:fld id="{6F545DFE-ED73-43AF-9B89-9435200BA7E6}" type="slidenum">
              <a:rPr lang="en-GB" smtClean="0"/>
              <a:t>‹#›</a:t>
            </a:fld>
            <a:endParaRPr lang="en-GB"/>
          </a:p>
        </p:txBody>
      </p:sp>
      <p:sp>
        <p:nvSpPr>
          <p:cNvPr id="12" name="Rectangle 11"/>
          <p:cNvSpPr/>
          <p:nvPr/>
        </p:nvSpPr>
        <p:spPr>
          <a:xfrm>
            <a:off x="9157547" y="274320"/>
            <a:ext cx="265176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61649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25EC-8E94-4F32-5F8C-8CC6F5B396A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450A1E6-9E9C-D0CC-7A74-E6DDDC67C93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DCB6631-883F-928D-980D-39402AFC3CB3}"/>
              </a:ext>
            </a:extLst>
          </p:cNvPr>
          <p:cNvSpPr>
            <a:spLocks noGrp="1"/>
          </p:cNvSpPr>
          <p:nvPr>
            <p:ph type="dt" sz="half" idx="10"/>
          </p:nvPr>
        </p:nvSpPr>
        <p:spPr/>
        <p:txBody>
          <a:bodyPr/>
          <a:lstStyle/>
          <a:p>
            <a:fld id="{31EAC9D0-E5C0-4D5D-828B-0A8A4730BCC7}" type="datetimeFigureOut">
              <a:rPr lang="en-GB" smtClean="0"/>
              <a:t>16/04/2024</a:t>
            </a:fld>
            <a:endParaRPr lang="en-GB"/>
          </a:p>
        </p:txBody>
      </p:sp>
      <p:sp>
        <p:nvSpPr>
          <p:cNvPr id="5" name="Footer Placeholder 4">
            <a:extLst>
              <a:ext uri="{FF2B5EF4-FFF2-40B4-BE49-F238E27FC236}">
                <a16:creationId xmlns:a16="http://schemas.microsoft.com/office/drawing/2014/main" id="{CB5533D9-7435-B2B6-A526-380223CC64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49F5E0-EDCA-2568-418D-23FD82C00E24}"/>
              </a:ext>
            </a:extLst>
          </p:cNvPr>
          <p:cNvSpPr>
            <a:spLocks noGrp="1"/>
          </p:cNvSpPr>
          <p:nvPr>
            <p:ph type="sldNum" sz="quarter" idx="12"/>
          </p:nvPr>
        </p:nvSpPr>
        <p:spPr/>
        <p:txBody>
          <a:bodyPr/>
          <a:lstStyle/>
          <a:p>
            <a:fld id="{6854F415-883F-475E-B388-5D2FD488071E}" type="slidenum">
              <a:rPr lang="en-GB" smtClean="0"/>
              <a:t>‹#›</a:t>
            </a:fld>
            <a:endParaRPr lang="en-GB"/>
          </a:p>
        </p:txBody>
      </p:sp>
    </p:spTree>
    <p:extLst>
      <p:ext uri="{BB962C8B-B14F-4D97-AF65-F5344CB8AC3E}">
        <p14:creationId xmlns:p14="http://schemas.microsoft.com/office/powerpoint/2010/main" val="116941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7" y="173736"/>
            <a:ext cx="292608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400" b="0">
                <a:solidFill>
                  <a:srgbClr val="FFFFFF"/>
                </a:solidFill>
                <a:latin typeface="+mj-lt"/>
              </a:defRPr>
            </a:lvl1pPr>
          </a:lstStyle>
          <a:p>
            <a:r>
              <a:rPr lang="en-US"/>
              <a:t>Click to edit Master title style</a:t>
            </a:r>
          </a:p>
        </p:txBody>
      </p:sp>
      <p:sp>
        <p:nvSpPr>
          <p:cNvPr id="3" name="Picture Placeholder 2"/>
          <p:cNvSpPr>
            <a:spLocks noGrp="1" noChangeAspect="1"/>
          </p:cNvSpPr>
          <p:nvPr>
            <p:ph type="pic" idx="1"/>
          </p:nvPr>
        </p:nvSpPr>
        <p:spPr>
          <a:xfrm>
            <a:off x="228599" y="173736"/>
            <a:ext cx="8531352" cy="6510528"/>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448E2F62-FA25-4628-91EF-33F0DD2F11D9}" type="datetimeFigureOut">
              <a:rPr lang="en-GB" smtClean="0"/>
              <a:t>16/04/2024</a:t>
            </a:fld>
            <a:endParaRPr lang="en-GB"/>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GB"/>
          </a:p>
        </p:txBody>
      </p:sp>
      <p:sp>
        <p:nvSpPr>
          <p:cNvPr id="7" name="Slide Number Placeholder 6"/>
          <p:cNvSpPr>
            <a:spLocks noGrp="1"/>
          </p:cNvSpPr>
          <p:nvPr>
            <p:ph type="sldNum" sz="quarter" idx="12"/>
          </p:nvPr>
        </p:nvSpPr>
        <p:spPr>
          <a:xfrm>
            <a:off x="10396728" y="6309360"/>
            <a:ext cx="1463040" cy="274320"/>
          </a:xfrm>
        </p:spPr>
        <p:txBody>
          <a:bodyPr/>
          <a:lstStyle>
            <a:lvl1pPr>
              <a:defRPr>
                <a:solidFill>
                  <a:srgbClr val="FFFFFF"/>
                </a:solidFill>
              </a:defRPr>
            </a:lvl1pPr>
          </a:lstStyle>
          <a:p>
            <a:fld id="{6F545DFE-ED73-43AF-9B89-9435200BA7E6}" type="slidenum">
              <a:rPr lang="en-GB" smtClean="0"/>
              <a:t>‹#›</a:t>
            </a:fld>
            <a:endParaRPr lang="en-GB"/>
          </a:p>
        </p:txBody>
      </p:sp>
      <p:sp>
        <p:nvSpPr>
          <p:cNvPr id="11" name="Rectangle 10"/>
          <p:cNvSpPr/>
          <p:nvPr/>
        </p:nvSpPr>
        <p:spPr>
          <a:xfrm>
            <a:off x="9157547" y="274320"/>
            <a:ext cx="265176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4834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8E2F62-FA25-4628-91EF-33F0DD2F11D9}" type="datetimeFigureOut">
              <a:rPr lang="en-GB" smtClean="0"/>
              <a:t>16/04/2024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545DFE-ED73-43AF-9B89-9435200BA7E6}" type="slidenum">
              <a:rPr lang="en-GB" smtClean="0"/>
              <a:t>‹#›</a:t>
            </a:fld>
            <a:endParaRPr lang="en-GB"/>
          </a:p>
        </p:txBody>
      </p:sp>
    </p:spTree>
    <p:extLst>
      <p:ext uri="{BB962C8B-B14F-4D97-AF65-F5344CB8AC3E}">
        <p14:creationId xmlns:p14="http://schemas.microsoft.com/office/powerpoint/2010/main" val="813118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8E2F62-FA25-4628-91EF-33F0DD2F11D9}" type="datetimeFigureOut">
              <a:rPr lang="en-GB" smtClean="0"/>
              <a:t>16/04/2024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545DFE-ED73-43AF-9B89-9435200BA7E6}" type="slidenum">
              <a:rPr lang="en-GB" smtClean="0"/>
              <a:t>‹#›</a:t>
            </a:fld>
            <a:endParaRPr lang="en-GB"/>
          </a:p>
        </p:txBody>
      </p:sp>
    </p:spTree>
    <p:extLst>
      <p:ext uri="{BB962C8B-B14F-4D97-AF65-F5344CB8AC3E}">
        <p14:creationId xmlns:p14="http://schemas.microsoft.com/office/powerpoint/2010/main" val="4194675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31A0ED-07C4-4C9D-97FF-576733A9716A}" type="datetimeFigureOut">
              <a:rPr lang="en-GB" smtClean="0"/>
              <a:t>16/04/2024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97CD42-D284-4DAB-9748-1DC10F48E3CE}" type="slidenum">
              <a:rPr lang="en-GB" smtClean="0"/>
              <a:t>‹#›</a:t>
            </a:fld>
            <a:endParaRPr lang="en-GB"/>
          </a:p>
        </p:txBody>
      </p:sp>
    </p:spTree>
    <p:extLst>
      <p:ext uri="{BB962C8B-B14F-4D97-AF65-F5344CB8AC3E}">
        <p14:creationId xmlns:p14="http://schemas.microsoft.com/office/powerpoint/2010/main" val="580655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31A0ED-07C4-4C9D-97FF-576733A9716A}" type="datetimeFigureOut">
              <a:rPr lang="en-GB" smtClean="0"/>
              <a:t>16/04/2024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97CD42-D284-4DAB-9748-1DC10F48E3CE}" type="slidenum">
              <a:rPr lang="en-GB" smtClean="0"/>
              <a:t>‹#›</a:t>
            </a:fld>
            <a:endParaRPr lang="en-GB"/>
          </a:p>
        </p:txBody>
      </p:sp>
    </p:spTree>
    <p:extLst>
      <p:ext uri="{BB962C8B-B14F-4D97-AF65-F5344CB8AC3E}">
        <p14:creationId xmlns:p14="http://schemas.microsoft.com/office/powerpoint/2010/main" val="872876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31A0ED-07C4-4C9D-97FF-576733A9716A}" type="datetimeFigureOut">
              <a:rPr lang="en-GB" smtClean="0"/>
              <a:t>16/04/2024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97CD42-D284-4DAB-9748-1DC10F48E3CE}" type="slidenum">
              <a:rPr lang="en-GB" smtClean="0"/>
              <a:t>‹#›</a:t>
            </a:fld>
            <a:endParaRPr lang="en-GB"/>
          </a:p>
        </p:txBody>
      </p:sp>
    </p:spTree>
    <p:extLst>
      <p:ext uri="{BB962C8B-B14F-4D97-AF65-F5344CB8AC3E}">
        <p14:creationId xmlns:p14="http://schemas.microsoft.com/office/powerpoint/2010/main" val="656963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31A0ED-07C4-4C9D-97FF-576733A9716A}" type="datetimeFigureOut">
              <a:rPr lang="en-GB" smtClean="0"/>
              <a:t>16/04/2024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97CD42-D284-4DAB-9748-1DC10F48E3CE}" type="slidenum">
              <a:rPr lang="en-GB" smtClean="0"/>
              <a:t>‹#›</a:t>
            </a:fld>
            <a:endParaRPr lang="en-GB"/>
          </a:p>
        </p:txBody>
      </p:sp>
    </p:spTree>
    <p:extLst>
      <p:ext uri="{BB962C8B-B14F-4D97-AF65-F5344CB8AC3E}">
        <p14:creationId xmlns:p14="http://schemas.microsoft.com/office/powerpoint/2010/main" val="3509687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31A0ED-07C4-4C9D-97FF-576733A9716A}" type="datetimeFigureOut">
              <a:rPr lang="en-GB" smtClean="0"/>
              <a:t>16/04/2024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E97CD42-D284-4DAB-9748-1DC10F48E3CE}" type="slidenum">
              <a:rPr lang="en-GB" smtClean="0"/>
              <a:t>‹#›</a:t>
            </a:fld>
            <a:endParaRPr lang="en-GB"/>
          </a:p>
        </p:txBody>
      </p:sp>
    </p:spTree>
    <p:extLst>
      <p:ext uri="{BB962C8B-B14F-4D97-AF65-F5344CB8AC3E}">
        <p14:creationId xmlns:p14="http://schemas.microsoft.com/office/powerpoint/2010/main" val="1386972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31A0ED-07C4-4C9D-97FF-576733A9716A}" type="datetimeFigureOut">
              <a:rPr lang="en-GB" smtClean="0"/>
              <a:t>16/04/2024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E97CD42-D284-4DAB-9748-1DC10F48E3CE}" type="slidenum">
              <a:rPr lang="en-GB" smtClean="0"/>
              <a:t>‹#›</a:t>
            </a:fld>
            <a:endParaRPr lang="en-GB"/>
          </a:p>
        </p:txBody>
      </p:sp>
    </p:spTree>
    <p:extLst>
      <p:ext uri="{BB962C8B-B14F-4D97-AF65-F5344CB8AC3E}">
        <p14:creationId xmlns:p14="http://schemas.microsoft.com/office/powerpoint/2010/main" val="2745944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31A0ED-07C4-4C9D-97FF-576733A9716A}" type="datetimeFigureOut">
              <a:rPr lang="en-GB" smtClean="0"/>
              <a:t>16/04/2024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E97CD42-D284-4DAB-9748-1DC10F48E3CE}" type="slidenum">
              <a:rPr lang="en-GB" smtClean="0"/>
              <a:t>‹#›</a:t>
            </a:fld>
            <a:endParaRPr lang="en-GB"/>
          </a:p>
        </p:txBody>
      </p:sp>
    </p:spTree>
    <p:extLst>
      <p:ext uri="{BB962C8B-B14F-4D97-AF65-F5344CB8AC3E}">
        <p14:creationId xmlns:p14="http://schemas.microsoft.com/office/powerpoint/2010/main" val="3314268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B8035-E6BE-D1B3-0AF0-E180455CB58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004EE90-4E9B-D464-95CB-5792330725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82D052D-0687-6CC5-DD83-95E850211D61}"/>
              </a:ext>
            </a:extLst>
          </p:cNvPr>
          <p:cNvSpPr>
            <a:spLocks noGrp="1"/>
          </p:cNvSpPr>
          <p:nvPr>
            <p:ph type="dt" sz="half" idx="10"/>
          </p:nvPr>
        </p:nvSpPr>
        <p:spPr/>
        <p:txBody>
          <a:bodyPr/>
          <a:lstStyle/>
          <a:p>
            <a:fld id="{31EAC9D0-E5C0-4D5D-828B-0A8A4730BCC7}" type="datetimeFigureOut">
              <a:rPr lang="en-GB" smtClean="0"/>
              <a:t>16/04/2024</a:t>
            </a:fld>
            <a:endParaRPr lang="en-GB"/>
          </a:p>
        </p:txBody>
      </p:sp>
      <p:sp>
        <p:nvSpPr>
          <p:cNvPr id="5" name="Footer Placeholder 4">
            <a:extLst>
              <a:ext uri="{FF2B5EF4-FFF2-40B4-BE49-F238E27FC236}">
                <a16:creationId xmlns:a16="http://schemas.microsoft.com/office/drawing/2014/main" id="{C83B5856-5115-E9C5-DA8A-7C2A832E29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E6CAEB-63F3-3BB2-250A-39028A7DC4BC}"/>
              </a:ext>
            </a:extLst>
          </p:cNvPr>
          <p:cNvSpPr>
            <a:spLocks noGrp="1"/>
          </p:cNvSpPr>
          <p:nvPr>
            <p:ph type="sldNum" sz="quarter" idx="12"/>
          </p:nvPr>
        </p:nvSpPr>
        <p:spPr/>
        <p:txBody>
          <a:bodyPr/>
          <a:lstStyle/>
          <a:p>
            <a:fld id="{6854F415-883F-475E-B388-5D2FD488071E}" type="slidenum">
              <a:rPr lang="en-GB" smtClean="0"/>
              <a:t>‹#›</a:t>
            </a:fld>
            <a:endParaRPr lang="en-GB"/>
          </a:p>
        </p:txBody>
      </p:sp>
    </p:spTree>
    <p:extLst>
      <p:ext uri="{BB962C8B-B14F-4D97-AF65-F5344CB8AC3E}">
        <p14:creationId xmlns:p14="http://schemas.microsoft.com/office/powerpoint/2010/main" val="3887731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31A0ED-07C4-4C9D-97FF-576733A9716A}" type="datetimeFigureOut">
              <a:rPr lang="en-GB" smtClean="0"/>
              <a:t>16/04/2024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97CD42-D284-4DAB-9748-1DC10F48E3CE}" type="slidenum">
              <a:rPr lang="en-GB" smtClean="0"/>
              <a:t>‹#›</a:t>
            </a:fld>
            <a:endParaRPr lang="en-GB"/>
          </a:p>
        </p:txBody>
      </p:sp>
    </p:spTree>
    <p:extLst>
      <p:ext uri="{BB962C8B-B14F-4D97-AF65-F5344CB8AC3E}">
        <p14:creationId xmlns:p14="http://schemas.microsoft.com/office/powerpoint/2010/main" val="3271725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31A0ED-07C4-4C9D-97FF-576733A9716A}" type="datetimeFigureOut">
              <a:rPr lang="en-GB" smtClean="0"/>
              <a:t>16/04/2024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97CD42-D284-4DAB-9748-1DC10F48E3CE}" type="slidenum">
              <a:rPr lang="en-GB" smtClean="0"/>
              <a:t>‹#›</a:t>
            </a:fld>
            <a:endParaRPr lang="en-GB"/>
          </a:p>
        </p:txBody>
      </p:sp>
    </p:spTree>
    <p:extLst>
      <p:ext uri="{BB962C8B-B14F-4D97-AF65-F5344CB8AC3E}">
        <p14:creationId xmlns:p14="http://schemas.microsoft.com/office/powerpoint/2010/main" val="19288226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31A0ED-07C4-4C9D-97FF-576733A9716A}" type="datetimeFigureOut">
              <a:rPr lang="en-GB" smtClean="0"/>
              <a:t>16/04/2024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97CD42-D284-4DAB-9748-1DC10F48E3CE}" type="slidenum">
              <a:rPr lang="en-GB" smtClean="0"/>
              <a:t>‹#›</a:t>
            </a:fld>
            <a:endParaRPr lang="en-GB"/>
          </a:p>
        </p:txBody>
      </p:sp>
    </p:spTree>
    <p:extLst>
      <p:ext uri="{BB962C8B-B14F-4D97-AF65-F5344CB8AC3E}">
        <p14:creationId xmlns:p14="http://schemas.microsoft.com/office/powerpoint/2010/main" val="29321299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31A0ED-07C4-4C9D-97FF-576733A9716A}" type="datetimeFigureOut">
              <a:rPr lang="en-GB" smtClean="0"/>
              <a:t>16/04/2024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97CD42-D284-4DAB-9748-1DC10F48E3CE}" type="slidenum">
              <a:rPr lang="en-GB" smtClean="0"/>
              <a:t>‹#›</a:t>
            </a:fld>
            <a:endParaRPr lang="en-GB"/>
          </a:p>
        </p:txBody>
      </p:sp>
    </p:spTree>
    <p:extLst>
      <p:ext uri="{BB962C8B-B14F-4D97-AF65-F5344CB8AC3E}">
        <p14:creationId xmlns:p14="http://schemas.microsoft.com/office/powerpoint/2010/main" val="20343298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99AB6F8-9691-4E27-8BA0-D39C29329453}" type="datetimeFigureOut">
              <a:rPr lang="en-GB" smtClean="0"/>
              <a:t>16/04/2024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1D5AF9-0D64-4FE0-ABCC-A79B123518A2}" type="slidenum">
              <a:rPr lang="en-GB" smtClean="0"/>
              <a:t>‹#›</a:t>
            </a:fld>
            <a:endParaRPr lang="en-GB"/>
          </a:p>
        </p:txBody>
      </p:sp>
    </p:spTree>
    <p:extLst>
      <p:ext uri="{BB962C8B-B14F-4D97-AF65-F5344CB8AC3E}">
        <p14:creationId xmlns:p14="http://schemas.microsoft.com/office/powerpoint/2010/main" val="2305768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99AB6F8-9691-4E27-8BA0-D39C29329453}" type="datetimeFigureOut">
              <a:rPr lang="en-GB" smtClean="0"/>
              <a:t>16/04/2024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1D5AF9-0D64-4FE0-ABCC-A79B123518A2}" type="slidenum">
              <a:rPr lang="en-GB" smtClean="0"/>
              <a:t>‹#›</a:t>
            </a:fld>
            <a:endParaRPr lang="en-GB"/>
          </a:p>
        </p:txBody>
      </p:sp>
    </p:spTree>
    <p:extLst>
      <p:ext uri="{BB962C8B-B14F-4D97-AF65-F5344CB8AC3E}">
        <p14:creationId xmlns:p14="http://schemas.microsoft.com/office/powerpoint/2010/main" val="12304832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99AB6F8-9691-4E27-8BA0-D39C29329453}" type="datetimeFigureOut">
              <a:rPr lang="en-GB" smtClean="0"/>
              <a:t>16/04/2024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1D5AF9-0D64-4FE0-ABCC-A79B123518A2}" type="slidenum">
              <a:rPr lang="en-GB" smtClean="0"/>
              <a:t>‹#›</a:t>
            </a:fld>
            <a:endParaRPr lang="en-GB"/>
          </a:p>
        </p:txBody>
      </p:sp>
    </p:spTree>
    <p:extLst>
      <p:ext uri="{BB962C8B-B14F-4D97-AF65-F5344CB8AC3E}">
        <p14:creationId xmlns:p14="http://schemas.microsoft.com/office/powerpoint/2010/main" val="986442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99AB6F8-9691-4E27-8BA0-D39C29329453}" type="datetimeFigureOut">
              <a:rPr lang="en-GB" smtClean="0"/>
              <a:t>16/04/2024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1D5AF9-0D64-4FE0-ABCC-A79B123518A2}" type="slidenum">
              <a:rPr lang="en-GB" smtClean="0"/>
              <a:t>‹#›</a:t>
            </a:fld>
            <a:endParaRPr lang="en-GB"/>
          </a:p>
        </p:txBody>
      </p:sp>
    </p:spTree>
    <p:extLst>
      <p:ext uri="{BB962C8B-B14F-4D97-AF65-F5344CB8AC3E}">
        <p14:creationId xmlns:p14="http://schemas.microsoft.com/office/powerpoint/2010/main" val="16744925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99AB6F8-9691-4E27-8BA0-D39C29329453}" type="datetimeFigureOut">
              <a:rPr lang="en-GB" smtClean="0"/>
              <a:t>16/04/2024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B1D5AF9-0D64-4FE0-ABCC-A79B123518A2}" type="slidenum">
              <a:rPr lang="en-GB" smtClean="0"/>
              <a:t>‹#›</a:t>
            </a:fld>
            <a:endParaRPr lang="en-GB"/>
          </a:p>
        </p:txBody>
      </p:sp>
    </p:spTree>
    <p:extLst>
      <p:ext uri="{BB962C8B-B14F-4D97-AF65-F5344CB8AC3E}">
        <p14:creationId xmlns:p14="http://schemas.microsoft.com/office/powerpoint/2010/main" val="32618554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99AB6F8-9691-4E27-8BA0-D39C29329453}" type="datetimeFigureOut">
              <a:rPr lang="en-GB" smtClean="0"/>
              <a:t>16/04/2024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B1D5AF9-0D64-4FE0-ABCC-A79B123518A2}" type="slidenum">
              <a:rPr lang="en-GB" smtClean="0"/>
              <a:t>‹#›</a:t>
            </a:fld>
            <a:endParaRPr lang="en-GB"/>
          </a:p>
        </p:txBody>
      </p:sp>
    </p:spTree>
    <p:extLst>
      <p:ext uri="{BB962C8B-B14F-4D97-AF65-F5344CB8AC3E}">
        <p14:creationId xmlns:p14="http://schemas.microsoft.com/office/powerpoint/2010/main" val="4014787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E0A1F-EDB1-5057-266E-D8792E4EA8A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975AC90-7A2A-4982-4944-C3DE8820864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3BC4D87-BEC7-F67A-757B-9FFE7D6731A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C015151-1500-F6DB-8AAB-83BCC1787627}"/>
              </a:ext>
            </a:extLst>
          </p:cNvPr>
          <p:cNvSpPr>
            <a:spLocks noGrp="1"/>
          </p:cNvSpPr>
          <p:nvPr>
            <p:ph type="dt" sz="half" idx="10"/>
          </p:nvPr>
        </p:nvSpPr>
        <p:spPr/>
        <p:txBody>
          <a:bodyPr/>
          <a:lstStyle/>
          <a:p>
            <a:fld id="{31EAC9D0-E5C0-4D5D-828B-0A8A4730BCC7}" type="datetimeFigureOut">
              <a:rPr lang="en-GB" smtClean="0"/>
              <a:t>16/04/2024</a:t>
            </a:fld>
            <a:endParaRPr lang="en-GB"/>
          </a:p>
        </p:txBody>
      </p:sp>
      <p:sp>
        <p:nvSpPr>
          <p:cNvPr id="6" name="Footer Placeholder 5">
            <a:extLst>
              <a:ext uri="{FF2B5EF4-FFF2-40B4-BE49-F238E27FC236}">
                <a16:creationId xmlns:a16="http://schemas.microsoft.com/office/drawing/2014/main" id="{D9177B84-CC27-E659-D7CF-639AC2A6B9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31006A-0BFF-0F12-3F7D-1519556B8F34}"/>
              </a:ext>
            </a:extLst>
          </p:cNvPr>
          <p:cNvSpPr>
            <a:spLocks noGrp="1"/>
          </p:cNvSpPr>
          <p:nvPr>
            <p:ph type="sldNum" sz="quarter" idx="12"/>
          </p:nvPr>
        </p:nvSpPr>
        <p:spPr/>
        <p:txBody>
          <a:bodyPr/>
          <a:lstStyle/>
          <a:p>
            <a:fld id="{6854F415-883F-475E-B388-5D2FD488071E}" type="slidenum">
              <a:rPr lang="en-GB" smtClean="0"/>
              <a:t>‹#›</a:t>
            </a:fld>
            <a:endParaRPr lang="en-GB"/>
          </a:p>
        </p:txBody>
      </p:sp>
    </p:spTree>
    <p:extLst>
      <p:ext uri="{BB962C8B-B14F-4D97-AF65-F5344CB8AC3E}">
        <p14:creationId xmlns:p14="http://schemas.microsoft.com/office/powerpoint/2010/main" val="27709940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9AB6F8-9691-4E27-8BA0-D39C29329453}" type="datetimeFigureOut">
              <a:rPr lang="en-GB" smtClean="0"/>
              <a:t>16/04/2024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B1D5AF9-0D64-4FE0-ABCC-A79B123518A2}" type="slidenum">
              <a:rPr lang="en-GB" smtClean="0"/>
              <a:t>‹#›</a:t>
            </a:fld>
            <a:endParaRPr lang="en-GB"/>
          </a:p>
        </p:txBody>
      </p:sp>
    </p:spTree>
    <p:extLst>
      <p:ext uri="{BB962C8B-B14F-4D97-AF65-F5344CB8AC3E}">
        <p14:creationId xmlns:p14="http://schemas.microsoft.com/office/powerpoint/2010/main" val="1235814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99AB6F8-9691-4E27-8BA0-D39C29329453}" type="datetimeFigureOut">
              <a:rPr lang="en-GB" smtClean="0"/>
              <a:t>16/04/2024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1D5AF9-0D64-4FE0-ABCC-A79B123518A2}" type="slidenum">
              <a:rPr lang="en-GB" smtClean="0"/>
              <a:t>‹#›</a:t>
            </a:fld>
            <a:endParaRPr lang="en-GB"/>
          </a:p>
        </p:txBody>
      </p:sp>
    </p:spTree>
    <p:extLst>
      <p:ext uri="{BB962C8B-B14F-4D97-AF65-F5344CB8AC3E}">
        <p14:creationId xmlns:p14="http://schemas.microsoft.com/office/powerpoint/2010/main" val="12758658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99AB6F8-9691-4E27-8BA0-D39C29329453}" type="datetimeFigureOut">
              <a:rPr lang="en-GB" smtClean="0"/>
              <a:t>16/04/2024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1D5AF9-0D64-4FE0-ABCC-A79B123518A2}" type="slidenum">
              <a:rPr lang="en-GB" smtClean="0"/>
              <a:t>‹#›</a:t>
            </a:fld>
            <a:endParaRPr lang="en-GB"/>
          </a:p>
        </p:txBody>
      </p:sp>
    </p:spTree>
    <p:extLst>
      <p:ext uri="{BB962C8B-B14F-4D97-AF65-F5344CB8AC3E}">
        <p14:creationId xmlns:p14="http://schemas.microsoft.com/office/powerpoint/2010/main" val="6001850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99AB6F8-9691-4E27-8BA0-D39C29329453}" type="datetimeFigureOut">
              <a:rPr lang="en-GB" smtClean="0"/>
              <a:t>16/04/2024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1D5AF9-0D64-4FE0-ABCC-A79B123518A2}" type="slidenum">
              <a:rPr lang="en-GB" smtClean="0"/>
              <a:t>‹#›</a:t>
            </a:fld>
            <a:endParaRPr lang="en-GB"/>
          </a:p>
        </p:txBody>
      </p:sp>
    </p:spTree>
    <p:extLst>
      <p:ext uri="{BB962C8B-B14F-4D97-AF65-F5344CB8AC3E}">
        <p14:creationId xmlns:p14="http://schemas.microsoft.com/office/powerpoint/2010/main" val="4128786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99AB6F8-9691-4E27-8BA0-D39C29329453}" type="datetimeFigureOut">
              <a:rPr lang="en-GB" smtClean="0"/>
              <a:t>16/04/2024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1D5AF9-0D64-4FE0-ABCC-A79B123518A2}" type="slidenum">
              <a:rPr lang="en-GB" smtClean="0"/>
              <a:t>‹#›</a:t>
            </a:fld>
            <a:endParaRPr lang="en-GB"/>
          </a:p>
        </p:txBody>
      </p:sp>
    </p:spTree>
    <p:extLst>
      <p:ext uri="{BB962C8B-B14F-4D97-AF65-F5344CB8AC3E}">
        <p14:creationId xmlns:p14="http://schemas.microsoft.com/office/powerpoint/2010/main" val="364343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24F3-1E44-08C0-EA08-B9B35C36E7A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2FB4325-C64B-D982-F136-BCF4FD765A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BC338B9-7B7E-9078-D0A6-929A618E0EE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846F861-F3C1-C9F6-56C3-89623ED96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3F5E25A-1C6E-B411-6CBE-E4B7C17A5DA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6BCC703-BEA7-F6C6-EF77-C8DA39985A37}"/>
              </a:ext>
            </a:extLst>
          </p:cNvPr>
          <p:cNvSpPr>
            <a:spLocks noGrp="1"/>
          </p:cNvSpPr>
          <p:nvPr>
            <p:ph type="dt" sz="half" idx="10"/>
          </p:nvPr>
        </p:nvSpPr>
        <p:spPr/>
        <p:txBody>
          <a:bodyPr/>
          <a:lstStyle/>
          <a:p>
            <a:fld id="{31EAC9D0-E5C0-4D5D-828B-0A8A4730BCC7}" type="datetimeFigureOut">
              <a:rPr lang="en-GB" smtClean="0"/>
              <a:t>16/04/2024</a:t>
            </a:fld>
            <a:endParaRPr lang="en-GB"/>
          </a:p>
        </p:txBody>
      </p:sp>
      <p:sp>
        <p:nvSpPr>
          <p:cNvPr id="8" name="Footer Placeholder 7">
            <a:extLst>
              <a:ext uri="{FF2B5EF4-FFF2-40B4-BE49-F238E27FC236}">
                <a16:creationId xmlns:a16="http://schemas.microsoft.com/office/drawing/2014/main" id="{6B82A103-E73B-09A1-6DCC-5D4F747056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CE4AF4E-6595-8A2B-414C-2DAFD49711BA}"/>
              </a:ext>
            </a:extLst>
          </p:cNvPr>
          <p:cNvSpPr>
            <a:spLocks noGrp="1"/>
          </p:cNvSpPr>
          <p:nvPr>
            <p:ph type="sldNum" sz="quarter" idx="12"/>
          </p:nvPr>
        </p:nvSpPr>
        <p:spPr/>
        <p:txBody>
          <a:bodyPr/>
          <a:lstStyle/>
          <a:p>
            <a:fld id="{6854F415-883F-475E-B388-5D2FD488071E}" type="slidenum">
              <a:rPr lang="en-GB" smtClean="0"/>
              <a:t>‹#›</a:t>
            </a:fld>
            <a:endParaRPr lang="en-GB"/>
          </a:p>
        </p:txBody>
      </p:sp>
    </p:spTree>
    <p:extLst>
      <p:ext uri="{BB962C8B-B14F-4D97-AF65-F5344CB8AC3E}">
        <p14:creationId xmlns:p14="http://schemas.microsoft.com/office/powerpoint/2010/main" val="1263701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77E94-C194-6391-0875-97767619D14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3FB6936-6B22-3FEE-748D-056E74A0C6FF}"/>
              </a:ext>
            </a:extLst>
          </p:cNvPr>
          <p:cNvSpPr>
            <a:spLocks noGrp="1"/>
          </p:cNvSpPr>
          <p:nvPr>
            <p:ph type="dt" sz="half" idx="10"/>
          </p:nvPr>
        </p:nvSpPr>
        <p:spPr/>
        <p:txBody>
          <a:bodyPr/>
          <a:lstStyle/>
          <a:p>
            <a:fld id="{31EAC9D0-E5C0-4D5D-828B-0A8A4730BCC7}" type="datetimeFigureOut">
              <a:rPr lang="en-GB" smtClean="0"/>
              <a:t>16/04/2024</a:t>
            </a:fld>
            <a:endParaRPr lang="en-GB"/>
          </a:p>
        </p:txBody>
      </p:sp>
      <p:sp>
        <p:nvSpPr>
          <p:cNvPr id="4" name="Footer Placeholder 3">
            <a:extLst>
              <a:ext uri="{FF2B5EF4-FFF2-40B4-BE49-F238E27FC236}">
                <a16:creationId xmlns:a16="http://schemas.microsoft.com/office/drawing/2014/main" id="{B979DCDC-9A60-F155-DDAD-45671D57C6B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B1BA7D6-0F75-1F3E-9082-50E9B3430FC9}"/>
              </a:ext>
            </a:extLst>
          </p:cNvPr>
          <p:cNvSpPr>
            <a:spLocks noGrp="1"/>
          </p:cNvSpPr>
          <p:nvPr>
            <p:ph type="sldNum" sz="quarter" idx="12"/>
          </p:nvPr>
        </p:nvSpPr>
        <p:spPr/>
        <p:txBody>
          <a:bodyPr/>
          <a:lstStyle/>
          <a:p>
            <a:fld id="{6854F415-883F-475E-B388-5D2FD488071E}" type="slidenum">
              <a:rPr lang="en-GB" smtClean="0"/>
              <a:t>‹#›</a:t>
            </a:fld>
            <a:endParaRPr lang="en-GB"/>
          </a:p>
        </p:txBody>
      </p:sp>
    </p:spTree>
    <p:extLst>
      <p:ext uri="{BB962C8B-B14F-4D97-AF65-F5344CB8AC3E}">
        <p14:creationId xmlns:p14="http://schemas.microsoft.com/office/powerpoint/2010/main" val="2608050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2B1ED8-93A9-A60E-E617-5EE0B2E108C2}"/>
              </a:ext>
            </a:extLst>
          </p:cNvPr>
          <p:cNvSpPr>
            <a:spLocks noGrp="1"/>
          </p:cNvSpPr>
          <p:nvPr>
            <p:ph type="dt" sz="half" idx="10"/>
          </p:nvPr>
        </p:nvSpPr>
        <p:spPr/>
        <p:txBody>
          <a:bodyPr/>
          <a:lstStyle/>
          <a:p>
            <a:fld id="{31EAC9D0-E5C0-4D5D-828B-0A8A4730BCC7}" type="datetimeFigureOut">
              <a:rPr lang="en-GB" smtClean="0"/>
              <a:t>16/04/2024</a:t>
            </a:fld>
            <a:endParaRPr lang="en-GB"/>
          </a:p>
        </p:txBody>
      </p:sp>
      <p:sp>
        <p:nvSpPr>
          <p:cNvPr id="3" name="Footer Placeholder 2">
            <a:extLst>
              <a:ext uri="{FF2B5EF4-FFF2-40B4-BE49-F238E27FC236}">
                <a16:creationId xmlns:a16="http://schemas.microsoft.com/office/drawing/2014/main" id="{2867D013-363C-168E-8697-A086E8EB6AC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DB97E4E-B823-5B25-DD99-CC0E9611DDC6}"/>
              </a:ext>
            </a:extLst>
          </p:cNvPr>
          <p:cNvSpPr>
            <a:spLocks noGrp="1"/>
          </p:cNvSpPr>
          <p:nvPr>
            <p:ph type="sldNum" sz="quarter" idx="12"/>
          </p:nvPr>
        </p:nvSpPr>
        <p:spPr/>
        <p:txBody>
          <a:bodyPr/>
          <a:lstStyle/>
          <a:p>
            <a:fld id="{6854F415-883F-475E-B388-5D2FD488071E}" type="slidenum">
              <a:rPr lang="en-GB" smtClean="0"/>
              <a:t>‹#›</a:t>
            </a:fld>
            <a:endParaRPr lang="en-GB"/>
          </a:p>
        </p:txBody>
      </p:sp>
    </p:spTree>
    <p:extLst>
      <p:ext uri="{BB962C8B-B14F-4D97-AF65-F5344CB8AC3E}">
        <p14:creationId xmlns:p14="http://schemas.microsoft.com/office/powerpoint/2010/main" val="1807998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72481-3A53-F873-88C2-3F1ECC46B06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2CD2ED0-7F20-7CE6-938A-ED1E47590C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AA06389-2C8E-F976-3DC3-419FA0B661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871F5F6-1F6B-99AB-97ED-CD79043362C9}"/>
              </a:ext>
            </a:extLst>
          </p:cNvPr>
          <p:cNvSpPr>
            <a:spLocks noGrp="1"/>
          </p:cNvSpPr>
          <p:nvPr>
            <p:ph type="dt" sz="half" idx="10"/>
          </p:nvPr>
        </p:nvSpPr>
        <p:spPr/>
        <p:txBody>
          <a:bodyPr/>
          <a:lstStyle/>
          <a:p>
            <a:fld id="{31EAC9D0-E5C0-4D5D-828B-0A8A4730BCC7}" type="datetimeFigureOut">
              <a:rPr lang="en-GB" smtClean="0"/>
              <a:t>16/04/2024</a:t>
            </a:fld>
            <a:endParaRPr lang="en-GB"/>
          </a:p>
        </p:txBody>
      </p:sp>
      <p:sp>
        <p:nvSpPr>
          <p:cNvPr id="6" name="Footer Placeholder 5">
            <a:extLst>
              <a:ext uri="{FF2B5EF4-FFF2-40B4-BE49-F238E27FC236}">
                <a16:creationId xmlns:a16="http://schemas.microsoft.com/office/drawing/2014/main" id="{D20D99BF-FBE5-750B-8D76-CDA2263AC1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2AE414-E4A7-7F51-EFB7-6E74E95FAAE0}"/>
              </a:ext>
            </a:extLst>
          </p:cNvPr>
          <p:cNvSpPr>
            <a:spLocks noGrp="1"/>
          </p:cNvSpPr>
          <p:nvPr>
            <p:ph type="sldNum" sz="quarter" idx="12"/>
          </p:nvPr>
        </p:nvSpPr>
        <p:spPr/>
        <p:txBody>
          <a:bodyPr/>
          <a:lstStyle/>
          <a:p>
            <a:fld id="{6854F415-883F-475E-B388-5D2FD488071E}" type="slidenum">
              <a:rPr lang="en-GB" smtClean="0"/>
              <a:t>‹#›</a:t>
            </a:fld>
            <a:endParaRPr lang="en-GB"/>
          </a:p>
        </p:txBody>
      </p:sp>
    </p:spTree>
    <p:extLst>
      <p:ext uri="{BB962C8B-B14F-4D97-AF65-F5344CB8AC3E}">
        <p14:creationId xmlns:p14="http://schemas.microsoft.com/office/powerpoint/2010/main" val="1377252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FFF80-A76A-56F1-96E8-1AD9CDCD845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87865EA-8C3D-36F1-811C-13DCCE26B4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9451753-9BC4-FBC5-0E8A-AB6C56B431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5DA2964-BBBB-183B-37F8-D445EBAC7FD3}"/>
              </a:ext>
            </a:extLst>
          </p:cNvPr>
          <p:cNvSpPr>
            <a:spLocks noGrp="1"/>
          </p:cNvSpPr>
          <p:nvPr>
            <p:ph type="dt" sz="half" idx="10"/>
          </p:nvPr>
        </p:nvSpPr>
        <p:spPr/>
        <p:txBody>
          <a:bodyPr/>
          <a:lstStyle/>
          <a:p>
            <a:fld id="{31EAC9D0-E5C0-4D5D-828B-0A8A4730BCC7}" type="datetimeFigureOut">
              <a:rPr lang="en-GB" smtClean="0"/>
              <a:t>16/04/2024</a:t>
            </a:fld>
            <a:endParaRPr lang="en-GB"/>
          </a:p>
        </p:txBody>
      </p:sp>
      <p:sp>
        <p:nvSpPr>
          <p:cNvPr id="6" name="Footer Placeholder 5">
            <a:extLst>
              <a:ext uri="{FF2B5EF4-FFF2-40B4-BE49-F238E27FC236}">
                <a16:creationId xmlns:a16="http://schemas.microsoft.com/office/drawing/2014/main" id="{460FDD71-61C0-DCC1-E675-98D31F0DC6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D1B726-B45A-DD54-A5F4-B8C022AFC94D}"/>
              </a:ext>
            </a:extLst>
          </p:cNvPr>
          <p:cNvSpPr>
            <a:spLocks noGrp="1"/>
          </p:cNvSpPr>
          <p:nvPr>
            <p:ph type="sldNum" sz="quarter" idx="12"/>
          </p:nvPr>
        </p:nvSpPr>
        <p:spPr/>
        <p:txBody>
          <a:bodyPr/>
          <a:lstStyle/>
          <a:p>
            <a:fld id="{6854F415-883F-475E-B388-5D2FD488071E}" type="slidenum">
              <a:rPr lang="en-GB" smtClean="0"/>
              <a:t>‹#›</a:t>
            </a:fld>
            <a:endParaRPr lang="en-GB"/>
          </a:p>
        </p:txBody>
      </p:sp>
    </p:spTree>
    <p:extLst>
      <p:ext uri="{BB962C8B-B14F-4D97-AF65-F5344CB8AC3E}">
        <p14:creationId xmlns:p14="http://schemas.microsoft.com/office/powerpoint/2010/main" val="3545785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EE6A3B-53E0-67BE-E25D-268141E0AC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FB8C917-F3C6-98A5-4F4B-8AD764A48E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00A8469-C74B-77EF-1CCB-0680860478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1EAC9D0-E5C0-4D5D-828B-0A8A4730BCC7}" type="datetimeFigureOut">
              <a:rPr lang="en-GB" smtClean="0"/>
              <a:t>16/04/2024</a:t>
            </a:fld>
            <a:endParaRPr lang="en-GB"/>
          </a:p>
        </p:txBody>
      </p:sp>
      <p:sp>
        <p:nvSpPr>
          <p:cNvPr id="5" name="Footer Placeholder 4">
            <a:extLst>
              <a:ext uri="{FF2B5EF4-FFF2-40B4-BE49-F238E27FC236}">
                <a16:creationId xmlns:a16="http://schemas.microsoft.com/office/drawing/2014/main" id="{C8D5B5FD-E149-9880-FFF7-9446B4D3BA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AEA5173-D5CF-16B4-9D3A-6C0BD26E33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854F415-883F-475E-B388-5D2FD488071E}" type="slidenum">
              <a:rPr lang="en-GB" smtClean="0"/>
              <a:t>‹#›</a:t>
            </a:fld>
            <a:endParaRPr lang="en-GB"/>
          </a:p>
        </p:txBody>
      </p:sp>
    </p:spTree>
    <p:extLst>
      <p:ext uri="{BB962C8B-B14F-4D97-AF65-F5344CB8AC3E}">
        <p14:creationId xmlns:p14="http://schemas.microsoft.com/office/powerpoint/2010/main" val="352352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173736"/>
            <a:ext cx="11722608" cy="651052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975360" y="642594"/>
            <a:ext cx="1024128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5360" y="2103120"/>
            <a:ext cx="1024128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13024" y="6309360"/>
            <a:ext cx="2743200" cy="274320"/>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fld id="{448E2F62-FA25-4628-91EF-33F0DD2F11D9}" type="datetimeFigureOut">
              <a:rPr lang="en-GB" smtClean="0"/>
              <a:t>16/04/2024</a:t>
            </a:fld>
            <a:endParaRPr lang="en-GB"/>
          </a:p>
        </p:txBody>
      </p:sp>
      <p:sp>
        <p:nvSpPr>
          <p:cNvPr id="5" name="Footer Placeholder 4"/>
          <p:cNvSpPr>
            <a:spLocks noGrp="1"/>
          </p:cNvSpPr>
          <p:nvPr>
            <p:ph type="ftr" sz="quarter" idx="3"/>
          </p:nvPr>
        </p:nvSpPr>
        <p:spPr>
          <a:xfrm>
            <a:off x="3462528" y="6309360"/>
            <a:ext cx="5266944" cy="274320"/>
          </a:xfrm>
          <a:prstGeom prst="rect">
            <a:avLst/>
          </a:prstGeom>
        </p:spPr>
        <p:txBody>
          <a:bodyPr vert="horz" lIns="91440" tIns="45720" rIns="91440" bIns="45720" rtlCol="0" anchor="b"/>
          <a:lstStyle>
            <a:lvl1pPr algn="ctr">
              <a:defRPr sz="900">
                <a:solidFill>
                  <a:schemeClr val="tx1">
                    <a:lumMod val="75000"/>
                    <a:lumOff val="25000"/>
                  </a:schemeClr>
                </a:solidFill>
              </a:defRPr>
            </a:lvl1pPr>
          </a:lstStyle>
          <a:p>
            <a:endParaRPr lang="en-GB"/>
          </a:p>
        </p:txBody>
      </p:sp>
      <p:sp>
        <p:nvSpPr>
          <p:cNvPr id="6" name="Slide Number Placeholder 5"/>
          <p:cNvSpPr>
            <a:spLocks noGrp="1"/>
          </p:cNvSpPr>
          <p:nvPr>
            <p:ph type="sldNum" sz="quarter" idx="4"/>
          </p:nvPr>
        </p:nvSpPr>
        <p:spPr>
          <a:xfrm>
            <a:off x="10431176" y="6309360"/>
            <a:ext cx="1463040" cy="274320"/>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6F545DFE-ED73-43AF-9B89-9435200BA7E6}" type="slidenum">
              <a:rPr lang="en-GB" smtClean="0"/>
              <a:t>‹#›</a:t>
            </a:fld>
            <a:endParaRPr lang="en-GB"/>
          </a:p>
        </p:txBody>
      </p:sp>
    </p:spTree>
    <p:extLst>
      <p:ext uri="{BB962C8B-B14F-4D97-AF65-F5344CB8AC3E}">
        <p14:creationId xmlns:p14="http://schemas.microsoft.com/office/powerpoint/2010/main" val="732417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1A0ED-07C4-4C9D-97FF-576733A9716A}" type="datetimeFigureOut">
              <a:rPr lang="en-GB" smtClean="0"/>
              <a:t>16/04/2024</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97CD42-D284-4DAB-9748-1DC10F48E3CE}" type="slidenum">
              <a:rPr lang="en-GB" smtClean="0"/>
              <a:t>‹#›</a:t>
            </a:fld>
            <a:endParaRPr lang="en-GB"/>
          </a:p>
        </p:txBody>
      </p:sp>
    </p:spTree>
    <p:extLst>
      <p:ext uri="{BB962C8B-B14F-4D97-AF65-F5344CB8AC3E}">
        <p14:creationId xmlns:p14="http://schemas.microsoft.com/office/powerpoint/2010/main" val="11907172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9AB6F8-9691-4E27-8BA0-D39C29329453}" type="datetimeFigureOut">
              <a:rPr lang="en-GB" smtClean="0"/>
              <a:t>16/04/2024</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1D5AF9-0D64-4FE0-ABCC-A79B123518A2}" type="slidenum">
              <a:rPr lang="en-GB" smtClean="0"/>
              <a:t>‹#›</a:t>
            </a:fld>
            <a:endParaRPr lang="en-GB"/>
          </a:p>
        </p:txBody>
      </p:sp>
    </p:spTree>
    <p:extLst>
      <p:ext uri="{BB962C8B-B14F-4D97-AF65-F5344CB8AC3E}">
        <p14:creationId xmlns:p14="http://schemas.microsoft.com/office/powerpoint/2010/main" val="24649885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jpeg"/><Relationship Id="rId1" Type="http://schemas.openxmlformats.org/officeDocument/2006/relationships/slideLayout" Target="../slideLayouts/slideLayout29.xml"/><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s://www.computerhope.com/jargon/p/print.htm" TargetMode="External"/><Relationship Id="rId7" Type="http://schemas.openxmlformats.org/officeDocument/2006/relationships/image" Target="../media/image26.jpeg"/><Relationship Id="rId2" Type="http://schemas.openxmlformats.org/officeDocument/2006/relationships/image" Target="../media/image15.jpe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hyperlink" Target="https://www.computerhope.com/jargon/s/save.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9E287F-050E-6DD2-DCBA-24C68E71BF66}"/>
              </a:ext>
            </a:extLst>
          </p:cNvPr>
          <p:cNvSpPr txBox="1"/>
          <p:nvPr/>
        </p:nvSpPr>
        <p:spPr>
          <a:xfrm>
            <a:off x="1921267" y="1335640"/>
            <a:ext cx="8034391" cy="6186309"/>
          </a:xfrm>
          <a:prstGeom prst="rect">
            <a:avLst/>
          </a:prstGeom>
          <a:noFill/>
        </p:spPr>
        <p:txBody>
          <a:bodyPr wrap="square" rtlCol="0">
            <a:spAutoFit/>
          </a:bodyPr>
          <a:lstStyle/>
          <a:p>
            <a:pPr algn="ctr"/>
            <a:r>
              <a:rPr lang="en-GB" sz="6000" dirty="0">
                <a:solidFill>
                  <a:schemeClr val="accent2">
                    <a:lumMod val="75000"/>
                  </a:schemeClr>
                </a:solidFill>
                <a:latin typeface="Twinkl Cursive Unlooped" panose="02000000000000000000" pitchFamily="2" charset="0"/>
              </a:rPr>
              <a:t>Year 3/4  </a:t>
            </a:r>
          </a:p>
          <a:p>
            <a:pPr algn="ctr"/>
            <a:r>
              <a:rPr lang="en-GB" sz="6000" dirty="0">
                <a:solidFill>
                  <a:schemeClr val="accent2">
                    <a:lumMod val="75000"/>
                  </a:schemeClr>
                </a:solidFill>
                <a:latin typeface="Twinkl Cursive Unlooped" panose="02000000000000000000" pitchFamily="2" charset="0"/>
              </a:rPr>
              <a:t>Autumn Term</a:t>
            </a:r>
          </a:p>
          <a:p>
            <a:pPr algn="ctr"/>
            <a:r>
              <a:rPr lang="en-GB" sz="6000" dirty="0">
                <a:solidFill>
                  <a:schemeClr val="accent2">
                    <a:lumMod val="75000"/>
                  </a:schemeClr>
                </a:solidFill>
                <a:latin typeface="Twinkl Cursive Unlooped" panose="02000000000000000000" pitchFamily="2" charset="0"/>
              </a:rPr>
              <a:t>Cycle A </a:t>
            </a:r>
          </a:p>
          <a:p>
            <a:pPr algn="ctr"/>
            <a:endParaRPr lang="en-GB" sz="6000" dirty="0">
              <a:solidFill>
                <a:schemeClr val="accent2">
                  <a:lumMod val="75000"/>
                </a:schemeClr>
              </a:solidFill>
              <a:latin typeface="Twinkl Cursive Unlooped" panose="02000000000000000000" pitchFamily="2" charset="0"/>
            </a:endParaRPr>
          </a:p>
          <a:p>
            <a:pPr algn="ctr"/>
            <a:r>
              <a:rPr lang="en-GB" sz="6000" dirty="0">
                <a:solidFill>
                  <a:schemeClr val="accent2">
                    <a:lumMod val="75000"/>
                  </a:schemeClr>
                </a:solidFill>
                <a:latin typeface="Twinkl Cursive Unlooped" panose="02000000000000000000" pitchFamily="2" charset="0"/>
              </a:rPr>
              <a:t>Ancient Egyptians </a:t>
            </a:r>
          </a:p>
          <a:p>
            <a:endParaRPr lang="en-GB" sz="4800" dirty="0"/>
          </a:p>
          <a:p>
            <a:endParaRPr lang="en-GB" sz="4800" dirty="0"/>
          </a:p>
        </p:txBody>
      </p:sp>
      <p:pic>
        <p:nvPicPr>
          <p:cNvPr id="6" name="Picture 5">
            <a:extLst>
              <a:ext uri="{FF2B5EF4-FFF2-40B4-BE49-F238E27FC236}">
                <a16:creationId xmlns:a16="http://schemas.microsoft.com/office/drawing/2014/main" id="{E78E0615-97FB-4536-B2D5-94DA992F2984}"/>
              </a:ext>
            </a:extLst>
          </p:cNvPr>
          <p:cNvPicPr>
            <a:picLocks noChangeAspect="1"/>
          </p:cNvPicPr>
          <p:nvPr/>
        </p:nvPicPr>
        <p:blipFill>
          <a:blip r:embed="rId2"/>
          <a:stretch>
            <a:fillRect/>
          </a:stretch>
        </p:blipFill>
        <p:spPr>
          <a:xfrm>
            <a:off x="9750174" y="256426"/>
            <a:ext cx="2055320" cy="1798405"/>
          </a:xfrm>
          <a:prstGeom prst="rect">
            <a:avLst/>
          </a:prstGeom>
        </p:spPr>
      </p:pic>
      <p:pic>
        <p:nvPicPr>
          <p:cNvPr id="8" name="Picture 7">
            <a:extLst>
              <a:ext uri="{FF2B5EF4-FFF2-40B4-BE49-F238E27FC236}">
                <a16:creationId xmlns:a16="http://schemas.microsoft.com/office/drawing/2014/main" id="{D7029431-DA1B-E520-7562-0F303FFF6AB5}"/>
              </a:ext>
            </a:extLst>
          </p:cNvPr>
          <p:cNvPicPr>
            <a:picLocks noChangeAspect="1"/>
          </p:cNvPicPr>
          <p:nvPr/>
        </p:nvPicPr>
        <p:blipFill>
          <a:blip r:embed="rId3"/>
          <a:stretch>
            <a:fillRect/>
          </a:stretch>
        </p:blipFill>
        <p:spPr>
          <a:xfrm>
            <a:off x="237698" y="2518774"/>
            <a:ext cx="2620934" cy="1820452"/>
          </a:xfrm>
          <a:prstGeom prst="rect">
            <a:avLst/>
          </a:prstGeom>
        </p:spPr>
      </p:pic>
    </p:spTree>
    <p:extLst>
      <p:ext uri="{BB962C8B-B14F-4D97-AF65-F5344CB8AC3E}">
        <p14:creationId xmlns:p14="http://schemas.microsoft.com/office/powerpoint/2010/main" val="1127154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0FC01-DB1C-4678-99B3-E79EEC7ED984}"/>
              </a:ext>
            </a:extLst>
          </p:cNvPr>
          <p:cNvPicPr/>
          <p:nvPr/>
        </p:nvPicPr>
        <p:blipFill>
          <a:blip r:embed="rId2" cstate="print"/>
          <a:stretch>
            <a:fillRect/>
          </a:stretch>
        </p:blipFill>
        <p:spPr>
          <a:xfrm>
            <a:off x="9888184" y="122092"/>
            <a:ext cx="589316" cy="583024"/>
          </a:xfrm>
          <a:prstGeom prst="rect">
            <a:avLst/>
          </a:prstGeom>
        </p:spPr>
      </p:pic>
      <p:sp>
        <p:nvSpPr>
          <p:cNvPr id="15" name="Rectangle 14">
            <a:extLst>
              <a:ext uri="{FF2B5EF4-FFF2-40B4-BE49-F238E27FC236}">
                <a16:creationId xmlns:a16="http://schemas.microsoft.com/office/drawing/2014/main" id="{169925AE-3540-45B2-BC53-1CA3C5D0D776}"/>
              </a:ext>
            </a:extLst>
          </p:cNvPr>
          <p:cNvSpPr/>
          <p:nvPr/>
        </p:nvSpPr>
        <p:spPr>
          <a:xfrm>
            <a:off x="1643275" y="122092"/>
            <a:ext cx="8170438" cy="5830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defTabSz="457200">
              <a:defRPr/>
            </a:pPr>
            <a:r>
              <a:rPr lang="en-GB" sz="2400" dirty="0">
                <a:solidFill>
                  <a:prstClr val="black"/>
                </a:solidFill>
                <a:latin typeface="Century Gothic" panose="020B0502020202020204" pitchFamily="34" charset="0"/>
              </a:rPr>
              <a:t>Years 3 &amp; 4  Geography Autumn Term (Ancient Egypt)</a:t>
            </a:r>
          </a:p>
        </p:txBody>
      </p:sp>
      <p:sp>
        <p:nvSpPr>
          <p:cNvPr id="7" name="Rectangle 6"/>
          <p:cNvSpPr/>
          <p:nvPr/>
        </p:nvSpPr>
        <p:spPr>
          <a:xfrm>
            <a:off x="1643275" y="1101423"/>
            <a:ext cx="4255734" cy="76944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457200">
              <a:defRPr/>
            </a:pPr>
            <a:r>
              <a:rPr lang="en-GB" sz="1100" dirty="0">
                <a:solidFill>
                  <a:prstClr val="black"/>
                </a:solidFill>
                <a:latin typeface="Calibri" panose="020F0502020204030204"/>
              </a:rPr>
              <a:t>Why is the River Nile so important today?</a:t>
            </a:r>
          </a:p>
          <a:p>
            <a:pPr defTabSz="457200">
              <a:defRPr/>
            </a:pPr>
            <a:r>
              <a:rPr lang="en-GB" sz="1100" dirty="0">
                <a:solidFill>
                  <a:prstClr val="black"/>
                </a:solidFill>
                <a:latin typeface="Calibri" panose="020F0502020204030204"/>
              </a:rPr>
              <a:t>The Nile is as important today as it was in ancient times  because it is fertile and crops can easily be grown around it. The rest of Egypt is desert. It is also used to transport food and for trading.</a:t>
            </a:r>
          </a:p>
        </p:txBody>
      </p:sp>
      <p:graphicFrame>
        <p:nvGraphicFramePr>
          <p:cNvPr id="26" name="Table 25"/>
          <p:cNvGraphicFramePr>
            <a:graphicFrameLocks noGrp="1"/>
          </p:cNvGraphicFramePr>
          <p:nvPr/>
        </p:nvGraphicFramePr>
        <p:xfrm>
          <a:off x="1631905" y="2025098"/>
          <a:ext cx="4267104" cy="4800600"/>
        </p:xfrm>
        <a:graphic>
          <a:graphicData uri="http://schemas.openxmlformats.org/drawingml/2006/table">
            <a:tbl>
              <a:tblPr firstRow="1" bandRow="1">
                <a:tableStyleId>{69CF1AB2-1976-4502-BF36-3FF5EA218861}</a:tableStyleId>
              </a:tblPr>
              <a:tblGrid>
                <a:gridCol w="4267104">
                  <a:extLst>
                    <a:ext uri="{9D8B030D-6E8A-4147-A177-3AD203B41FA5}">
                      <a16:colId xmlns:a16="http://schemas.microsoft.com/office/drawing/2014/main" val="1070374094"/>
                    </a:ext>
                  </a:extLst>
                </a:gridCol>
              </a:tblGrid>
              <a:tr h="203638">
                <a:tc>
                  <a:txBody>
                    <a:bodyPr/>
                    <a:lstStyle/>
                    <a:p>
                      <a:r>
                        <a:rPr lang="en-GB" sz="1000" dirty="0">
                          <a:latin typeface="Arial Narrow" panose="020B0606020202030204" pitchFamily="34" charset="0"/>
                        </a:rPr>
                        <a:t>Compare Modern and Ancient Egypt</a:t>
                      </a:r>
                    </a:p>
                  </a:txBody>
                  <a:tcPr marL="68580" marR="68580" marT="34290" marB="34290">
                    <a:noFill/>
                  </a:tcPr>
                </a:tc>
                <a:extLst>
                  <a:ext uri="{0D108BD9-81ED-4DB2-BD59-A6C34878D82A}">
                    <a16:rowId xmlns:a16="http://schemas.microsoft.com/office/drawing/2014/main" val="1571837624"/>
                  </a:ext>
                </a:extLst>
              </a:tr>
              <a:tr h="2871995">
                <a:tc>
                  <a:txBody>
                    <a:bodyPr/>
                    <a:lstStyle/>
                    <a:p>
                      <a:pPr algn="l"/>
                      <a:r>
                        <a:rPr kumimoji="0" lang="en-GB" sz="1800" b="0" i="0" u="none" strike="noStrike" kern="1200" cap="none" spc="0" normalizeH="0" baseline="0" noProof="0" dirty="0">
                          <a:ln>
                            <a:noFill/>
                          </a:ln>
                          <a:solidFill>
                            <a:prstClr val="white"/>
                          </a:solidFill>
                          <a:effectLst/>
                          <a:uLnTx/>
                          <a:uFillTx/>
                          <a:latin typeface="Twinkl"/>
                          <a:ea typeface="+mn-ea"/>
                          <a:cs typeface="+mn-cs"/>
                        </a:rPr>
                        <a:t>Alexandria is the main port in Egypt. </a:t>
                      </a:r>
                      <a:r>
                        <a:rPr lang="en-GB" sz="1400" dirty="0">
                          <a:latin typeface="+mn-lt"/>
                          <a:cs typeface="Angsana New" panose="020B0502040204020203" pitchFamily="18" charset="-34"/>
                        </a:rPr>
                        <a:t>Alexandria is the main port in Egypt today. Cargo ships travel to and from the port, which handles most of Egypt’s commercial trade</a:t>
                      </a:r>
                      <a:r>
                        <a:rPr kumimoji="0" lang="en-GB" sz="1400" b="0" i="0" u="none" strike="noStrike" kern="1200" cap="none" spc="0" normalizeH="0" baseline="0" noProof="0" dirty="0">
                          <a:ln>
                            <a:noFill/>
                          </a:ln>
                          <a:solidFill>
                            <a:prstClr val="white"/>
                          </a:solidFill>
                          <a:effectLst/>
                          <a:uLnTx/>
                          <a:uFillTx/>
                          <a:latin typeface="+mn-lt"/>
                          <a:ea typeface="+mn-ea"/>
                          <a:cs typeface="Angsana New" panose="020B0502040204020203" pitchFamily="18" charset="-34"/>
                        </a:rPr>
                        <a:t>s </a:t>
                      </a:r>
                      <a:r>
                        <a:rPr kumimoji="0" lang="en-GB" sz="1400" b="0" i="0" u="none" strike="noStrike" kern="1200" cap="none" spc="0" normalizeH="0" baseline="0" noProof="0" dirty="0" err="1">
                          <a:ln>
                            <a:noFill/>
                          </a:ln>
                          <a:solidFill>
                            <a:prstClr val="white"/>
                          </a:solidFill>
                          <a:effectLst/>
                          <a:uLnTx/>
                          <a:uFillTx/>
                          <a:latin typeface="+mn-lt"/>
                          <a:ea typeface="+mn-ea"/>
                          <a:cs typeface="Angsana New" panose="020B0502040204020203" pitchFamily="18" charset="-34"/>
                        </a:rPr>
                        <a:t>manIn</a:t>
                      </a:r>
                      <a:r>
                        <a:rPr kumimoji="0" lang="en-GB" sz="1400" b="0" i="0" u="none" strike="noStrike" kern="1200" cap="none" spc="0" normalizeH="0" baseline="0" noProof="0" dirty="0">
                          <a:ln>
                            <a:noFill/>
                          </a:ln>
                          <a:solidFill>
                            <a:prstClr val="white"/>
                          </a:solidFill>
                          <a:effectLst/>
                          <a:uLnTx/>
                          <a:uFillTx/>
                          <a:latin typeface="+mn-lt"/>
                          <a:ea typeface="+mn-ea"/>
                          <a:cs typeface="Angsana New" panose="020B0502040204020203" pitchFamily="18" charset="-34"/>
                        </a:rPr>
                        <a:t> an </a:t>
                      </a:r>
                    </a:p>
                    <a:p>
                      <a:pPr algn="l"/>
                      <a:endParaRPr kumimoji="0" lang="en-GB" sz="1400" b="0" i="0" u="none" strike="noStrike" kern="1200" cap="none" spc="0" normalizeH="0" baseline="0" noProof="0" dirty="0">
                        <a:ln>
                          <a:noFill/>
                        </a:ln>
                        <a:solidFill>
                          <a:prstClr val="white"/>
                        </a:solidFill>
                        <a:effectLst/>
                        <a:uLnTx/>
                        <a:uFillTx/>
                        <a:latin typeface="+mn-lt"/>
                        <a:ea typeface="+mn-ea"/>
                        <a:cs typeface="Angsana New" panose="020B0502040204020203" pitchFamily="18" charset="-34"/>
                      </a:endParaRPr>
                    </a:p>
                    <a:p>
                      <a:pPr algn="l"/>
                      <a:r>
                        <a:rPr kumimoji="0" lang="en-GB" sz="1400" b="0" i="0" u="none" strike="noStrike" kern="1200" cap="none" spc="0" normalizeH="0" baseline="0" noProof="0" dirty="0">
                          <a:ln>
                            <a:noFill/>
                          </a:ln>
                          <a:solidFill>
                            <a:prstClr val="white"/>
                          </a:solidFill>
                          <a:effectLst/>
                          <a:uLnTx/>
                          <a:uFillTx/>
                          <a:latin typeface="+mn-lt"/>
                          <a:ea typeface="+mn-ea"/>
                          <a:cs typeface="Angsana New" panose="020B0502040204020203" pitchFamily="18" charset="-34"/>
                        </a:rPr>
                        <a:t> </a:t>
                      </a:r>
                      <a:r>
                        <a:rPr lang="en-GB" sz="1400" dirty="0">
                          <a:latin typeface="+mn-lt"/>
                          <a:cs typeface="Angsana New" panose="020B0502040204020203" pitchFamily="18" charset="-34"/>
                        </a:rPr>
                        <a:t>Egyptian city today you will see skyscrapers made from glass and alongside traditional Islamic architecture. The Al-Rifa’i Mosque is one of the larges mosques  in Cairo.</a:t>
                      </a:r>
                      <a:r>
                        <a:rPr kumimoji="0" lang="en-GB" sz="1400" b="0" i="0" u="none" strike="noStrike" kern="1200" cap="none" spc="0" normalizeH="0" baseline="0" noProof="0" dirty="0">
                          <a:ln>
                            <a:noFill/>
                          </a:ln>
                          <a:solidFill>
                            <a:prstClr val="white"/>
                          </a:solidFill>
                          <a:effectLst/>
                          <a:uLnTx/>
                          <a:uFillTx/>
                          <a:latin typeface="+mn-lt"/>
                          <a:ea typeface="+mn-ea"/>
                          <a:cs typeface="Angsana New" panose="020B0502040204020203" pitchFamily="18" charset="-34"/>
                        </a:rPr>
                        <a:t>scrapers </a:t>
                      </a:r>
                      <a:r>
                        <a:rPr kumimoji="0" lang="en-GB" sz="1400" b="0" i="0" u="none" strike="noStrike" kern="1200" cap="none" spc="0" normalizeH="0" baseline="0" noProof="0" dirty="0" err="1">
                          <a:ln>
                            <a:noFill/>
                          </a:ln>
                          <a:solidFill>
                            <a:prstClr val="white"/>
                          </a:solidFill>
                          <a:effectLst/>
                          <a:uLnTx/>
                          <a:uFillTx/>
                          <a:latin typeface="+mn-lt"/>
                          <a:ea typeface="+mn-ea"/>
                          <a:cs typeface="+mn-cs"/>
                        </a:rPr>
                        <a:t>commercialade</a:t>
                      </a:r>
                      <a:endParaRPr kumimoji="0" lang="en-GB" sz="1400" b="0" i="0" u="none" strike="noStrike" kern="1200" cap="none" spc="0" normalizeH="0" baseline="0" noProof="0" dirty="0">
                        <a:ln>
                          <a:noFill/>
                        </a:ln>
                        <a:solidFill>
                          <a:prstClr val="white"/>
                        </a:solidFill>
                        <a:effectLst/>
                        <a:uLnTx/>
                        <a:uFillTx/>
                        <a:latin typeface="+mn-lt"/>
                        <a:ea typeface="+mn-ea"/>
                        <a:cs typeface="+mn-cs"/>
                      </a:endParaRPr>
                    </a:p>
                    <a:p>
                      <a:pPr algn="l"/>
                      <a:endParaRPr kumimoji="0" lang="en-GB" sz="1400" b="0" i="0" u="none" strike="noStrike" kern="1200" cap="none" spc="0" normalizeH="0" baseline="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As Egypt’s population continues to rise, so does the demand for more housing. Government money has been put aside for new building work and improving the country’s roads and rail network.</a:t>
                      </a:r>
                      <a:endParaRPr lang="en-US" sz="1400"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mn-lt"/>
                          <a:ea typeface="+mn-ea"/>
                          <a:cs typeface="+mn-cs"/>
                        </a:rPr>
                        <a:t>Egypt is a popular holiday destination for people seeking rest, relaxation and warm weather as well as oppo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Egypt is a popular holiday destination for people seeking rest, relaxation and warm weather as well as opportunities to explore its history.</a:t>
                      </a:r>
                      <a:endParaRPr lang="en-US" sz="1400" b="1" dirty="0">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Twinkl"/>
                          <a:ea typeface="+mn-ea"/>
                          <a:cs typeface="+mn-cs"/>
                        </a:rPr>
                        <a:t>history.</a:t>
                      </a:r>
                      <a:endParaRPr kumimoji="0" lang="en-US" sz="1000" b="1" i="0" u="none" strike="noStrike" kern="1200" cap="none" spc="0" normalizeH="0" baseline="0" noProof="0" dirty="0">
                        <a:ln>
                          <a:noFill/>
                        </a:ln>
                        <a:solidFill>
                          <a:prstClr val="white"/>
                        </a:solidFill>
                        <a:effectLst/>
                        <a:uLnTx/>
                        <a:uFillTx/>
                        <a:latin typeface="Twinkl"/>
                        <a:ea typeface="+mn-ea"/>
                        <a:cs typeface="+mn-cs"/>
                      </a:endParaRPr>
                    </a:p>
                    <a:p>
                      <a:endParaRPr lang="en-GB" sz="1000" dirty="0">
                        <a:latin typeface="Arial Narrow" panose="020B0606020202030204" pitchFamily="34" charset="0"/>
                      </a:endParaRPr>
                    </a:p>
                  </a:txBody>
                  <a:tcPr marL="68580" marR="68580" marT="34290" marB="34290">
                    <a:noFill/>
                  </a:tcPr>
                </a:tc>
                <a:extLst>
                  <a:ext uri="{0D108BD9-81ED-4DB2-BD59-A6C34878D82A}">
                    <a16:rowId xmlns:a16="http://schemas.microsoft.com/office/drawing/2014/main" val="1990536651"/>
                  </a:ext>
                </a:extLst>
              </a:tr>
            </a:tbl>
          </a:graphicData>
        </a:graphic>
      </p:graphicFrame>
      <p:sp>
        <p:nvSpPr>
          <p:cNvPr id="17" name="TextBox 16">
            <a:extLst>
              <a:ext uri="{FF2B5EF4-FFF2-40B4-BE49-F238E27FC236}">
                <a16:creationId xmlns:a16="http://schemas.microsoft.com/office/drawing/2014/main" id="{CCF2F07B-636A-4E00-B0DA-A8B29CF7A97A}"/>
              </a:ext>
            </a:extLst>
          </p:cNvPr>
          <p:cNvSpPr txBox="1"/>
          <p:nvPr/>
        </p:nvSpPr>
        <p:spPr>
          <a:xfrm>
            <a:off x="1650609" y="777910"/>
            <a:ext cx="4248400" cy="261610"/>
          </a:xfrm>
          <a:prstGeom prst="rect">
            <a:avLst/>
          </a:prstGeom>
          <a:noFill/>
          <a:ln>
            <a:solidFill>
              <a:schemeClr val="accent1"/>
            </a:solidFill>
          </a:ln>
        </p:spPr>
        <p:txBody>
          <a:bodyPr wrap="square">
            <a:spAutoFit/>
          </a:bodyPr>
          <a:lstStyle/>
          <a:p>
            <a:pPr defTabSz="457200">
              <a:defRPr/>
            </a:pPr>
            <a:r>
              <a:rPr lang="en-GB" sz="1100" b="1" dirty="0">
                <a:solidFill>
                  <a:prstClr val="black"/>
                </a:solidFill>
                <a:latin typeface="Century Gothic" panose="020B0502020202020204" pitchFamily="34" charset="0"/>
              </a:rPr>
              <a:t>Where is the River N</a:t>
            </a:r>
            <a:r>
              <a:rPr lang="en-GB" sz="1100" b="1" dirty="0" err="1">
                <a:solidFill>
                  <a:prstClr val="black"/>
                </a:solidFill>
                <a:latin typeface="Century Gothic" panose="020B0502020202020204" pitchFamily="34" charset="0"/>
              </a:rPr>
              <a:t>ile</a:t>
            </a:r>
            <a:r>
              <a:rPr lang="en-GB" sz="1100" b="1" dirty="0">
                <a:solidFill>
                  <a:prstClr val="black"/>
                </a:solidFill>
                <a:latin typeface="Century Gothic" panose="020B0502020202020204" pitchFamily="34" charset="0"/>
              </a:rPr>
              <a:t> and why is it so important?</a:t>
            </a:r>
          </a:p>
        </p:txBody>
      </p:sp>
      <p:pic>
        <p:nvPicPr>
          <p:cNvPr id="2" name="Picture 3">
            <a:extLst>
              <a:ext uri="{FF2B5EF4-FFF2-40B4-BE49-F238E27FC236}">
                <a16:creationId xmlns:a16="http://schemas.microsoft.com/office/drawing/2014/main" id="{C5707D4A-8352-325D-9150-0D11889CB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3104" y="5558535"/>
            <a:ext cx="1721908" cy="1177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9">
            <a:extLst>
              <a:ext uri="{FF2B5EF4-FFF2-40B4-BE49-F238E27FC236}">
                <a16:creationId xmlns:a16="http://schemas.microsoft.com/office/drawing/2014/main" id="{865B8859-33EC-7972-93DF-31B850BAA9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38300" y="5120198"/>
            <a:ext cx="912298" cy="177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E0610AF-C79D-9308-73CD-A646D66C5C1D}"/>
              </a:ext>
            </a:extLst>
          </p:cNvPr>
          <p:cNvPicPr>
            <a:picLocks noChangeAspect="1"/>
          </p:cNvPicPr>
          <p:nvPr/>
        </p:nvPicPr>
        <p:blipFill>
          <a:blip r:embed="rId5"/>
          <a:stretch>
            <a:fillRect/>
          </a:stretch>
        </p:blipFill>
        <p:spPr>
          <a:xfrm>
            <a:off x="7289891" y="5301698"/>
            <a:ext cx="1275613" cy="1524000"/>
          </a:xfrm>
          <a:prstGeom prst="rect">
            <a:avLst/>
          </a:prstGeom>
        </p:spPr>
      </p:pic>
      <p:graphicFrame>
        <p:nvGraphicFramePr>
          <p:cNvPr id="12" name="Table 11">
            <a:extLst>
              <a:ext uri="{FF2B5EF4-FFF2-40B4-BE49-F238E27FC236}">
                <a16:creationId xmlns:a16="http://schemas.microsoft.com/office/drawing/2014/main" id="{442240E7-295C-9BAE-F57A-F86FDB83571A}"/>
              </a:ext>
            </a:extLst>
          </p:cNvPr>
          <p:cNvGraphicFramePr>
            <a:graphicFrameLocks noGrp="1"/>
          </p:cNvGraphicFramePr>
          <p:nvPr/>
        </p:nvGraphicFramePr>
        <p:xfrm>
          <a:off x="6096000" y="908715"/>
          <a:ext cx="4467224" cy="1968084"/>
        </p:xfrm>
        <a:graphic>
          <a:graphicData uri="http://schemas.openxmlformats.org/drawingml/2006/table">
            <a:tbl>
              <a:tblPr firstRow="1" bandRow="1">
                <a:tableStyleId>{5940675A-B579-460E-94D1-54222C63F5DA}</a:tableStyleId>
              </a:tblPr>
              <a:tblGrid>
                <a:gridCol w="4467224">
                  <a:extLst>
                    <a:ext uri="{9D8B030D-6E8A-4147-A177-3AD203B41FA5}">
                      <a16:colId xmlns:a16="http://schemas.microsoft.com/office/drawing/2014/main" val="1576444331"/>
                    </a:ext>
                  </a:extLst>
                </a:gridCol>
              </a:tblGrid>
              <a:tr h="383124">
                <a:tc>
                  <a:txBody>
                    <a:bodyPr/>
                    <a:lstStyle/>
                    <a:p>
                      <a:r>
                        <a:rPr lang="en-GB" sz="1400" b="1" dirty="0"/>
                        <a:t>Human and Physical Geographical  Features</a:t>
                      </a:r>
                    </a:p>
                  </a:txBody>
                  <a:tcPr/>
                </a:tc>
                <a:extLst>
                  <a:ext uri="{0D108BD9-81ED-4DB2-BD59-A6C34878D82A}">
                    <a16:rowId xmlns:a16="http://schemas.microsoft.com/office/drawing/2014/main" val="334613654"/>
                  </a:ext>
                </a:extLst>
              </a:tr>
              <a:tr h="388446">
                <a:tc>
                  <a:txBody>
                    <a:bodyPr/>
                    <a:lstStyle/>
                    <a:p>
                      <a:r>
                        <a:rPr lang="en-GB" sz="1400" dirty="0"/>
                        <a:t>Human geographical features are things created by humans and physical geographical features are things created by nature.</a:t>
                      </a:r>
                    </a:p>
                    <a:p>
                      <a:endParaRPr lang="en-GB" sz="1400" dirty="0"/>
                    </a:p>
                    <a:p>
                      <a:r>
                        <a:rPr lang="en-GB" sz="1400" dirty="0"/>
                        <a:t>The oceans and mountains of the world are physical features</a:t>
                      </a:r>
                    </a:p>
                    <a:p>
                      <a:r>
                        <a:rPr lang="en-GB" sz="1400" dirty="0"/>
                        <a:t>Pyramids are human features.</a:t>
                      </a:r>
                    </a:p>
                  </a:txBody>
                  <a:tcPr/>
                </a:tc>
                <a:extLst>
                  <a:ext uri="{0D108BD9-81ED-4DB2-BD59-A6C34878D82A}">
                    <a16:rowId xmlns:a16="http://schemas.microsoft.com/office/drawing/2014/main" val="585731339"/>
                  </a:ext>
                </a:extLst>
              </a:tr>
            </a:tbl>
          </a:graphicData>
        </a:graphic>
      </p:graphicFrame>
      <p:graphicFrame>
        <p:nvGraphicFramePr>
          <p:cNvPr id="13" name="Table 12">
            <a:extLst>
              <a:ext uri="{FF2B5EF4-FFF2-40B4-BE49-F238E27FC236}">
                <a16:creationId xmlns:a16="http://schemas.microsoft.com/office/drawing/2014/main" id="{CD61D0EE-A2BB-421B-F736-0E38C30ED874}"/>
              </a:ext>
            </a:extLst>
          </p:cNvPr>
          <p:cNvGraphicFramePr>
            <a:graphicFrameLocks noGrp="1"/>
          </p:cNvGraphicFramePr>
          <p:nvPr/>
        </p:nvGraphicFramePr>
        <p:xfrm>
          <a:off x="6096000" y="3265998"/>
          <a:ext cx="4267104" cy="2799247"/>
        </p:xfrm>
        <a:graphic>
          <a:graphicData uri="http://schemas.openxmlformats.org/drawingml/2006/table">
            <a:tbl>
              <a:tblPr firstRow="1" bandRow="1">
                <a:tableStyleId>{5940675A-B579-460E-94D1-54222C63F5DA}</a:tableStyleId>
              </a:tblPr>
              <a:tblGrid>
                <a:gridCol w="2133552">
                  <a:extLst>
                    <a:ext uri="{9D8B030D-6E8A-4147-A177-3AD203B41FA5}">
                      <a16:colId xmlns:a16="http://schemas.microsoft.com/office/drawing/2014/main" val="4113027344"/>
                    </a:ext>
                  </a:extLst>
                </a:gridCol>
                <a:gridCol w="2133552">
                  <a:extLst>
                    <a:ext uri="{9D8B030D-6E8A-4147-A177-3AD203B41FA5}">
                      <a16:colId xmlns:a16="http://schemas.microsoft.com/office/drawing/2014/main" val="1855389311"/>
                    </a:ext>
                  </a:extLst>
                </a:gridCol>
              </a:tblGrid>
              <a:tr h="278413">
                <a:tc>
                  <a:txBody>
                    <a:bodyPr/>
                    <a:lstStyle/>
                    <a:p>
                      <a:r>
                        <a:rPr lang="en-GB" dirty="0"/>
                        <a:t>Architecture</a:t>
                      </a:r>
                    </a:p>
                  </a:txBody>
                  <a:tcPr/>
                </a:tc>
                <a:tc>
                  <a:txBody>
                    <a:bodyPr/>
                    <a:lstStyle/>
                    <a:p>
                      <a:r>
                        <a:rPr lang="en-GB" sz="1100" b="0" i="0" dirty="0">
                          <a:solidFill>
                            <a:srgbClr val="040C28"/>
                          </a:solidFill>
                          <a:effectLst/>
                          <a:latin typeface="Google Sans"/>
                        </a:rPr>
                        <a:t>The science and art of designing buildings</a:t>
                      </a:r>
                      <a:endParaRPr lang="en-GB" sz="1100" dirty="0"/>
                    </a:p>
                  </a:txBody>
                  <a:tcPr/>
                </a:tc>
                <a:extLst>
                  <a:ext uri="{0D108BD9-81ED-4DB2-BD59-A6C34878D82A}">
                    <a16:rowId xmlns:a16="http://schemas.microsoft.com/office/drawing/2014/main" val="3792196221"/>
                  </a:ext>
                </a:extLst>
              </a:tr>
              <a:tr h="278413">
                <a:tc>
                  <a:txBody>
                    <a:bodyPr/>
                    <a:lstStyle/>
                    <a:p>
                      <a:r>
                        <a:rPr lang="en-GB" dirty="0"/>
                        <a:t>Population</a:t>
                      </a:r>
                    </a:p>
                  </a:txBody>
                  <a:tcPr/>
                </a:tc>
                <a:tc>
                  <a:txBody>
                    <a:bodyPr/>
                    <a:lstStyle/>
                    <a:p>
                      <a:r>
                        <a:rPr lang="en-GB" sz="1100" b="0" i="0" dirty="0">
                          <a:solidFill>
                            <a:srgbClr val="040C28"/>
                          </a:solidFill>
                          <a:effectLst/>
                          <a:latin typeface="Google Sans"/>
                        </a:rPr>
                        <a:t>the whole number of people or inhabitants in a country or region</a:t>
                      </a:r>
                      <a:r>
                        <a:rPr lang="en-GB" sz="1100" b="0" i="0" dirty="0">
                          <a:solidFill>
                            <a:srgbClr val="4D5156"/>
                          </a:solidFill>
                          <a:effectLst/>
                          <a:latin typeface="Google Sans"/>
                        </a:rPr>
                        <a:t>.</a:t>
                      </a:r>
                      <a:endParaRPr lang="en-GB" sz="1100" dirty="0"/>
                    </a:p>
                  </a:txBody>
                  <a:tcPr/>
                </a:tc>
                <a:extLst>
                  <a:ext uri="{0D108BD9-81ED-4DB2-BD59-A6C34878D82A}">
                    <a16:rowId xmlns:a16="http://schemas.microsoft.com/office/drawing/2014/main" val="992108417"/>
                  </a:ext>
                </a:extLst>
              </a:tr>
              <a:tr h="387789">
                <a:tc>
                  <a:txBody>
                    <a:bodyPr/>
                    <a:lstStyle/>
                    <a:p>
                      <a:r>
                        <a:rPr lang="en-GB" dirty="0"/>
                        <a:t>Tourism</a:t>
                      </a:r>
                    </a:p>
                  </a:txBody>
                  <a:tcPr/>
                </a:tc>
                <a:tc>
                  <a:txBody>
                    <a:bodyPr/>
                    <a:lstStyle/>
                    <a:p>
                      <a:r>
                        <a:rPr lang="en-GB" sz="1100" b="0" i="0" dirty="0">
                          <a:solidFill>
                            <a:srgbClr val="202122"/>
                          </a:solidFill>
                          <a:effectLst/>
                          <a:latin typeface="Arial" panose="020B0604020202020204" pitchFamily="34" charset="0"/>
                        </a:rPr>
                        <a:t>people traveling for fun and adventure . It includes activities such as sightseeing.</a:t>
                      </a:r>
                      <a:endParaRPr lang="en-GB" sz="1100" dirty="0"/>
                    </a:p>
                  </a:txBody>
                  <a:tcPr/>
                </a:tc>
                <a:extLst>
                  <a:ext uri="{0D108BD9-81ED-4DB2-BD59-A6C34878D82A}">
                    <a16:rowId xmlns:a16="http://schemas.microsoft.com/office/drawing/2014/main" val="575016806"/>
                  </a:ext>
                </a:extLst>
              </a:tr>
              <a:tr h="278413">
                <a:tc>
                  <a:txBody>
                    <a:bodyPr/>
                    <a:lstStyle/>
                    <a:p>
                      <a:r>
                        <a:rPr lang="en-GB" dirty="0"/>
                        <a:t>Mosque</a:t>
                      </a:r>
                    </a:p>
                  </a:txBody>
                  <a:tcPr/>
                </a:tc>
                <a:tc>
                  <a:txBody>
                    <a:bodyPr/>
                    <a:lstStyle/>
                    <a:p>
                      <a:r>
                        <a:rPr lang="en-GB" sz="1100" dirty="0"/>
                        <a:t>Place of worship for followers of Islam</a:t>
                      </a:r>
                    </a:p>
                  </a:txBody>
                  <a:tcPr/>
                </a:tc>
                <a:extLst>
                  <a:ext uri="{0D108BD9-81ED-4DB2-BD59-A6C34878D82A}">
                    <a16:rowId xmlns:a16="http://schemas.microsoft.com/office/drawing/2014/main" val="2294077813"/>
                  </a:ext>
                </a:extLst>
              </a:tr>
              <a:tr h="924727">
                <a:tc>
                  <a:txBody>
                    <a:bodyPr/>
                    <a:lstStyle/>
                    <a:p>
                      <a:r>
                        <a:rPr lang="en-GB" dirty="0"/>
                        <a:t>Destination</a:t>
                      </a:r>
                    </a:p>
                  </a:txBody>
                  <a:tcPr/>
                </a:tc>
                <a:tc>
                  <a:txBody>
                    <a:bodyPr/>
                    <a:lstStyle/>
                    <a:p>
                      <a:pPr algn="l"/>
                      <a:r>
                        <a:rPr lang="en-GB" sz="1100" b="0" i="0" dirty="0">
                          <a:solidFill>
                            <a:srgbClr val="202124"/>
                          </a:solidFill>
                          <a:effectLst/>
                          <a:latin typeface="arial" panose="020B0604020202020204" pitchFamily="34" charset="0"/>
                        </a:rPr>
                        <a:t>the place to which someone or something is going.</a:t>
                      </a:r>
                    </a:p>
                    <a:p>
                      <a:endParaRPr lang="en-GB" dirty="0"/>
                    </a:p>
                  </a:txBody>
                  <a:tcPr/>
                </a:tc>
                <a:extLst>
                  <a:ext uri="{0D108BD9-81ED-4DB2-BD59-A6C34878D82A}">
                    <a16:rowId xmlns:a16="http://schemas.microsoft.com/office/drawing/2014/main" val="2701277773"/>
                  </a:ext>
                </a:extLst>
              </a:tr>
            </a:tbl>
          </a:graphicData>
        </a:graphic>
      </p:graphicFrame>
      <p:graphicFrame>
        <p:nvGraphicFramePr>
          <p:cNvPr id="14" name="Table 13">
            <a:extLst>
              <a:ext uri="{FF2B5EF4-FFF2-40B4-BE49-F238E27FC236}">
                <a16:creationId xmlns:a16="http://schemas.microsoft.com/office/drawing/2014/main" id="{4302B776-20F4-8913-A5E0-70BB99A50CD1}"/>
              </a:ext>
            </a:extLst>
          </p:cNvPr>
          <p:cNvGraphicFramePr>
            <a:graphicFrameLocks noGrp="1"/>
          </p:cNvGraphicFramePr>
          <p:nvPr/>
        </p:nvGraphicFramePr>
        <p:xfrm>
          <a:off x="7075640" y="2934000"/>
          <a:ext cx="2611286" cy="370443"/>
        </p:xfrm>
        <a:graphic>
          <a:graphicData uri="http://schemas.openxmlformats.org/drawingml/2006/table">
            <a:tbl>
              <a:tblPr firstRow="1" bandRow="1">
                <a:tableStyleId>{2D5ABB26-0587-4C30-8999-92F81FD0307C}</a:tableStyleId>
              </a:tblPr>
              <a:tblGrid>
                <a:gridCol w="2611286">
                  <a:extLst>
                    <a:ext uri="{9D8B030D-6E8A-4147-A177-3AD203B41FA5}">
                      <a16:colId xmlns:a16="http://schemas.microsoft.com/office/drawing/2014/main" val="2884334862"/>
                    </a:ext>
                  </a:extLst>
                </a:gridCol>
              </a:tblGrid>
              <a:tr h="370443">
                <a:tc>
                  <a:txBody>
                    <a:bodyPr/>
                    <a:lstStyle/>
                    <a:p>
                      <a:r>
                        <a:rPr lang="en-GB" sz="1400" b="1" dirty="0"/>
                        <a:t>Vocabulary</a:t>
                      </a:r>
                    </a:p>
                  </a:txBody>
                  <a:tcPr/>
                </a:tc>
                <a:extLst>
                  <a:ext uri="{0D108BD9-81ED-4DB2-BD59-A6C34878D82A}">
                    <a16:rowId xmlns:a16="http://schemas.microsoft.com/office/drawing/2014/main" val="1314099070"/>
                  </a:ext>
                </a:extLst>
              </a:tr>
            </a:tbl>
          </a:graphicData>
        </a:graphic>
      </p:graphicFrame>
    </p:spTree>
    <p:extLst>
      <p:ext uri="{BB962C8B-B14F-4D97-AF65-F5344CB8AC3E}">
        <p14:creationId xmlns:p14="http://schemas.microsoft.com/office/powerpoint/2010/main" val="3380973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with medium confidence">
            <a:extLst>
              <a:ext uri="{FF2B5EF4-FFF2-40B4-BE49-F238E27FC236}">
                <a16:creationId xmlns:a16="http://schemas.microsoft.com/office/drawing/2014/main" id="{EA5BAAEF-5CA2-2192-7067-BF3BB536AC99}"/>
              </a:ext>
            </a:extLst>
          </p:cNvPr>
          <p:cNvPicPr>
            <a:picLocks noChangeAspect="1"/>
          </p:cNvPicPr>
          <p:nvPr/>
        </p:nvPicPr>
        <p:blipFill>
          <a:blip r:embed="rId2"/>
          <a:stretch>
            <a:fillRect/>
          </a:stretch>
        </p:blipFill>
        <p:spPr>
          <a:xfrm>
            <a:off x="1619250" y="306705"/>
            <a:ext cx="8934450" cy="6395936"/>
          </a:xfrm>
          <a:prstGeom prst="rect">
            <a:avLst/>
          </a:prstGeom>
        </p:spPr>
      </p:pic>
    </p:spTree>
    <p:extLst>
      <p:ext uri="{BB962C8B-B14F-4D97-AF65-F5344CB8AC3E}">
        <p14:creationId xmlns:p14="http://schemas.microsoft.com/office/powerpoint/2010/main" val="2822553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4D00C-E620-4450-AD44-AAF24FDD9E73}"/>
              </a:ext>
            </a:extLst>
          </p:cNvPr>
          <p:cNvPicPr>
            <a:picLocks noChangeAspect="1"/>
          </p:cNvPicPr>
          <p:nvPr/>
        </p:nvPicPr>
        <p:blipFill>
          <a:blip r:embed="rId2"/>
          <a:stretch>
            <a:fillRect/>
          </a:stretch>
        </p:blipFill>
        <p:spPr>
          <a:xfrm>
            <a:off x="9963152" y="116666"/>
            <a:ext cx="630897" cy="615124"/>
          </a:xfrm>
          <a:prstGeom prst="rect">
            <a:avLst/>
          </a:prstGeom>
        </p:spPr>
      </p:pic>
      <p:sp>
        <p:nvSpPr>
          <p:cNvPr id="5" name="Rectangle 4">
            <a:extLst>
              <a:ext uri="{FF2B5EF4-FFF2-40B4-BE49-F238E27FC236}">
                <a16:creationId xmlns:a16="http://schemas.microsoft.com/office/drawing/2014/main" id="{7B70865F-DB19-4FE9-9798-8D813A6DA324}"/>
              </a:ext>
            </a:extLst>
          </p:cNvPr>
          <p:cNvSpPr/>
          <p:nvPr/>
        </p:nvSpPr>
        <p:spPr>
          <a:xfrm>
            <a:off x="1674155" y="157084"/>
            <a:ext cx="8184223" cy="43904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lang="en-GB" sz="1600" dirty="0">
                <a:solidFill>
                  <a:srgbClr val="002060"/>
                </a:solidFill>
                <a:latin typeface="Century Gothic" panose="020B0502020202020204" pitchFamily="34" charset="0"/>
              </a:rPr>
              <a:t>Milverton Primary School Knowledge Map [Years 3/4 - Autumn Term - Dance]</a:t>
            </a:r>
          </a:p>
        </p:txBody>
      </p:sp>
      <p:graphicFrame>
        <p:nvGraphicFramePr>
          <p:cNvPr id="2" name="Table 2">
            <a:extLst>
              <a:ext uri="{FF2B5EF4-FFF2-40B4-BE49-F238E27FC236}">
                <a16:creationId xmlns:a16="http://schemas.microsoft.com/office/drawing/2014/main" id="{49729957-062A-4BB9-AF5F-871DEA79801E}"/>
              </a:ext>
            </a:extLst>
          </p:cNvPr>
          <p:cNvGraphicFramePr>
            <a:graphicFrameLocks noGrp="1"/>
          </p:cNvGraphicFramePr>
          <p:nvPr/>
        </p:nvGraphicFramePr>
        <p:xfrm>
          <a:off x="1674154" y="1006475"/>
          <a:ext cx="3107396" cy="3296920"/>
        </p:xfrm>
        <a:graphic>
          <a:graphicData uri="http://schemas.openxmlformats.org/drawingml/2006/table">
            <a:tbl>
              <a:tblPr firstRow="1" bandRow="1">
                <a:tableStyleId>{BDBED569-4797-4DF1-A0F4-6AAB3CD982D8}</a:tableStyleId>
              </a:tblPr>
              <a:tblGrid>
                <a:gridCol w="1083876">
                  <a:extLst>
                    <a:ext uri="{9D8B030D-6E8A-4147-A177-3AD203B41FA5}">
                      <a16:colId xmlns:a16="http://schemas.microsoft.com/office/drawing/2014/main" val="1478066642"/>
                    </a:ext>
                  </a:extLst>
                </a:gridCol>
                <a:gridCol w="2023520">
                  <a:extLst>
                    <a:ext uri="{9D8B030D-6E8A-4147-A177-3AD203B41FA5}">
                      <a16:colId xmlns:a16="http://schemas.microsoft.com/office/drawing/2014/main" val="3866545833"/>
                    </a:ext>
                  </a:extLst>
                </a:gridCol>
              </a:tblGrid>
              <a:tr h="370840">
                <a:tc>
                  <a:txBody>
                    <a:bodyPr/>
                    <a:lstStyle/>
                    <a:p>
                      <a:r>
                        <a:rPr lang="en-GB" sz="1200" b="0" dirty="0">
                          <a:latin typeface="Arial Narrow" panose="020B0606020202030204" pitchFamily="34" charset="0"/>
                        </a:rPr>
                        <a:t>Canon</a:t>
                      </a:r>
                    </a:p>
                  </a:txBody>
                  <a:tcPr>
                    <a:solidFill>
                      <a:schemeClr val="bg1"/>
                    </a:solidFill>
                  </a:tcPr>
                </a:tc>
                <a:tc>
                  <a:txBody>
                    <a:bodyPr/>
                    <a:lstStyle/>
                    <a:p>
                      <a:r>
                        <a:rPr lang="en-GB" sz="1200" b="0" dirty="0">
                          <a:latin typeface="Arial Narrow" panose="020B0606020202030204" pitchFamily="34" charset="0"/>
                        </a:rPr>
                        <a:t>Performing moves one after the other</a:t>
                      </a:r>
                    </a:p>
                  </a:txBody>
                  <a:tcPr>
                    <a:solidFill>
                      <a:schemeClr val="bg1"/>
                    </a:solidFill>
                  </a:tcPr>
                </a:tc>
                <a:extLst>
                  <a:ext uri="{0D108BD9-81ED-4DB2-BD59-A6C34878D82A}">
                    <a16:rowId xmlns:a16="http://schemas.microsoft.com/office/drawing/2014/main" val="329805569"/>
                  </a:ext>
                </a:extLst>
              </a:tr>
              <a:tr h="370840">
                <a:tc>
                  <a:txBody>
                    <a:bodyPr/>
                    <a:lstStyle/>
                    <a:p>
                      <a:r>
                        <a:rPr lang="en-GB" sz="1200" b="0" dirty="0">
                          <a:latin typeface="Arial Narrow" panose="020B0606020202030204" pitchFamily="34" charset="0"/>
                        </a:rPr>
                        <a:t>Freeze Frame</a:t>
                      </a:r>
                    </a:p>
                  </a:txBody>
                  <a:tcPr>
                    <a:solidFill>
                      <a:schemeClr val="bg1"/>
                    </a:solidFill>
                  </a:tcPr>
                </a:tc>
                <a:tc>
                  <a:txBody>
                    <a:bodyPr/>
                    <a:lstStyle/>
                    <a:p>
                      <a:r>
                        <a:rPr lang="en-GB" sz="1200" b="0" dirty="0">
                          <a:latin typeface="Arial Narrow" panose="020B0606020202030204" pitchFamily="34" charset="0"/>
                        </a:rPr>
                        <a:t>Completely still in a set position</a:t>
                      </a:r>
                    </a:p>
                  </a:txBody>
                  <a:tcPr>
                    <a:solidFill>
                      <a:schemeClr val="bg1"/>
                    </a:solidFill>
                  </a:tcPr>
                </a:tc>
                <a:extLst>
                  <a:ext uri="{0D108BD9-81ED-4DB2-BD59-A6C34878D82A}">
                    <a16:rowId xmlns:a16="http://schemas.microsoft.com/office/drawing/2014/main" val="2609319537"/>
                  </a:ext>
                </a:extLst>
              </a:tr>
              <a:tr h="370840">
                <a:tc>
                  <a:txBody>
                    <a:bodyPr/>
                    <a:lstStyle/>
                    <a:p>
                      <a:r>
                        <a:rPr lang="en-GB" sz="1200" b="0" dirty="0">
                          <a:latin typeface="Arial Narrow" panose="020B0606020202030204" pitchFamily="34" charset="0"/>
                        </a:rPr>
                        <a:t>Choreograph</a:t>
                      </a:r>
                    </a:p>
                  </a:txBody>
                  <a:tcPr>
                    <a:solidFill>
                      <a:schemeClr val="bg1"/>
                    </a:solidFill>
                  </a:tcPr>
                </a:tc>
                <a:tc>
                  <a:txBody>
                    <a:bodyPr/>
                    <a:lstStyle/>
                    <a:p>
                      <a:r>
                        <a:rPr lang="en-GB" sz="1200" b="0" dirty="0">
                          <a:latin typeface="Arial Narrow" panose="020B0606020202030204" pitchFamily="34" charset="0"/>
                        </a:rPr>
                        <a:t>Creating moves and motifs to perform</a:t>
                      </a:r>
                    </a:p>
                  </a:txBody>
                  <a:tcPr>
                    <a:solidFill>
                      <a:schemeClr val="bg1"/>
                    </a:solidFill>
                  </a:tcPr>
                </a:tc>
                <a:extLst>
                  <a:ext uri="{0D108BD9-81ED-4DB2-BD59-A6C34878D82A}">
                    <a16:rowId xmlns:a16="http://schemas.microsoft.com/office/drawing/2014/main" val="3847349641"/>
                  </a:ext>
                </a:extLst>
              </a:tr>
              <a:tr h="370840">
                <a:tc>
                  <a:txBody>
                    <a:bodyPr/>
                    <a:lstStyle/>
                    <a:p>
                      <a:r>
                        <a:rPr lang="en-GB" sz="1200" b="0" dirty="0">
                          <a:latin typeface="Arial Narrow" panose="020B0606020202030204" pitchFamily="34" charset="0"/>
                        </a:rPr>
                        <a:t>Count</a:t>
                      </a:r>
                    </a:p>
                  </a:txBody>
                  <a:tcPr>
                    <a:solidFill>
                      <a:schemeClr val="bg1"/>
                    </a:solidFill>
                  </a:tcPr>
                </a:tc>
                <a:tc>
                  <a:txBody>
                    <a:bodyPr/>
                    <a:lstStyle/>
                    <a:p>
                      <a:r>
                        <a:rPr lang="en-GB" sz="1200" b="0" dirty="0">
                          <a:latin typeface="Arial Narrow" panose="020B0606020202030204" pitchFamily="34" charset="0"/>
                        </a:rPr>
                        <a:t>Equal beats paired within the music</a:t>
                      </a:r>
                    </a:p>
                  </a:txBody>
                  <a:tcPr>
                    <a:solidFill>
                      <a:schemeClr val="bg1"/>
                    </a:solidFill>
                  </a:tcPr>
                </a:tc>
                <a:extLst>
                  <a:ext uri="{0D108BD9-81ED-4DB2-BD59-A6C34878D82A}">
                    <a16:rowId xmlns:a16="http://schemas.microsoft.com/office/drawing/2014/main" val="2484589146"/>
                  </a:ext>
                </a:extLst>
              </a:tr>
              <a:tr h="370840">
                <a:tc>
                  <a:txBody>
                    <a:bodyPr/>
                    <a:lstStyle/>
                    <a:p>
                      <a:r>
                        <a:rPr lang="en-GB" sz="1200" b="0" dirty="0">
                          <a:latin typeface="Arial Narrow" panose="020B0606020202030204" pitchFamily="34" charset="0"/>
                        </a:rPr>
                        <a:t>Dynamics</a:t>
                      </a:r>
                    </a:p>
                  </a:txBody>
                  <a:tcPr>
                    <a:solidFill>
                      <a:schemeClr val="bg1"/>
                    </a:solidFill>
                  </a:tcPr>
                </a:tc>
                <a:tc>
                  <a:txBody>
                    <a:bodyPr/>
                    <a:lstStyle/>
                    <a:p>
                      <a:r>
                        <a:rPr lang="en-GB" sz="1200" b="0" dirty="0">
                          <a:latin typeface="Arial Narrow" panose="020B0606020202030204" pitchFamily="34" charset="0"/>
                        </a:rPr>
                        <a:t>How movements are executed e.g. smooth, fast aggressive, sharp</a:t>
                      </a:r>
                    </a:p>
                  </a:txBody>
                  <a:tcPr>
                    <a:solidFill>
                      <a:schemeClr val="bg1"/>
                    </a:solidFill>
                  </a:tcPr>
                </a:tc>
                <a:extLst>
                  <a:ext uri="{0D108BD9-81ED-4DB2-BD59-A6C34878D82A}">
                    <a16:rowId xmlns:a16="http://schemas.microsoft.com/office/drawing/2014/main" val="2186268010"/>
                  </a:ext>
                </a:extLst>
              </a:tr>
              <a:tr h="370840">
                <a:tc>
                  <a:txBody>
                    <a:bodyPr/>
                    <a:lstStyle/>
                    <a:p>
                      <a:r>
                        <a:rPr lang="en-GB" sz="1200" b="0" dirty="0">
                          <a:latin typeface="Arial Narrow" panose="020B0606020202030204" pitchFamily="34" charset="0"/>
                        </a:rPr>
                        <a:t>Timing</a:t>
                      </a:r>
                    </a:p>
                  </a:txBody>
                  <a:tcPr>
                    <a:solidFill>
                      <a:schemeClr val="bg1"/>
                    </a:solidFill>
                  </a:tcPr>
                </a:tc>
                <a:tc>
                  <a:txBody>
                    <a:bodyPr/>
                    <a:lstStyle/>
                    <a:p>
                      <a:r>
                        <a:rPr lang="en-GB" sz="1200" b="0" dirty="0">
                          <a:latin typeface="Arial Narrow" panose="020B0606020202030204" pitchFamily="34" charset="0"/>
                        </a:rPr>
                        <a:t>Moving to the sound and beat of the music</a:t>
                      </a:r>
                    </a:p>
                  </a:txBody>
                  <a:tcPr>
                    <a:solidFill>
                      <a:schemeClr val="bg1"/>
                    </a:solidFill>
                  </a:tcPr>
                </a:tc>
                <a:extLst>
                  <a:ext uri="{0D108BD9-81ED-4DB2-BD59-A6C34878D82A}">
                    <a16:rowId xmlns:a16="http://schemas.microsoft.com/office/drawing/2014/main" val="1485542565"/>
                  </a:ext>
                </a:extLst>
              </a:tr>
              <a:tr h="370840">
                <a:tc>
                  <a:txBody>
                    <a:bodyPr/>
                    <a:lstStyle/>
                    <a:p>
                      <a:r>
                        <a:rPr lang="en-GB" sz="1200" b="0" dirty="0">
                          <a:latin typeface="Arial Narrow" panose="020B0606020202030204" pitchFamily="34" charset="0"/>
                        </a:rPr>
                        <a:t>Unison</a:t>
                      </a:r>
                    </a:p>
                  </a:txBody>
                  <a:tcPr>
                    <a:solidFill>
                      <a:schemeClr val="bg1"/>
                    </a:solidFill>
                  </a:tcPr>
                </a:tc>
                <a:tc>
                  <a:txBody>
                    <a:bodyPr/>
                    <a:lstStyle/>
                    <a:p>
                      <a:r>
                        <a:rPr lang="en-GB" sz="1200" b="0" dirty="0">
                          <a:latin typeface="Arial Narrow" panose="020B0606020202030204" pitchFamily="34" charset="0"/>
                        </a:rPr>
                        <a:t>Two or more people performing at the same time</a:t>
                      </a:r>
                    </a:p>
                  </a:txBody>
                  <a:tcPr>
                    <a:solidFill>
                      <a:schemeClr val="bg1"/>
                    </a:solidFill>
                  </a:tcPr>
                </a:tc>
                <a:extLst>
                  <a:ext uri="{0D108BD9-81ED-4DB2-BD59-A6C34878D82A}">
                    <a16:rowId xmlns:a16="http://schemas.microsoft.com/office/drawing/2014/main" val="414423834"/>
                  </a:ext>
                </a:extLst>
              </a:tr>
            </a:tbl>
          </a:graphicData>
        </a:graphic>
      </p:graphicFrame>
      <p:sp>
        <p:nvSpPr>
          <p:cNvPr id="7" name="TextBox 6">
            <a:extLst>
              <a:ext uri="{FF2B5EF4-FFF2-40B4-BE49-F238E27FC236}">
                <a16:creationId xmlns:a16="http://schemas.microsoft.com/office/drawing/2014/main" id="{0FB6B5B7-0B93-4A0A-B04F-96AD4BB03092}"/>
              </a:ext>
            </a:extLst>
          </p:cNvPr>
          <p:cNvSpPr txBox="1"/>
          <p:nvPr/>
        </p:nvSpPr>
        <p:spPr>
          <a:xfrm>
            <a:off x="1674154" y="637143"/>
            <a:ext cx="2383496" cy="369332"/>
          </a:xfrm>
          <a:prstGeom prst="rect">
            <a:avLst/>
          </a:prstGeom>
          <a:noFill/>
        </p:spPr>
        <p:txBody>
          <a:bodyPr wrap="square" rtlCol="0">
            <a:spAutoFit/>
          </a:bodyPr>
          <a:lstStyle/>
          <a:p>
            <a:pPr defTabSz="457200">
              <a:defRPr/>
            </a:pPr>
            <a:r>
              <a:rPr lang="en-GB" sz="1200" dirty="0">
                <a:solidFill>
                  <a:prstClr val="black"/>
                </a:solidFill>
                <a:latin typeface="Century Gothic" panose="020B0502020202020204" pitchFamily="34" charset="0"/>
              </a:rPr>
              <a:t>Vocabulary</a:t>
            </a:r>
            <a:r>
              <a:rPr lang="en-GB" dirty="0">
                <a:solidFill>
                  <a:prstClr val="black"/>
                </a:solidFill>
                <a:latin typeface="Calibri" panose="020F0502020204030204"/>
              </a:rPr>
              <a:t> </a:t>
            </a:r>
          </a:p>
        </p:txBody>
      </p:sp>
      <p:sp>
        <p:nvSpPr>
          <p:cNvPr id="8" name="TextBox 7">
            <a:extLst>
              <a:ext uri="{FF2B5EF4-FFF2-40B4-BE49-F238E27FC236}">
                <a16:creationId xmlns:a16="http://schemas.microsoft.com/office/drawing/2014/main" id="{4D62FC0E-9872-4B6F-8E0B-73F2F4E3240E}"/>
              </a:ext>
            </a:extLst>
          </p:cNvPr>
          <p:cNvSpPr txBox="1"/>
          <p:nvPr/>
        </p:nvSpPr>
        <p:spPr>
          <a:xfrm>
            <a:off x="4893740" y="619223"/>
            <a:ext cx="2383496" cy="369332"/>
          </a:xfrm>
          <a:prstGeom prst="rect">
            <a:avLst/>
          </a:prstGeom>
          <a:noFill/>
        </p:spPr>
        <p:txBody>
          <a:bodyPr wrap="square" rtlCol="0">
            <a:spAutoFit/>
          </a:bodyPr>
          <a:lstStyle/>
          <a:p>
            <a:pPr defTabSz="457200">
              <a:defRPr/>
            </a:pPr>
            <a:r>
              <a:rPr lang="en-GB" sz="1200" dirty="0">
                <a:solidFill>
                  <a:prstClr val="black"/>
                </a:solidFill>
                <a:latin typeface="Century Gothic" panose="020B0502020202020204" pitchFamily="34" charset="0"/>
              </a:rPr>
              <a:t>Construction</a:t>
            </a:r>
            <a:r>
              <a:rPr lang="en-GB" dirty="0">
                <a:solidFill>
                  <a:prstClr val="black"/>
                </a:solidFill>
                <a:latin typeface="Calibri" panose="020F0502020204030204"/>
              </a:rPr>
              <a:t> </a:t>
            </a:r>
          </a:p>
        </p:txBody>
      </p:sp>
      <p:sp>
        <p:nvSpPr>
          <p:cNvPr id="10" name="TextBox 9">
            <a:extLst>
              <a:ext uri="{FF2B5EF4-FFF2-40B4-BE49-F238E27FC236}">
                <a16:creationId xmlns:a16="http://schemas.microsoft.com/office/drawing/2014/main" id="{553EA56A-E036-42E2-8ACC-E1728163385C}"/>
              </a:ext>
            </a:extLst>
          </p:cNvPr>
          <p:cNvSpPr txBox="1"/>
          <p:nvPr/>
        </p:nvSpPr>
        <p:spPr>
          <a:xfrm>
            <a:off x="5961168" y="628483"/>
            <a:ext cx="2383496" cy="369332"/>
          </a:xfrm>
          <a:prstGeom prst="rect">
            <a:avLst/>
          </a:prstGeom>
          <a:noFill/>
        </p:spPr>
        <p:txBody>
          <a:bodyPr wrap="square" rtlCol="0">
            <a:spAutoFit/>
          </a:bodyPr>
          <a:lstStyle/>
          <a:p>
            <a:pPr defTabSz="457200">
              <a:defRPr/>
            </a:pPr>
            <a:r>
              <a:rPr lang="en-GB" sz="1200" dirty="0">
                <a:solidFill>
                  <a:prstClr val="black"/>
                </a:solidFill>
                <a:latin typeface="Century Gothic" panose="020B0502020202020204" pitchFamily="34" charset="0"/>
              </a:rPr>
              <a:t>Steps/Links/Motifs</a:t>
            </a:r>
            <a:r>
              <a:rPr lang="en-GB" dirty="0">
                <a:solidFill>
                  <a:prstClr val="black"/>
                </a:solidFill>
                <a:latin typeface="Calibri" panose="020F0502020204030204"/>
              </a:rPr>
              <a:t> </a:t>
            </a:r>
          </a:p>
        </p:txBody>
      </p:sp>
      <p:graphicFrame>
        <p:nvGraphicFramePr>
          <p:cNvPr id="11" name="Table 11">
            <a:extLst>
              <a:ext uri="{FF2B5EF4-FFF2-40B4-BE49-F238E27FC236}">
                <a16:creationId xmlns:a16="http://schemas.microsoft.com/office/drawing/2014/main" id="{468D5B99-A8CF-484E-9C01-FE8F5D39DC37}"/>
              </a:ext>
            </a:extLst>
          </p:cNvPr>
          <p:cNvGraphicFramePr>
            <a:graphicFrameLocks noGrp="1"/>
          </p:cNvGraphicFramePr>
          <p:nvPr/>
        </p:nvGraphicFramePr>
        <p:xfrm>
          <a:off x="4939120" y="1012968"/>
          <a:ext cx="5485007" cy="2560320"/>
        </p:xfrm>
        <a:graphic>
          <a:graphicData uri="http://schemas.openxmlformats.org/drawingml/2006/table">
            <a:tbl>
              <a:tblPr firstRow="1" bandRow="1">
                <a:tableStyleId>{BDBED569-4797-4DF1-A0F4-6AAB3CD982D8}</a:tableStyleId>
              </a:tblPr>
              <a:tblGrid>
                <a:gridCol w="1029765">
                  <a:extLst>
                    <a:ext uri="{9D8B030D-6E8A-4147-A177-3AD203B41FA5}">
                      <a16:colId xmlns:a16="http://schemas.microsoft.com/office/drawing/2014/main" val="3764791340"/>
                    </a:ext>
                  </a:extLst>
                </a:gridCol>
                <a:gridCol w="2227621">
                  <a:extLst>
                    <a:ext uri="{9D8B030D-6E8A-4147-A177-3AD203B41FA5}">
                      <a16:colId xmlns:a16="http://schemas.microsoft.com/office/drawing/2014/main" val="1979754627"/>
                    </a:ext>
                  </a:extLst>
                </a:gridCol>
                <a:gridCol w="2227621">
                  <a:extLst>
                    <a:ext uri="{9D8B030D-6E8A-4147-A177-3AD203B41FA5}">
                      <a16:colId xmlns:a16="http://schemas.microsoft.com/office/drawing/2014/main" val="190986984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latin typeface="Arial Narrow" panose="020B0606020202030204" pitchFamily="34" charset="0"/>
                        </a:rPr>
                        <a:t>Health and fitness.</a:t>
                      </a:r>
                    </a:p>
                  </a:txBody>
                  <a:tcPr>
                    <a:solidFill>
                      <a:schemeClr val="bg1"/>
                    </a:solidFill>
                  </a:tcPr>
                </a:tc>
                <a:tc>
                  <a:txBody>
                    <a:bodyPr/>
                    <a:lstStyle/>
                    <a:p>
                      <a:r>
                        <a:rPr lang="en-GB" sz="1200" b="0" dirty="0">
                          <a:latin typeface="Arial Narrow" panose="020B0606020202030204" pitchFamily="34" charset="0"/>
                        </a:rPr>
                        <a:t>Mobilising the joints and raising heart rate to supplement a healthy lifestyle.</a:t>
                      </a:r>
                    </a:p>
                  </a:txBody>
                  <a:tcPr>
                    <a:solidFill>
                      <a:schemeClr val="bg1"/>
                    </a:solidFill>
                  </a:tcPr>
                </a:tc>
                <a:tc>
                  <a:txBody>
                    <a:bodyPr/>
                    <a:lstStyle/>
                    <a:p>
                      <a:r>
                        <a:rPr lang="en-GB" sz="1200" b="0" dirty="0">
                          <a:latin typeface="Arial Narrow" panose="020B0606020202030204" pitchFamily="34" charset="0"/>
                        </a:rPr>
                        <a:t>The Race  - </a:t>
                      </a:r>
                      <a:r>
                        <a:rPr lang="en-GB" sz="1200" b="0" dirty="0" err="1">
                          <a:latin typeface="Arial Narrow" panose="020B0606020202030204" pitchFamily="34" charset="0"/>
                        </a:rPr>
                        <a:t>Yello</a:t>
                      </a:r>
                      <a:r>
                        <a:rPr lang="en-GB" sz="1200" b="0" dirty="0">
                          <a:latin typeface="Arial Narrow" panose="020B0606020202030204" pitchFamily="34" charset="0"/>
                        </a:rPr>
                        <a:t>.</a:t>
                      </a:r>
                    </a:p>
                  </a:txBody>
                  <a:tcPr>
                    <a:solidFill>
                      <a:schemeClr val="bg1"/>
                    </a:solidFill>
                  </a:tcPr>
                </a:tc>
                <a:extLst>
                  <a:ext uri="{0D108BD9-81ED-4DB2-BD59-A6C34878D82A}">
                    <a16:rowId xmlns:a16="http://schemas.microsoft.com/office/drawing/2014/main" val="26995019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latin typeface="Arial Narrow" panose="020B0606020202030204" pitchFamily="34" charset="0"/>
                        </a:rPr>
                        <a:t>Motifs</a:t>
                      </a:r>
                    </a:p>
                  </a:txBody>
                  <a:tcPr>
                    <a:solidFill>
                      <a:schemeClr val="bg1"/>
                    </a:solidFill>
                  </a:tcPr>
                </a:tc>
                <a:tc>
                  <a:txBody>
                    <a:bodyPr/>
                    <a:lstStyle/>
                    <a:p>
                      <a:r>
                        <a:rPr lang="en-GB" sz="1200" b="0" dirty="0">
                          <a:latin typeface="Arial Narrow" panose="020B0606020202030204" pitchFamily="34" charset="0"/>
                        </a:rPr>
                        <a:t>Perform simple movements or action, reaching up into pull down a shadoff or using tools to build a pyramid.</a:t>
                      </a:r>
                    </a:p>
                  </a:txBody>
                  <a:tcPr>
                    <a:solidFill>
                      <a:schemeClr val="bg1"/>
                    </a:solidFill>
                  </a:tcPr>
                </a:tc>
                <a:tc>
                  <a:txBody>
                    <a:bodyPr/>
                    <a:lstStyle/>
                    <a:p>
                      <a:r>
                        <a:rPr lang="en-GB" sz="1200" b="0" dirty="0" err="1">
                          <a:latin typeface="Arial Narrow" panose="020B0606020202030204" pitchFamily="34" charset="0"/>
                        </a:rPr>
                        <a:t>Tikriti</a:t>
                      </a:r>
                      <a:r>
                        <a:rPr lang="en-GB" sz="1200" b="0" dirty="0">
                          <a:latin typeface="Arial Narrow" panose="020B0606020202030204" pitchFamily="34" charset="0"/>
                        </a:rPr>
                        <a:t>: World Percussion Collective</a:t>
                      </a:r>
                    </a:p>
                  </a:txBody>
                  <a:tcPr>
                    <a:solidFill>
                      <a:schemeClr val="bg1"/>
                    </a:solidFill>
                  </a:tcPr>
                </a:tc>
                <a:extLst>
                  <a:ext uri="{0D108BD9-81ED-4DB2-BD59-A6C34878D82A}">
                    <a16:rowId xmlns:a16="http://schemas.microsoft.com/office/drawing/2014/main" val="2566354725"/>
                  </a:ext>
                </a:extLst>
              </a:tr>
              <a:tr h="370840">
                <a:tc>
                  <a:txBody>
                    <a:bodyPr/>
                    <a:lstStyle/>
                    <a:p>
                      <a:r>
                        <a:rPr lang="en-GB" sz="1200" dirty="0">
                          <a:latin typeface="Arial Narrow" panose="020B0606020202030204" pitchFamily="34" charset="0"/>
                        </a:rPr>
                        <a:t>Links</a:t>
                      </a:r>
                    </a:p>
                  </a:txBody>
                  <a:tcPr>
                    <a:solidFill>
                      <a:schemeClr val="bg1"/>
                    </a:solidFill>
                  </a:tcPr>
                </a:tc>
                <a:tc>
                  <a:txBody>
                    <a:bodyPr/>
                    <a:lstStyle/>
                    <a:p>
                      <a:r>
                        <a:rPr lang="en-GB" sz="1200" dirty="0">
                          <a:latin typeface="Arial Narrow" panose="020B0606020202030204" pitchFamily="34" charset="0"/>
                        </a:rPr>
                        <a:t>Use gestures to show how to build a pyramid for example, levelling the land.</a:t>
                      </a:r>
                    </a:p>
                  </a:txBody>
                  <a:tcPr>
                    <a:solidFill>
                      <a:schemeClr val="bg1"/>
                    </a:solidFill>
                  </a:tcPr>
                </a:tc>
                <a:tc>
                  <a:txBody>
                    <a:bodyPr/>
                    <a:lstStyle/>
                    <a:p>
                      <a:endParaRPr lang="en-GB" sz="12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773463653"/>
                  </a:ext>
                </a:extLst>
              </a:tr>
              <a:tr h="370840">
                <a:tc>
                  <a:txBody>
                    <a:bodyPr/>
                    <a:lstStyle/>
                    <a:p>
                      <a:r>
                        <a:rPr lang="en-GB" sz="1200" dirty="0">
                          <a:latin typeface="Arial Narrow" panose="020B0606020202030204" pitchFamily="34" charset="0"/>
                        </a:rPr>
                        <a:t>Steps</a:t>
                      </a:r>
                    </a:p>
                  </a:txBody>
                  <a:tcPr>
                    <a:solidFill>
                      <a:schemeClr val="bg1"/>
                    </a:solidFill>
                  </a:tcPr>
                </a:tc>
                <a:tc>
                  <a:txBody>
                    <a:bodyPr/>
                    <a:lstStyle/>
                    <a:p>
                      <a:r>
                        <a:rPr lang="en-GB" sz="1200" dirty="0">
                          <a:latin typeface="Arial Narrow" panose="020B0606020202030204" pitchFamily="34" charset="0"/>
                        </a:rPr>
                        <a:t>Forwards, backwards, up and down. Mirroring.</a:t>
                      </a:r>
                    </a:p>
                  </a:txBody>
                  <a:tcPr>
                    <a:solidFill>
                      <a:schemeClr val="bg1"/>
                    </a:solidFill>
                  </a:tcPr>
                </a:tc>
                <a:tc>
                  <a:txBody>
                    <a:bodyPr/>
                    <a:lstStyle/>
                    <a:p>
                      <a:endParaRPr lang="en-GB" sz="12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2990867487"/>
                  </a:ext>
                </a:extLst>
              </a:tr>
            </a:tbl>
          </a:graphicData>
        </a:graphic>
      </p:graphicFrame>
      <p:sp>
        <p:nvSpPr>
          <p:cNvPr id="27" name="TextBox 26">
            <a:extLst>
              <a:ext uri="{FF2B5EF4-FFF2-40B4-BE49-F238E27FC236}">
                <a16:creationId xmlns:a16="http://schemas.microsoft.com/office/drawing/2014/main" id="{82038F4E-9AC2-44FF-AB18-C3CFF9D419B0}"/>
              </a:ext>
            </a:extLst>
          </p:cNvPr>
          <p:cNvSpPr txBox="1"/>
          <p:nvPr/>
        </p:nvSpPr>
        <p:spPr>
          <a:xfrm>
            <a:off x="8183432" y="690392"/>
            <a:ext cx="2383496" cy="276999"/>
          </a:xfrm>
          <a:prstGeom prst="rect">
            <a:avLst/>
          </a:prstGeom>
          <a:noFill/>
        </p:spPr>
        <p:txBody>
          <a:bodyPr wrap="square" rtlCol="0">
            <a:spAutoFit/>
          </a:bodyPr>
          <a:lstStyle/>
          <a:p>
            <a:pPr defTabSz="457200">
              <a:defRPr/>
            </a:pPr>
            <a:r>
              <a:rPr lang="en-GB" sz="1200" dirty="0">
                <a:solidFill>
                  <a:prstClr val="black"/>
                </a:solidFill>
                <a:latin typeface="Century Gothic" panose="020B0502020202020204" pitchFamily="34" charset="0"/>
              </a:rPr>
              <a:t>Music</a:t>
            </a:r>
          </a:p>
        </p:txBody>
      </p:sp>
      <p:pic>
        <p:nvPicPr>
          <p:cNvPr id="9" name="Picture 8">
            <a:extLst>
              <a:ext uri="{FF2B5EF4-FFF2-40B4-BE49-F238E27FC236}">
                <a16:creationId xmlns:a16="http://schemas.microsoft.com/office/drawing/2014/main" id="{60BA8264-A2B9-4B7F-9833-AB9DBF1182A0}"/>
              </a:ext>
            </a:extLst>
          </p:cNvPr>
          <p:cNvPicPr>
            <a:picLocks noChangeAspect="1"/>
          </p:cNvPicPr>
          <p:nvPr/>
        </p:nvPicPr>
        <p:blipFill rotWithShape="1">
          <a:blip r:embed="rId3"/>
          <a:srcRect t="21265" r="1106"/>
          <a:stretch/>
        </p:blipFill>
        <p:spPr>
          <a:xfrm>
            <a:off x="1659326" y="5099844"/>
            <a:ext cx="6244449" cy="1758156"/>
          </a:xfrm>
          <a:prstGeom prst="rect">
            <a:avLst/>
          </a:prstGeom>
        </p:spPr>
      </p:pic>
      <p:graphicFrame>
        <p:nvGraphicFramePr>
          <p:cNvPr id="3" name="Table 5">
            <a:extLst>
              <a:ext uri="{FF2B5EF4-FFF2-40B4-BE49-F238E27FC236}">
                <a16:creationId xmlns:a16="http://schemas.microsoft.com/office/drawing/2014/main" id="{C59FA578-BF85-40A5-B75F-26172A141EAC}"/>
              </a:ext>
            </a:extLst>
          </p:cNvPr>
          <p:cNvGraphicFramePr>
            <a:graphicFrameLocks noGrp="1"/>
          </p:cNvGraphicFramePr>
          <p:nvPr/>
        </p:nvGraphicFramePr>
        <p:xfrm>
          <a:off x="4939119" y="3722409"/>
          <a:ext cx="5120640" cy="1188720"/>
        </p:xfrm>
        <a:graphic>
          <a:graphicData uri="http://schemas.openxmlformats.org/drawingml/2006/table">
            <a:tbl>
              <a:tblPr firstRow="1" bandRow="1">
                <a:tableStyleId>{5C22544A-7EE6-4342-B048-85BDC9FD1C3A}</a:tableStyleId>
              </a:tblPr>
              <a:tblGrid>
                <a:gridCol w="5120640">
                  <a:extLst>
                    <a:ext uri="{9D8B030D-6E8A-4147-A177-3AD203B41FA5}">
                      <a16:colId xmlns:a16="http://schemas.microsoft.com/office/drawing/2014/main" val="2544006039"/>
                    </a:ext>
                  </a:extLst>
                </a:gridCol>
              </a:tblGrid>
              <a:tr h="349452">
                <a:tc>
                  <a:txBody>
                    <a:bodyPr/>
                    <a:lstStyle/>
                    <a:p>
                      <a:r>
                        <a:rPr lang="en-GB" dirty="0">
                          <a:solidFill>
                            <a:schemeClr val="tx1"/>
                          </a:solidFill>
                        </a:rPr>
                        <a:t>At</a:t>
                      </a:r>
                      <a:r>
                        <a:rPr lang="en-GB" baseline="0" dirty="0">
                          <a:solidFill>
                            <a:schemeClr val="tx1"/>
                          </a:solidFill>
                        </a:rPr>
                        <a:t> the end of this unit, I will be able to perform a routine based on Ancient Egypt. I will understand the terminology of dance and be able to identify it in my own and others’ performances</a:t>
                      </a:r>
                      <a:r>
                        <a:rPr lang="en-GB" dirty="0"/>
                        <a:t> </a:t>
                      </a:r>
                      <a:endParaRPr lang="en-GB" dirty="0">
                        <a:solidFill>
                          <a:schemeClr val="tx1"/>
                        </a:solidFill>
                      </a:endParaRPr>
                    </a:p>
                  </a:txBody>
                  <a:tcPr>
                    <a:solidFill>
                      <a:schemeClr val="bg1"/>
                    </a:solidFill>
                  </a:tcPr>
                </a:tc>
                <a:extLst>
                  <a:ext uri="{0D108BD9-81ED-4DB2-BD59-A6C34878D82A}">
                    <a16:rowId xmlns:a16="http://schemas.microsoft.com/office/drawing/2014/main" val="3045784827"/>
                  </a:ext>
                </a:extLst>
              </a:tr>
            </a:tbl>
          </a:graphicData>
        </a:graphic>
      </p:graphicFrame>
      <p:sp>
        <p:nvSpPr>
          <p:cNvPr id="6" name="Rectangle 5"/>
          <p:cNvSpPr/>
          <p:nvPr/>
        </p:nvSpPr>
        <p:spPr>
          <a:xfrm>
            <a:off x="1674154" y="4413437"/>
            <a:ext cx="3107396" cy="40621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GB" dirty="0">
                <a:solidFill>
                  <a:prstClr val="black"/>
                </a:solidFill>
                <a:latin typeface="Calibri" panose="020F0502020204030204"/>
              </a:rPr>
              <a:t>Gestures in dance</a:t>
            </a:r>
          </a:p>
        </p:txBody>
      </p:sp>
      <p:pic>
        <p:nvPicPr>
          <p:cNvPr id="13" name="Picture 12">
            <a:extLst>
              <a:ext uri="{FF2B5EF4-FFF2-40B4-BE49-F238E27FC236}">
                <a16:creationId xmlns:a16="http://schemas.microsoft.com/office/drawing/2014/main" id="{268DE088-3512-4CCB-AD4A-524B5BE6C84D}"/>
              </a:ext>
            </a:extLst>
          </p:cNvPr>
          <p:cNvPicPr>
            <a:picLocks noChangeAspect="1"/>
          </p:cNvPicPr>
          <p:nvPr/>
        </p:nvPicPr>
        <p:blipFill>
          <a:blip r:embed="rId4"/>
          <a:stretch>
            <a:fillRect/>
          </a:stretch>
        </p:blipFill>
        <p:spPr>
          <a:xfrm>
            <a:off x="8084751" y="5117029"/>
            <a:ext cx="2447925" cy="1590675"/>
          </a:xfrm>
          <a:prstGeom prst="rect">
            <a:avLst/>
          </a:prstGeom>
        </p:spPr>
      </p:pic>
    </p:spTree>
    <p:extLst>
      <p:ext uri="{BB962C8B-B14F-4D97-AF65-F5344CB8AC3E}">
        <p14:creationId xmlns:p14="http://schemas.microsoft.com/office/powerpoint/2010/main" val="2132242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4D00C-E620-4450-AD44-AAF24FDD9E73}"/>
              </a:ext>
            </a:extLst>
          </p:cNvPr>
          <p:cNvPicPr>
            <a:picLocks noChangeAspect="1"/>
          </p:cNvPicPr>
          <p:nvPr/>
        </p:nvPicPr>
        <p:blipFill>
          <a:blip r:embed="rId2"/>
          <a:stretch>
            <a:fillRect/>
          </a:stretch>
        </p:blipFill>
        <p:spPr>
          <a:xfrm>
            <a:off x="9955921" y="69001"/>
            <a:ext cx="630897" cy="615124"/>
          </a:xfrm>
          <a:prstGeom prst="rect">
            <a:avLst/>
          </a:prstGeom>
        </p:spPr>
      </p:pic>
      <p:sp>
        <p:nvSpPr>
          <p:cNvPr id="5" name="Rectangle 4">
            <a:extLst>
              <a:ext uri="{FF2B5EF4-FFF2-40B4-BE49-F238E27FC236}">
                <a16:creationId xmlns:a16="http://schemas.microsoft.com/office/drawing/2014/main" id="{7B70865F-DB19-4FE9-9798-8D813A6DA324}"/>
              </a:ext>
            </a:extLst>
          </p:cNvPr>
          <p:cNvSpPr/>
          <p:nvPr/>
        </p:nvSpPr>
        <p:spPr>
          <a:xfrm>
            <a:off x="1666924" y="138074"/>
            <a:ext cx="8288997" cy="43904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457200">
              <a:defRPr/>
            </a:pPr>
            <a:r>
              <a:rPr lang="en-GB" sz="1500" dirty="0">
                <a:solidFill>
                  <a:srgbClr val="002060"/>
                </a:solidFill>
                <a:latin typeface="Century Gothic"/>
              </a:rPr>
              <a:t>Milverton Primary School Knowledge Map [Years 3 and 4 – Gymnastics – Autumn Term 1]</a:t>
            </a:r>
          </a:p>
        </p:txBody>
      </p:sp>
      <p:graphicFrame>
        <p:nvGraphicFramePr>
          <p:cNvPr id="6" name="Table 5">
            <a:extLst>
              <a:ext uri="{FF2B5EF4-FFF2-40B4-BE49-F238E27FC236}">
                <a16:creationId xmlns:a16="http://schemas.microsoft.com/office/drawing/2014/main" id="{C8DE4287-E43E-4611-B8E3-037C537D7A17}"/>
              </a:ext>
            </a:extLst>
          </p:cNvPr>
          <p:cNvGraphicFramePr>
            <a:graphicFrameLocks noGrp="1"/>
          </p:cNvGraphicFramePr>
          <p:nvPr/>
        </p:nvGraphicFramePr>
        <p:xfrm>
          <a:off x="7421880" y="732732"/>
          <a:ext cx="3103198" cy="5385565"/>
        </p:xfrm>
        <a:graphic>
          <a:graphicData uri="http://schemas.openxmlformats.org/drawingml/2006/table">
            <a:tbl>
              <a:tblPr firstRow="1" bandRow="1">
                <a:tableStyleId>{BDBED569-4797-4DF1-A0F4-6AAB3CD982D8}</a:tableStyleId>
              </a:tblPr>
              <a:tblGrid>
                <a:gridCol w="1112192">
                  <a:extLst>
                    <a:ext uri="{9D8B030D-6E8A-4147-A177-3AD203B41FA5}">
                      <a16:colId xmlns:a16="http://schemas.microsoft.com/office/drawing/2014/main" val="4199872289"/>
                    </a:ext>
                  </a:extLst>
                </a:gridCol>
                <a:gridCol w="1991006">
                  <a:extLst>
                    <a:ext uri="{9D8B030D-6E8A-4147-A177-3AD203B41FA5}">
                      <a16:colId xmlns:a16="http://schemas.microsoft.com/office/drawing/2014/main" val="1444632793"/>
                    </a:ext>
                  </a:extLst>
                </a:gridCol>
              </a:tblGrid>
              <a:tr h="229923">
                <a:tc gridSpan="2">
                  <a:txBody>
                    <a:bodyPr/>
                    <a:lstStyle/>
                    <a:p>
                      <a:r>
                        <a:rPr lang="en-GB" sz="1200" b="0" dirty="0">
                          <a:latin typeface="Century Gothic" panose="020B0502020202020204" pitchFamily="34" charset="0"/>
                        </a:rPr>
                        <a:t>Vocabulary </a:t>
                      </a:r>
                    </a:p>
                  </a:txBody>
                  <a:tcPr marL="68580" marR="68580" marT="34290" marB="34290"/>
                </a:tc>
                <a:tc hMerge="1">
                  <a:txBody>
                    <a:bodyPr/>
                    <a:lstStyle/>
                    <a:p>
                      <a:endParaRPr lang="en-US"/>
                    </a:p>
                  </a:txBody>
                  <a:tcPr/>
                </a:tc>
                <a:extLst>
                  <a:ext uri="{0D108BD9-81ED-4DB2-BD59-A6C34878D82A}">
                    <a16:rowId xmlns:a16="http://schemas.microsoft.com/office/drawing/2014/main" val="2106910169"/>
                  </a:ext>
                </a:extLst>
              </a:tr>
              <a:tr h="334433">
                <a:tc>
                  <a:txBody>
                    <a:bodyPr/>
                    <a:lstStyle/>
                    <a:p>
                      <a:pPr algn="ctr"/>
                      <a:r>
                        <a:rPr lang="en-GB" sz="1200" dirty="0">
                          <a:latin typeface="+mj-lt"/>
                          <a:cs typeface="Arial" panose="020B0604020202020204" pitchFamily="34" charset="0"/>
                        </a:rPr>
                        <a:t>Balance</a:t>
                      </a:r>
                    </a:p>
                  </a:txBody>
                  <a:tcPr marL="63305" marR="63305" marT="0" marB="0" anchor="ctr">
                    <a:solidFill>
                      <a:schemeClr val="bg1"/>
                    </a:solidFill>
                  </a:tcPr>
                </a:tc>
                <a:tc>
                  <a:txBody>
                    <a:bodyPr/>
                    <a:lstStyle/>
                    <a:p>
                      <a:pPr algn="ctr"/>
                      <a:r>
                        <a:rPr lang="en-GB" sz="1200" b="0" i="0" dirty="0">
                          <a:solidFill>
                            <a:srgbClr val="202124"/>
                          </a:solidFill>
                          <a:effectLst/>
                          <a:latin typeface="+mj-lt"/>
                        </a:rPr>
                        <a:t>Balance is the achievement of physical harmony in a</a:t>
                      </a:r>
                      <a:r>
                        <a:rPr lang="en-GB" sz="1200" b="0" i="0" baseline="0" dirty="0">
                          <a:solidFill>
                            <a:srgbClr val="202124"/>
                          </a:solidFill>
                          <a:effectLst/>
                          <a:latin typeface="+mj-lt"/>
                        </a:rPr>
                        <a:t> position</a:t>
                      </a:r>
                      <a:endParaRPr lang="en-GB" sz="1200" b="0" dirty="0">
                        <a:latin typeface="+mj-lt"/>
                        <a:cs typeface="Arial" panose="020B0604020202020204" pitchFamily="34" charset="0"/>
                      </a:endParaRPr>
                    </a:p>
                  </a:txBody>
                  <a:tcPr marL="63305" marR="63305" marT="0" marB="0" anchor="ctr">
                    <a:solidFill>
                      <a:schemeClr val="bg1"/>
                    </a:solidFill>
                  </a:tcPr>
                </a:tc>
                <a:extLst>
                  <a:ext uri="{0D108BD9-81ED-4DB2-BD59-A6C34878D82A}">
                    <a16:rowId xmlns:a16="http://schemas.microsoft.com/office/drawing/2014/main" val="3401584818"/>
                  </a:ext>
                </a:extLst>
              </a:tr>
              <a:tr h="501649">
                <a:tc>
                  <a:txBody>
                    <a:bodyPr/>
                    <a:lstStyle/>
                    <a:p>
                      <a:pPr algn="ctr"/>
                      <a:r>
                        <a:rPr lang="en-GB" sz="1200" dirty="0">
                          <a:latin typeface="+mj-lt"/>
                          <a:cs typeface="Arial" panose="020B0604020202020204" pitchFamily="34" charset="0"/>
                        </a:rPr>
                        <a:t>Travel</a:t>
                      </a:r>
                    </a:p>
                  </a:txBody>
                  <a:tcPr marL="63305" marR="63305" marT="0" marB="0" anchor="ctr">
                    <a:solidFill>
                      <a:schemeClr val="bg1"/>
                    </a:solidFill>
                  </a:tcPr>
                </a:tc>
                <a:tc>
                  <a:txBody>
                    <a:bodyPr/>
                    <a:lstStyle/>
                    <a:p>
                      <a:pPr algn="ctr"/>
                      <a:r>
                        <a:rPr lang="en-GB" sz="1200" b="0" i="0" dirty="0">
                          <a:solidFill>
                            <a:srgbClr val="1F1F1F"/>
                          </a:solidFill>
                          <a:effectLst/>
                          <a:latin typeface="Google Sans"/>
                        </a:rPr>
                        <a:t>'travel' movement's involved </a:t>
                      </a:r>
                      <a:r>
                        <a:rPr lang="en-GB" sz="1200" b="0" i="0" dirty="0">
                          <a:solidFill>
                            <a:srgbClr val="040C28"/>
                          </a:solidFill>
                          <a:effectLst/>
                          <a:latin typeface="Google Sans"/>
                        </a:rPr>
                        <a:t>skipping, hopping, leaping and spinning</a:t>
                      </a:r>
                      <a:endParaRPr lang="en-GB" sz="1200" b="0" dirty="0">
                        <a:latin typeface="+mj-lt"/>
                        <a:cs typeface="Arial" panose="020B0604020202020204" pitchFamily="34" charset="0"/>
                      </a:endParaRPr>
                    </a:p>
                  </a:txBody>
                  <a:tcPr marL="63305" marR="63305" marT="0" marB="0" anchor="ctr">
                    <a:solidFill>
                      <a:schemeClr val="bg1"/>
                    </a:solidFill>
                  </a:tcPr>
                </a:tc>
                <a:extLst>
                  <a:ext uri="{0D108BD9-81ED-4DB2-BD59-A6C34878D82A}">
                    <a16:rowId xmlns:a16="http://schemas.microsoft.com/office/drawing/2014/main" val="2075142700"/>
                  </a:ext>
                </a:extLst>
              </a:tr>
              <a:tr h="501649">
                <a:tc>
                  <a:txBody>
                    <a:bodyPr/>
                    <a:lstStyle/>
                    <a:p>
                      <a:pPr algn="ctr"/>
                      <a:r>
                        <a:rPr lang="en-GB" sz="1200" dirty="0">
                          <a:latin typeface="+mj-lt"/>
                          <a:cs typeface="Arial" panose="020B0604020202020204" pitchFamily="34" charset="0"/>
                        </a:rPr>
                        <a:t>Sequence</a:t>
                      </a:r>
                    </a:p>
                  </a:txBody>
                  <a:tcPr marL="63305" marR="63305" marT="0" marB="0" anchor="ctr">
                    <a:solidFill>
                      <a:schemeClr val="bg1"/>
                    </a:solidFill>
                  </a:tcPr>
                </a:tc>
                <a:tc>
                  <a:txBody>
                    <a:bodyPr/>
                    <a:lstStyle/>
                    <a:p>
                      <a:pPr algn="l"/>
                      <a:r>
                        <a:rPr lang="en-GB" sz="1200" b="0" i="0" dirty="0">
                          <a:solidFill>
                            <a:srgbClr val="040C28"/>
                          </a:solidFill>
                          <a:effectLst/>
                          <a:latin typeface="Google Sans"/>
                        </a:rPr>
                        <a:t>In which a gymnast performs from one exercise after another in a routine</a:t>
                      </a:r>
                      <a:r>
                        <a:rPr lang="en-GB" sz="1200" b="0" i="0" dirty="0">
                          <a:solidFill>
                            <a:srgbClr val="474747"/>
                          </a:solidFill>
                          <a:effectLst/>
                          <a:latin typeface="Google Sans"/>
                        </a:rPr>
                        <a:t> </a:t>
                      </a:r>
                      <a:endParaRPr lang="en-GB" sz="1200" b="0" dirty="0">
                        <a:latin typeface="+mj-lt"/>
                        <a:cs typeface="Arial" panose="020B0604020202020204" pitchFamily="34" charset="0"/>
                      </a:endParaRPr>
                    </a:p>
                  </a:txBody>
                  <a:tcPr marL="63305" marR="63305" marT="0" marB="0" anchor="ctr">
                    <a:solidFill>
                      <a:schemeClr val="bg1"/>
                    </a:solidFill>
                  </a:tcPr>
                </a:tc>
                <a:extLst>
                  <a:ext uri="{0D108BD9-81ED-4DB2-BD59-A6C34878D82A}">
                    <a16:rowId xmlns:a16="http://schemas.microsoft.com/office/drawing/2014/main" val="3734594781"/>
                  </a:ext>
                </a:extLst>
              </a:tr>
              <a:tr h="836082">
                <a:tc>
                  <a:txBody>
                    <a:bodyPr/>
                    <a:lstStyle/>
                    <a:p>
                      <a:pPr algn="ctr"/>
                      <a:r>
                        <a:rPr lang="en-GB" sz="1200" dirty="0">
                          <a:latin typeface="+mj-lt"/>
                          <a:cs typeface="Arial" panose="020B0604020202020204" pitchFamily="34" charset="0"/>
                        </a:rPr>
                        <a:t>Speed</a:t>
                      </a:r>
                    </a:p>
                  </a:txBody>
                  <a:tcPr marL="63305" marR="63305" marT="0" marB="0" anchor="ctr">
                    <a:solidFill>
                      <a:schemeClr val="bg1"/>
                    </a:solidFill>
                  </a:tcPr>
                </a:tc>
                <a:tc>
                  <a:txBody>
                    <a:bodyPr/>
                    <a:lstStyle/>
                    <a:p>
                      <a:pPr algn="ctr"/>
                      <a:r>
                        <a:rPr lang="en-GB" sz="1200" b="0" i="0" dirty="0">
                          <a:solidFill>
                            <a:srgbClr val="1F1F1F"/>
                          </a:solidFill>
                          <a:effectLst/>
                          <a:latin typeface="Google Sans"/>
                        </a:rPr>
                        <a:t>Speed </a:t>
                      </a:r>
                      <a:r>
                        <a:rPr lang="en-GB" sz="1200" b="0" i="0" dirty="0">
                          <a:solidFill>
                            <a:srgbClr val="040C28"/>
                          </a:solidFill>
                          <a:effectLst/>
                          <a:latin typeface="Google Sans"/>
                        </a:rPr>
                        <a:t>allows a gymnast to gain momentum when running towards a vault, tumbling pass, or even a dismount</a:t>
                      </a:r>
                      <a:r>
                        <a:rPr lang="en-GB" sz="1200" b="0" i="0" dirty="0">
                          <a:solidFill>
                            <a:srgbClr val="1F1F1F"/>
                          </a:solidFill>
                          <a:effectLst/>
                          <a:latin typeface="Google Sans"/>
                        </a:rPr>
                        <a:t>.</a:t>
                      </a:r>
                      <a:endParaRPr lang="en-GB" sz="1200" b="0" dirty="0">
                        <a:latin typeface="+mj-lt"/>
                        <a:cs typeface="Arial" panose="020B0604020202020204" pitchFamily="34" charset="0"/>
                      </a:endParaRPr>
                    </a:p>
                  </a:txBody>
                  <a:tcPr marL="63305" marR="63305" marT="0" marB="0" anchor="ctr">
                    <a:solidFill>
                      <a:schemeClr val="bg1"/>
                    </a:solidFill>
                  </a:tcPr>
                </a:tc>
                <a:extLst>
                  <a:ext uri="{0D108BD9-81ED-4DB2-BD59-A6C34878D82A}">
                    <a16:rowId xmlns:a16="http://schemas.microsoft.com/office/drawing/2014/main" val="1398772385"/>
                  </a:ext>
                </a:extLst>
              </a:tr>
              <a:tr h="5016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a:latin typeface="+mj-lt"/>
                          <a:cs typeface="Arial" panose="020B0604020202020204" pitchFamily="34" charset="0"/>
                        </a:rPr>
                        <a:t>Shape</a:t>
                      </a:r>
                    </a:p>
                  </a:txBody>
                  <a:tcPr marL="63305" marR="63305" marT="0" marB="0" anchor="ctr">
                    <a:solidFill>
                      <a:schemeClr val="bg1"/>
                    </a:solidFill>
                  </a:tcPr>
                </a:tc>
                <a:tc>
                  <a:txBody>
                    <a:bodyPr/>
                    <a:lstStyle/>
                    <a:p>
                      <a:pPr algn="ctr"/>
                      <a:r>
                        <a:rPr lang="en-GB" sz="1200" dirty="0">
                          <a:latin typeface="+mj-lt"/>
                          <a:cs typeface="Arial" panose="020B0604020202020204" pitchFamily="34" charset="0"/>
                        </a:rPr>
                        <a:t>The 5 key shapes are </a:t>
                      </a:r>
                      <a:r>
                        <a:rPr lang="en-GB" sz="1200" b="0" i="0" dirty="0">
                          <a:solidFill>
                            <a:srgbClr val="040C28"/>
                          </a:solidFill>
                          <a:effectLst/>
                          <a:latin typeface="Google Sans"/>
                        </a:rPr>
                        <a:t>straight,</a:t>
                      </a:r>
                      <a:r>
                        <a:rPr lang="en-GB" sz="1200" b="0" i="0" dirty="0">
                          <a:solidFill>
                            <a:srgbClr val="474747"/>
                          </a:solidFill>
                          <a:effectLst/>
                          <a:latin typeface="Google Sans"/>
                        </a:rPr>
                        <a:t> </a:t>
                      </a:r>
                      <a:r>
                        <a:rPr lang="en-GB" sz="1200" b="0" i="0" dirty="0">
                          <a:solidFill>
                            <a:srgbClr val="040C28"/>
                          </a:solidFill>
                          <a:effectLst/>
                          <a:latin typeface="Google Sans"/>
                        </a:rPr>
                        <a:t>star, tuck, pike and straddle</a:t>
                      </a:r>
                      <a:r>
                        <a:rPr lang="en-GB" sz="1200" b="0" i="0" dirty="0">
                          <a:solidFill>
                            <a:srgbClr val="474747"/>
                          </a:solidFill>
                          <a:effectLst/>
                          <a:latin typeface="Google Sans"/>
                        </a:rPr>
                        <a:t>.</a:t>
                      </a:r>
                      <a:endParaRPr lang="en-GB" sz="1200" dirty="0">
                        <a:latin typeface="+mj-lt"/>
                        <a:cs typeface="Arial" panose="020B0604020202020204" pitchFamily="34" charset="0"/>
                      </a:endParaRPr>
                    </a:p>
                  </a:txBody>
                  <a:tcPr marL="63305" marR="63305" marT="0" marB="0" anchor="ctr">
                    <a:solidFill>
                      <a:schemeClr val="bg1"/>
                    </a:solidFill>
                  </a:tcPr>
                </a:tc>
                <a:extLst>
                  <a:ext uri="{0D108BD9-81ED-4DB2-BD59-A6C34878D82A}">
                    <a16:rowId xmlns:a16="http://schemas.microsoft.com/office/drawing/2014/main" val="432408064"/>
                  </a:ext>
                </a:extLst>
              </a:tr>
              <a:tr h="618577">
                <a:tc>
                  <a:txBody>
                    <a:bodyPr/>
                    <a:lstStyle/>
                    <a:p>
                      <a:pPr algn="ctr"/>
                      <a:r>
                        <a:rPr lang="en-GB" sz="1200" dirty="0">
                          <a:latin typeface="+mj-lt"/>
                          <a:cs typeface="Arial" panose="020B0604020202020204" pitchFamily="34" charset="0"/>
                        </a:rPr>
                        <a:t>Points</a:t>
                      </a:r>
                    </a:p>
                  </a:txBody>
                  <a:tcPr marL="63305" marR="63305" marT="0" marB="0" anchor="ctr">
                    <a:solidFill>
                      <a:schemeClr val="bg1"/>
                    </a:solidFill>
                  </a:tcPr>
                </a:tc>
                <a:tc>
                  <a:txBody>
                    <a:bodyPr/>
                    <a:lstStyle/>
                    <a:p>
                      <a:pPr algn="ctr"/>
                      <a:r>
                        <a:rPr lang="en-GB" sz="1200" b="0" dirty="0">
                          <a:latin typeface="+mj-lt"/>
                          <a:cs typeface="Arial" panose="020B0604020202020204" pitchFamily="34" charset="0"/>
                        </a:rPr>
                        <a:t>Balancing on 2 body points could be shown in a handstand (2 hands)</a:t>
                      </a:r>
                    </a:p>
                  </a:txBody>
                  <a:tcPr marL="63305" marR="63305" marT="0" marB="0" anchor="ctr">
                    <a:solidFill>
                      <a:schemeClr val="bg1"/>
                    </a:solidFill>
                  </a:tcPr>
                </a:tc>
                <a:extLst>
                  <a:ext uri="{0D108BD9-81ED-4DB2-BD59-A6C34878D82A}">
                    <a16:rowId xmlns:a16="http://schemas.microsoft.com/office/drawing/2014/main" val="2253600408"/>
                  </a:ext>
                </a:extLst>
              </a:tr>
              <a:tr h="618577">
                <a:tc>
                  <a:txBody>
                    <a:bodyPr/>
                    <a:lstStyle/>
                    <a:p>
                      <a:pPr algn="ctr"/>
                      <a:r>
                        <a:rPr lang="en-GB" sz="1200" dirty="0">
                          <a:latin typeface="+mj-lt"/>
                          <a:cs typeface="Arial" panose="020B0604020202020204" pitchFamily="34" charset="0"/>
                        </a:rPr>
                        <a:t>Direction</a:t>
                      </a:r>
                    </a:p>
                  </a:txBody>
                  <a:tcPr marL="63305" marR="63305" marT="0" marB="0" anchor="ctr">
                    <a:solidFill>
                      <a:schemeClr val="bg1"/>
                    </a:solidFill>
                  </a:tcPr>
                </a:tc>
                <a:tc>
                  <a:txBody>
                    <a:bodyPr/>
                    <a:lstStyle/>
                    <a:p>
                      <a:pPr algn="ctr"/>
                      <a:r>
                        <a:rPr lang="en-GB" sz="1200" b="0" i="0" dirty="0">
                          <a:solidFill>
                            <a:srgbClr val="4D5156"/>
                          </a:solidFill>
                          <a:effectLst/>
                          <a:latin typeface="arial" panose="020B0604020202020204" pitchFamily="34" charset="0"/>
                        </a:rPr>
                        <a:t>Learning the direction of movements is vital in gymnastics because </a:t>
                      </a:r>
                      <a:r>
                        <a:rPr lang="en-GB" sz="1200" b="1" i="0" dirty="0">
                          <a:solidFill>
                            <a:srgbClr val="5F6368"/>
                          </a:solidFill>
                          <a:effectLst/>
                          <a:latin typeface="arial" panose="020B0604020202020204" pitchFamily="34" charset="0"/>
                        </a:rPr>
                        <a:t>it helps gymnasts to maintain control and balance during their routine</a:t>
                      </a:r>
                      <a:endParaRPr lang="en-GB" sz="1200" b="0" dirty="0">
                        <a:latin typeface="+mj-lt"/>
                        <a:cs typeface="Arial" panose="020B0604020202020204" pitchFamily="34" charset="0"/>
                      </a:endParaRPr>
                    </a:p>
                  </a:txBody>
                  <a:tcPr marL="63305" marR="63305" marT="0" marB="0" anchor="ctr">
                    <a:solidFill>
                      <a:schemeClr val="bg1"/>
                    </a:solidFill>
                  </a:tcPr>
                </a:tc>
                <a:extLst>
                  <a:ext uri="{0D108BD9-81ED-4DB2-BD59-A6C34878D82A}">
                    <a16:rowId xmlns:a16="http://schemas.microsoft.com/office/drawing/2014/main" val="3431194389"/>
                  </a:ext>
                </a:extLst>
              </a:tr>
              <a:tr h="309288">
                <a:tc>
                  <a:txBody>
                    <a:bodyPr/>
                    <a:lstStyle/>
                    <a:p>
                      <a:pPr algn="ctr"/>
                      <a:r>
                        <a:rPr lang="en-GB" sz="1200" b="0" dirty="0">
                          <a:latin typeface="Arial Narrow" panose="020B0606020202030204" pitchFamily="34" charset="0"/>
                          <a:cs typeface="Arial" panose="020B0604020202020204" pitchFamily="34" charset="0"/>
                        </a:rPr>
                        <a:t>Points</a:t>
                      </a:r>
                    </a:p>
                  </a:txBody>
                  <a:tcPr marL="63305" marR="63305" marT="0" marB="0" anchor="ctr">
                    <a:solidFill>
                      <a:schemeClr val="bg1"/>
                    </a:solidFill>
                  </a:tcPr>
                </a:tc>
                <a:tc>
                  <a:txBody>
                    <a:bodyPr/>
                    <a:lstStyle/>
                    <a:p>
                      <a:pPr algn="ctr"/>
                      <a:endParaRPr lang="en-GB" sz="1200" dirty="0">
                        <a:latin typeface="Arial Narrow" panose="020B0606020202030204" pitchFamily="34" charset="0"/>
                        <a:cs typeface="Arial" panose="020B0604020202020204" pitchFamily="34" charset="0"/>
                      </a:endParaRPr>
                    </a:p>
                  </a:txBody>
                  <a:tcPr marL="63305" marR="63305" marT="0" marB="0" anchor="ctr">
                    <a:solidFill>
                      <a:schemeClr val="bg1"/>
                    </a:solidFill>
                  </a:tcPr>
                </a:tc>
                <a:extLst>
                  <a:ext uri="{0D108BD9-81ED-4DB2-BD59-A6C34878D82A}">
                    <a16:rowId xmlns:a16="http://schemas.microsoft.com/office/drawing/2014/main" val="3075794675"/>
                  </a:ext>
                </a:extLst>
              </a:tr>
            </a:tbl>
          </a:graphicData>
        </a:graphic>
      </p:graphicFrame>
      <p:sp>
        <p:nvSpPr>
          <p:cNvPr id="2" name="TextBox 1">
            <a:extLst>
              <a:ext uri="{FF2B5EF4-FFF2-40B4-BE49-F238E27FC236}">
                <a16:creationId xmlns:a16="http://schemas.microsoft.com/office/drawing/2014/main" id="{381423B6-BAAF-408B-BC2D-6BC917DF0340}"/>
              </a:ext>
            </a:extLst>
          </p:cNvPr>
          <p:cNvSpPr txBox="1"/>
          <p:nvPr/>
        </p:nvSpPr>
        <p:spPr>
          <a:xfrm>
            <a:off x="1605183" y="583032"/>
            <a:ext cx="2269196" cy="338554"/>
          </a:xfrm>
          <a:prstGeom prst="rect">
            <a:avLst/>
          </a:prstGeom>
          <a:noFill/>
        </p:spPr>
        <p:txBody>
          <a:bodyPr wrap="square" rtlCol="0">
            <a:spAutoFit/>
          </a:bodyPr>
          <a:lstStyle/>
          <a:p>
            <a:pPr defTabSz="457200">
              <a:defRPr/>
            </a:pPr>
            <a:r>
              <a:rPr lang="en-GB" sz="1600" b="1" dirty="0">
                <a:solidFill>
                  <a:prstClr val="black"/>
                </a:solidFill>
                <a:latin typeface="Calibri" panose="020F0502020204030204" pitchFamily="34" charset="0"/>
                <a:cs typeface="Calibri" panose="020F0502020204030204" pitchFamily="34" charset="0"/>
              </a:rPr>
              <a:t>Shape/travel/sequence</a:t>
            </a:r>
          </a:p>
        </p:txBody>
      </p:sp>
      <p:pic>
        <p:nvPicPr>
          <p:cNvPr id="39" name="Picture 38">
            <a:extLst>
              <a:ext uri="{FF2B5EF4-FFF2-40B4-BE49-F238E27FC236}">
                <a16:creationId xmlns:a16="http://schemas.microsoft.com/office/drawing/2014/main" id="{2866A54D-9413-8428-D6A5-F41AB9E4B72E}"/>
              </a:ext>
            </a:extLst>
          </p:cNvPr>
          <p:cNvPicPr>
            <a:picLocks noChangeAspect="1"/>
          </p:cNvPicPr>
          <p:nvPr/>
        </p:nvPicPr>
        <p:blipFill>
          <a:blip r:embed="rId3"/>
          <a:stretch>
            <a:fillRect/>
          </a:stretch>
        </p:blipFill>
        <p:spPr>
          <a:xfrm>
            <a:off x="1666923" y="5604093"/>
            <a:ext cx="1546308" cy="712892"/>
          </a:xfrm>
          <a:prstGeom prst="rect">
            <a:avLst/>
          </a:prstGeom>
        </p:spPr>
      </p:pic>
      <p:sp>
        <p:nvSpPr>
          <p:cNvPr id="48" name="TextBox 47">
            <a:extLst>
              <a:ext uri="{FF2B5EF4-FFF2-40B4-BE49-F238E27FC236}">
                <a16:creationId xmlns:a16="http://schemas.microsoft.com/office/drawing/2014/main" id="{2C389AC3-E827-301D-DC54-2580D609E34F}"/>
              </a:ext>
            </a:extLst>
          </p:cNvPr>
          <p:cNvSpPr txBox="1"/>
          <p:nvPr/>
        </p:nvSpPr>
        <p:spPr>
          <a:xfrm>
            <a:off x="6149340" y="941738"/>
            <a:ext cx="1219200" cy="2031325"/>
          </a:xfrm>
          <a:prstGeom prst="rect">
            <a:avLst/>
          </a:prstGeom>
          <a:noFill/>
          <a:ln>
            <a:solidFill>
              <a:schemeClr val="accent1"/>
            </a:solidFill>
          </a:ln>
        </p:spPr>
        <p:txBody>
          <a:bodyPr wrap="square" rtlCol="0">
            <a:spAutoFit/>
          </a:bodyPr>
          <a:lstStyle/>
          <a:p>
            <a:pPr defTabSz="457200">
              <a:defRPr/>
            </a:pPr>
            <a:r>
              <a:rPr lang="en-GB" sz="1400" dirty="0">
                <a:solidFill>
                  <a:prstClr val="black"/>
                </a:solidFill>
                <a:latin typeface="Calibri" panose="020F0502020204030204"/>
              </a:rPr>
              <a:t>Comparing my performance with previous ones will help me to improve and to achieve my personal best.</a:t>
            </a:r>
          </a:p>
        </p:txBody>
      </p:sp>
      <p:sp>
        <p:nvSpPr>
          <p:cNvPr id="49" name="TextBox 48">
            <a:extLst>
              <a:ext uri="{FF2B5EF4-FFF2-40B4-BE49-F238E27FC236}">
                <a16:creationId xmlns:a16="http://schemas.microsoft.com/office/drawing/2014/main" id="{1CF93F1D-F71D-4190-DA98-D2AFA23A7273}"/>
              </a:ext>
            </a:extLst>
          </p:cNvPr>
          <p:cNvSpPr txBox="1"/>
          <p:nvPr/>
        </p:nvSpPr>
        <p:spPr>
          <a:xfrm>
            <a:off x="6144194" y="3134729"/>
            <a:ext cx="1219200" cy="1815882"/>
          </a:xfrm>
          <a:prstGeom prst="rect">
            <a:avLst/>
          </a:prstGeom>
          <a:noFill/>
          <a:ln>
            <a:solidFill>
              <a:schemeClr val="accent1"/>
            </a:solidFill>
          </a:ln>
        </p:spPr>
        <p:txBody>
          <a:bodyPr wrap="square" rtlCol="0">
            <a:spAutoFit/>
          </a:bodyPr>
          <a:lstStyle/>
          <a:p>
            <a:pPr defTabSz="457200">
              <a:defRPr/>
            </a:pPr>
            <a:r>
              <a:rPr lang="en-GB" sz="1400" dirty="0">
                <a:solidFill>
                  <a:prstClr val="black"/>
                </a:solidFill>
                <a:latin typeface="Calibri" panose="020F0502020204030204"/>
              </a:rPr>
              <a:t>When performing a shape - point fingers and toes </a:t>
            </a:r>
          </a:p>
          <a:p>
            <a:pPr defTabSz="457200">
              <a:defRPr/>
            </a:pPr>
            <a:r>
              <a:rPr lang="en-GB" sz="1400" dirty="0">
                <a:solidFill>
                  <a:prstClr val="black"/>
                </a:solidFill>
                <a:latin typeface="Calibri" panose="020F0502020204030204"/>
              </a:rPr>
              <a:t>Straight arms Tall spine Keep control</a:t>
            </a:r>
          </a:p>
        </p:txBody>
      </p:sp>
      <p:pic>
        <p:nvPicPr>
          <p:cNvPr id="7" name="Picture 6">
            <a:extLst>
              <a:ext uri="{FF2B5EF4-FFF2-40B4-BE49-F238E27FC236}">
                <a16:creationId xmlns:a16="http://schemas.microsoft.com/office/drawing/2014/main" id="{B9CD1D1D-3A0C-0149-6F48-B15852BB2EE6}"/>
              </a:ext>
            </a:extLst>
          </p:cNvPr>
          <p:cNvPicPr>
            <a:picLocks noChangeAspect="1"/>
          </p:cNvPicPr>
          <p:nvPr/>
        </p:nvPicPr>
        <p:blipFill>
          <a:blip r:embed="rId4"/>
          <a:stretch>
            <a:fillRect/>
          </a:stretch>
        </p:blipFill>
        <p:spPr>
          <a:xfrm>
            <a:off x="1647445" y="861762"/>
            <a:ext cx="2377248" cy="1563979"/>
          </a:xfrm>
          <a:prstGeom prst="rect">
            <a:avLst/>
          </a:prstGeom>
        </p:spPr>
      </p:pic>
      <p:pic>
        <p:nvPicPr>
          <p:cNvPr id="9" name="Picture 8">
            <a:extLst>
              <a:ext uri="{FF2B5EF4-FFF2-40B4-BE49-F238E27FC236}">
                <a16:creationId xmlns:a16="http://schemas.microsoft.com/office/drawing/2014/main" id="{6E855FD2-7F64-EE68-D867-044A75E71858}"/>
              </a:ext>
            </a:extLst>
          </p:cNvPr>
          <p:cNvPicPr>
            <a:picLocks noChangeAspect="1"/>
          </p:cNvPicPr>
          <p:nvPr/>
        </p:nvPicPr>
        <p:blipFill>
          <a:blip r:embed="rId5"/>
          <a:stretch>
            <a:fillRect/>
          </a:stretch>
        </p:blipFill>
        <p:spPr>
          <a:xfrm>
            <a:off x="1666923" y="2450165"/>
            <a:ext cx="2161255" cy="1442246"/>
          </a:xfrm>
          <a:prstGeom prst="rect">
            <a:avLst/>
          </a:prstGeom>
        </p:spPr>
      </p:pic>
      <p:pic>
        <p:nvPicPr>
          <p:cNvPr id="11" name="Picture 10">
            <a:extLst>
              <a:ext uri="{FF2B5EF4-FFF2-40B4-BE49-F238E27FC236}">
                <a16:creationId xmlns:a16="http://schemas.microsoft.com/office/drawing/2014/main" id="{288F3D70-AA1E-5A89-3A03-D009E592251B}"/>
              </a:ext>
            </a:extLst>
          </p:cNvPr>
          <p:cNvPicPr>
            <a:picLocks noChangeAspect="1"/>
          </p:cNvPicPr>
          <p:nvPr/>
        </p:nvPicPr>
        <p:blipFill>
          <a:blip r:embed="rId6"/>
          <a:stretch>
            <a:fillRect/>
          </a:stretch>
        </p:blipFill>
        <p:spPr>
          <a:xfrm>
            <a:off x="1666922" y="3941803"/>
            <a:ext cx="2354834" cy="1568208"/>
          </a:xfrm>
          <a:prstGeom prst="rect">
            <a:avLst/>
          </a:prstGeom>
        </p:spPr>
      </p:pic>
      <p:pic>
        <p:nvPicPr>
          <p:cNvPr id="13" name="Picture 12">
            <a:extLst>
              <a:ext uri="{FF2B5EF4-FFF2-40B4-BE49-F238E27FC236}">
                <a16:creationId xmlns:a16="http://schemas.microsoft.com/office/drawing/2014/main" id="{ACE8AF94-3E48-5B0C-21C7-AEEE5AE46620}"/>
              </a:ext>
            </a:extLst>
          </p:cNvPr>
          <p:cNvPicPr>
            <a:picLocks noChangeAspect="1"/>
          </p:cNvPicPr>
          <p:nvPr/>
        </p:nvPicPr>
        <p:blipFill>
          <a:blip r:embed="rId7"/>
          <a:stretch>
            <a:fillRect/>
          </a:stretch>
        </p:blipFill>
        <p:spPr>
          <a:xfrm>
            <a:off x="4058127" y="894413"/>
            <a:ext cx="1984534" cy="1531327"/>
          </a:xfrm>
          <a:prstGeom prst="rect">
            <a:avLst/>
          </a:prstGeom>
        </p:spPr>
      </p:pic>
      <p:pic>
        <p:nvPicPr>
          <p:cNvPr id="15" name="Picture 14">
            <a:extLst>
              <a:ext uri="{FF2B5EF4-FFF2-40B4-BE49-F238E27FC236}">
                <a16:creationId xmlns:a16="http://schemas.microsoft.com/office/drawing/2014/main" id="{B65AAF23-BDE7-A1BE-B5F8-3C8D630FB5F2}"/>
              </a:ext>
            </a:extLst>
          </p:cNvPr>
          <p:cNvPicPr>
            <a:picLocks noChangeAspect="1"/>
          </p:cNvPicPr>
          <p:nvPr/>
        </p:nvPicPr>
        <p:blipFill>
          <a:blip r:embed="rId8"/>
          <a:stretch>
            <a:fillRect/>
          </a:stretch>
        </p:blipFill>
        <p:spPr>
          <a:xfrm>
            <a:off x="4030217" y="2463610"/>
            <a:ext cx="1984534" cy="1367980"/>
          </a:xfrm>
          <a:prstGeom prst="rect">
            <a:avLst/>
          </a:prstGeom>
        </p:spPr>
      </p:pic>
      <p:pic>
        <p:nvPicPr>
          <p:cNvPr id="17" name="Picture 16">
            <a:extLst>
              <a:ext uri="{FF2B5EF4-FFF2-40B4-BE49-F238E27FC236}">
                <a16:creationId xmlns:a16="http://schemas.microsoft.com/office/drawing/2014/main" id="{2FC0EB18-D579-F5E2-3836-3652857A6BD0}"/>
              </a:ext>
            </a:extLst>
          </p:cNvPr>
          <p:cNvPicPr>
            <a:picLocks noChangeAspect="1"/>
          </p:cNvPicPr>
          <p:nvPr/>
        </p:nvPicPr>
        <p:blipFill>
          <a:blip r:embed="rId9"/>
          <a:stretch>
            <a:fillRect/>
          </a:stretch>
        </p:blipFill>
        <p:spPr>
          <a:xfrm>
            <a:off x="4091703" y="3941803"/>
            <a:ext cx="1923049" cy="1531327"/>
          </a:xfrm>
          <a:prstGeom prst="rect">
            <a:avLst/>
          </a:prstGeom>
        </p:spPr>
      </p:pic>
    </p:spTree>
    <p:extLst>
      <p:ext uri="{BB962C8B-B14F-4D97-AF65-F5344CB8AC3E}">
        <p14:creationId xmlns:p14="http://schemas.microsoft.com/office/powerpoint/2010/main" val="3004162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 website&#10;&#10;Description automatically generated">
            <a:extLst>
              <a:ext uri="{FF2B5EF4-FFF2-40B4-BE49-F238E27FC236}">
                <a16:creationId xmlns:a16="http://schemas.microsoft.com/office/drawing/2014/main" id="{03B7F7F3-12B9-C97E-5833-B4C3F07DF79F}"/>
              </a:ext>
            </a:extLst>
          </p:cNvPr>
          <p:cNvPicPr>
            <a:picLocks noChangeAspect="1"/>
          </p:cNvPicPr>
          <p:nvPr/>
        </p:nvPicPr>
        <p:blipFill>
          <a:blip r:embed="rId2"/>
          <a:stretch>
            <a:fillRect/>
          </a:stretch>
        </p:blipFill>
        <p:spPr>
          <a:xfrm>
            <a:off x="1524000" y="568008"/>
            <a:ext cx="9144000" cy="6175693"/>
          </a:xfrm>
          <a:prstGeom prst="rect">
            <a:avLst/>
          </a:prstGeom>
        </p:spPr>
      </p:pic>
    </p:spTree>
    <p:extLst>
      <p:ext uri="{BB962C8B-B14F-4D97-AF65-F5344CB8AC3E}">
        <p14:creationId xmlns:p14="http://schemas.microsoft.com/office/powerpoint/2010/main" val="388662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14A1B3-52C5-7E7A-CF96-C562C83633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266701"/>
            <a:ext cx="9029700" cy="6162675"/>
          </a:xfrm>
          <a:prstGeom prst="rect">
            <a:avLst/>
          </a:prstGeom>
        </p:spPr>
      </p:pic>
    </p:spTree>
    <p:extLst>
      <p:ext uri="{BB962C8B-B14F-4D97-AF65-F5344CB8AC3E}">
        <p14:creationId xmlns:p14="http://schemas.microsoft.com/office/powerpoint/2010/main" val="46930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A97F09-9668-E37E-FF22-A9FA580D7D7E}"/>
              </a:ext>
            </a:extLst>
          </p:cNvPr>
          <p:cNvSpPr txBox="1"/>
          <p:nvPr/>
        </p:nvSpPr>
        <p:spPr>
          <a:xfrm>
            <a:off x="1396780" y="102558"/>
            <a:ext cx="8921363" cy="369332"/>
          </a:xfrm>
          <a:prstGeom prst="rect">
            <a:avLst/>
          </a:prstGeom>
          <a:noFill/>
        </p:spPr>
        <p:txBody>
          <a:bodyPr wrap="square" rtlCol="0">
            <a:spAutoFit/>
          </a:bodyPr>
          <a:lstStyle/>
          <a:p>
            <a:pPr algn="r" defTabSz="457200"/>
            <a:r>
              <a:rPr lang="en-GB" dirty="0">
                <a:solidFill>
                  <a:prstClr val="black"/>
                </a:solidFill>
                <a:latin typeface="Calibri" panose="020F0502020204030204"/>
              </a:rPr>
              <a:t>    </a:t>
            </a:r>
            <a:r>
              <a:rPr lang="en-GB" sz="1600" dirty="0">
                <a:solidFill>
                  <a:prstClr val="black"/>
                </a:solidFill>
                <a:latin typeface="Century Gothic" panose="020B0502020202020204" pitchFamily="34" charset="0"/>
              </a:rPr>
              <a:t>Milverton English Thematic Map-Year 3/4  Cycle A – Autumn Term – Ancient Egyptians</a:t>
            </a:r>
          </a:p>
        </p:txBody>
      </p:sp>
      <p:graphicFrame>
        <p:nvGraphicFramePr>
          <p:cNvPr id="6" name="Table 6">
            <a:extLst>
              <a:ext uri="{FF2B5EF4-FFF2-40B4-BE49-F238E27FC236}">
                <a16:creationId xmlns:a16="http://schemas.microsoft.com/office/drawing/2014/main" id="{07F88F44-5A8A-9B93-7BA5-CCFCA1103233}"/>
              </a:ext>
            </a:extLst>
          </p:cNvPr>
          <p:cNvGraphicFramePr>
            <a:graphicFrameLocks noGrp="1"/>
          </p:cNvGraphicFramePr>
          <p:nvPr/>
        </p:nvGraphicFramePr>
        <p:xfrm>
          <a:off x="1785068" y="1798642"/>
          <a:ext cx="8621864" cy="4965757"/>
        </p:xfrm>
        <a:graphic>
          <a:graphicData uri="http://schemas.openxmlformats.org/drawingml/2006/table">
            <a:tbl>
              <a:tblPr firstRow="1" bandRow="1">
                <a:tableStyleId>{5940675A-B579-460E-94D1-54222C63F5DA}</a:tableStyleId>
              </a:tblPr>
              <a:tblGrid>
                <a:gridCol w="1944804">
                  <a:extLst>
                    <a:ext uri="{9D8B030D-6E8A-4147-A177-3AD203B41FA5}">
                      <a16:colId xmlns:a16="http://schemas.microsoft.com/office/drawing/2014/main" val="3926207095"/>
                    </a:ext>
                  </a:extLst>
                </a:gridCol>
                <a:gridCol w="6677060">
                  <a:extLst>
                    <a:ext uri="{9D8B030D-6E8A-4147-A177-3AD203B41FA5}">
                      <a16:colId xmlns:a16="http://schemas.microsoft.com/office/drawing/2014/main" val="3165848519"/>
                    </a:ext>
                  </a:extLst>
                </a:gridCol>
              </a:tblGrid>
              <a:tr h="242134">
                <a:tc>
                  <a:txBody>
                    <a:bodyPr/>
                    <a:lstStyle/>
                    <a:p>
                      <a:r>
                        <a:rPr lang="en-GB" sz="1000" b="1" dirty="0">
                          <a:solidFill>
                            <a:schemeClr val="tx1"/>
                          </a:solidFill>
                          <a:latin typeface="Century Gothic" panose="020B0502020202020204" pitchFamily="34" charset="0"/>
                        </a:rPr>
                        <a:t>Main Genres:</a:t>
                      </a:r>
                    </a:p>
                  </a:txBody>
                  <a:tcPr/>
                </a:tc>
                <a:tc>
                  <a:txBody>
                    <a:bodyPr/>
                    <a:lstStyle/>
                    <a:p>
                      <a:r>
                        <a:rPr lang="en-GB" sz="1000" b="1">
                          <a:solidFill>
                            <a:schemeClr val="tx1"/>
                          </a:solidFill>
                          <a:latin typeface="Century Gothic" panose="020B0502020202020204" pitchFamily="34" charset="0"/>
                        </a:rPr>
                        <a:t>Genre Success Criteria:</a:t>
                      </a:r>
                    </a:p>
                  </a:txBody>
                  <a:tcPr/>
                </a:tc>
                <a:extLst>
                  <a:ext uri="{0D108BD9-81ED-4DB2-BD59-A6C34878D82A}">
                    <a16:rowId xmlns:a16="http://schemas.microsoft.com/office/drawing/2014/main" val="953355317"/>
                  </a:ext>
                </a:extLst>
              </a:tr>
              <a:tr h="575069">
                <a:tc>
                  <a:txBody>
                    <a:bodyPr/>
                    <a:lstStyle/>
                    <a:p>
                      <a:r>
                        <a:rPr lang="en-GB" sz="800" dirty="0">
                          <a:solidFill>
                            <a:schemeClr val="tx1"/>
                          </a:solidFill>
                          <a:latin typeface="Century Gothic" panose="020B0502020202020204" pitchFamily="34" charset="0"/>
                        </a:rPr>
                        <a:t>Narrative : To Entertain (Based on Flat Stanley’s Adventure + Egyptian Cinderella) </a:t>
                      </a:r>
                    </a:p>
                  </a:txBody>
                  <a:tcPr/>
                </a:tc>
                <a:tc>
                  <a:txBody>
                    <a:bodyPr/>
                    <a:lstStyle/>
                    <a:p>
                      <a:r>
                        <a:rPr lang="en-GB" sz="800">
                          <a:solidFill>
                            <a:schemeClr val="tx1"/>
                          </a:solidFill>
                          <a:latin typeface="Century Gothic" panose="020B0502020202020204" pitchFamily="34" charset="0"/>
                        </a:rPr>
                        <a:t>•Introduction, build-up, climax, resolution and ending  •Develop characters and settings using small details. </a:t>
                      </a:r>
                    </a:p>
                    <a:p>
                      <a:r>
                        <a:rPr lang="en-GB" sz="800">
                          <a:solidFill>
                            <a:schemeClr val="tx1"/>
                          </a:solidFill>
                          <a:latin typeface="Century Gothic" panose="020B0502020202020204" pitchFamily="34" charset="0"/>
                        </a:rPr>
                        <a:t>•paragraphs •past tense •Effective but not unnecessary dialogue •A wide range of sentence structure, starters and punctuation and effective language devices. •Use a mixture of simple, compound and complex sentences.</a:t>
                      </a:r>
                    </a:p>
                    <a:p>
                      <a:endParaRPr lang="en-GB" sz="800">
                        <a:solidFill>
                          <a:schemeClr val="tx1"/>
                        </a:solidFill>
                        <a:latin typeface="Century Gothic" panose="020B0502020202020204" pitchFamily="34" charset="0"/>
                      </a:endParaRPr>
                    </a:p>
                  </a:txBody>
                  <a:tcPr/>
                </a:tc>
                <a:extLst>
                  <a:ext uri="{0D108BD9-81ED-4DB2-BD59-A6C34878D82A}">
                    <a16:rowId xmlns:a16="http://schemas.microsoft.com/office/drawing/2014/main" val="1262032922"/>
                  </a:ext>
                </a:extLst>
              </a:tr>
              <a:tr h="584280">
                <a:tc>
                  <a:txBody>
                    <a:bodyPr/>
                    <a:lstStyle/>
                    <a:p>
                      <a:r>
                        <a:rPr lang="en-GB" sz="800">
                          <a:solidFill>
                            <a:schemeClr val="tx1"/>
                          </a:solidFill>
                          <a:latin typeface="Century Gothic" panose="020B0502020202020204" pitchFamily="34" charset="0"/>
                        </a:rPr>
                        <a:t>Journalism: To Recount (Tutankhamen's Discovery)</a:t>
                      </a:r>
                    </a:p>
                    <a:p>
                      <a:endParaRPr lang="en-GB" sz="800">
                        <a:solidFill>
                          <a:schemeClr val="tx1"/>
                        </a:solidFill>
                        <a:latin typeface="Century Gothic" panose="020B0502020202020204" pitchFamily="34" charset="0"/>
                      </a:endParaRPr>
                    </a:p>
                  </a:txBody>
                  <a:tcPr/>
                </a:tc>
                <a:tc>
                  <a:txBody>
                    <a:bodyPr/>
                    <a:lstStyle/>
                    <a:p>
                      <a:r>
                        <a:rPr lang="en-GB" sz="800">
                          <a:solidFill>
                            <a:schemeClr val="tx1"/>
                          </a:solidFill>
                          <a:latin typeface="Century Gothic" panose="020B0502020202020204" pitchFamily="34" charset="0"/>
                        </a:rPr>
                        <a:t>•Short, effective headline (alliteration) •Introduction sets the scene with the five </a:t>
                      </a:r>
                      <a:r>
                        <a:rPr lang="en-GB" sz="800" err="1">
                          <a:solidFill>
                            <a:schemeClr val="tx1"/>
                          </a:solidFill>
                          <a:latin typeface="Century Gothic" panose="020B0502020202020204" pitchFamily="34" charset="0"/>
                        </a:rPr>
                        <a:t>Ws</a:t>
                      </a:r>
                      <a:r>
                        <a:rPr lang="en-GB" sz="800">
                          <a:solidFill>
                            <a:schemeClr val="tx1"/>
                          </a:solidFill>
                          <a:latin typeface="Century Gothic" panose="020B0502020202020204" pitchFamily="34" charset="0"/>
                        </a:rPr>
                        <a:t>; •Recounted events in chronological order</a:t>
                      </a:r>
                    </a:p>
                    <a:p>
                      <a:r>
                        <a:rPr lang="en-GB" sz="800">
                          <a:solidFill>
                            <a:schemeClr val="tx1"/>
                          </a:solidFill>
                          <a:latin typeface="Century Gothic" panose="020B0502020202020204" pitchFamily="34" charset="0"/>
                        </a:rPr>
                        <a:t>•Closing statement brings the writing to a conclusion •Concluding  line which grabs attention •Past tense</a:t>
                      </a:r>
                    </a:p>
                    <a:p>
                      <a:r>
                        <a:rPr lang="en-GB" sz="800">
                          <a:solidFill>
                            <a:schemeClr val="tx1"/>
                          </a:solidFill>
                          <a:latin typeface="Century Gothic" panose="020B0502020202020204" pitchFamily="34" charset="0"/>
                        </a:rPr>
                        <a:t>•3rd  person •Paragraphs linked using time connectives.</a:t>
                      </a:r>
                    </a:p>
                  </a:txBody>
                  <a:tcPr/>
                </a:tc>
                <a:extLst>
                  <a:ext uri="{0D108BD9-81ED-4DB2-BD59-A6C34878D82A}">
                    <a16:rowId xmlns:a16="http://schemas.microsoft.com/office/drawing/2014/main" val="3842530082"/>
                  </a:ext>
                </a:extLst>
              </a:tr>
              <a:tr h="454002">
                <a:tc>
                  <a:txBody>
                    <a:bodyPr/>
                    <a:lstStyle/>
                    <a:p>
                      <a:r>
                        <a:rPr lang="en-GB" sz="800">
                          <a:latin typeface="Century Gothic" panose="020B0502020202020204" pitchFamily="34" charset="0"/>
                        </a:rPr>
                        <a:t>Biography: To inform(Cleopatra) </a:t>
                      </a:r>
                    </a:p>
                    <a:p>
                      <a:endParaRPr lang="en-GB" sz="800">
                        <a:latin typeface="Century Gothic" panose="020B0502020202020204" pitchFamily="34" charset="0"/>
                      </a:endParaRPr>
                    </a:p>
                  </a:txBody>
                  <a:tcPr/>
                </a:tc>
                <a:tc>
                  <a:txBody>
                    <a:bodyPr/>
                    <a:lstStyle/>
                    <a:p>
                      <a:pPr marL="0" lvl="0" algn="l" defTabSz="914400" rtl="0" eaLnBrk="1" fontAlgn="base" latinLnBrk="0" hangingPunct="1"/>
                      <a:r>
                        <a:rPr lang="en-GB" sz="800" kern="1200">
                          <a:solidFill>
                            <a:schemeClr val="tx1"/>
                          </a:solidFill>
                          <a:latin typeface="Century Gothic" panose="020B0502020202020204" pitchFamily="34" charset="0"/>
                          <a:ea typeface="+mn-ea"/>
                          <a:cs typeface="+mn-cs"/>
                        </a:rPr>
                        <a:t>•Written about someone else’s life •Chronological order •Specific dates •Mostly factual (a little author’s opinion) </a:t>
                      </a:r>
                    </a:p>
                    <a:p>
                      <a:pPr marL="0" lvl="0" algn="l" defTabSz="914400" rtl="0" eaLnBrk="1" fontAlgn="base" latinLnBrk="0" hangingPunct="1"/>
                      <a:r>
                        <a:rPr lang="en-GB" sz="800" kern="1200">
                          <a:solidFill>
                            <a:schemeClr val="tx1"/>
                          </a:solidFill>
                          <a:latin typeface="Century Gothic" panose="020B0502020202020204" pitchFamily="34" charset="0"/>
                          <a:ea typeface="+mn-ea"/>
                          <a:cs typeface="+mn-cs"/>
                        </a:rPr>
                        <a:t>•My first paragraph summarises  who, where, when  •Key events in the person’s life </a:t>
                      </a:r>
                    </a:p>
                    <a:p>
                      <a:pPr marL="0" lvl="0" algn="l" defTabSz="914400" rtl="0" eaLnBrk="1" fontAlgn="base" latinLnBrk="0" hangingPunct="1"/>
                      <a:r>
                        <a:rPr lang="en-GB" sz="800" kern="1200">
                          <a:solidFill>
                            <a:schemeClr val="tx1"/>
                          </a:solidFill>
                          <a:latin typeface="Century Gothic" panose="020B0502020202020204" pitchFamily="34" charset="0"/>
                          <a:ea typeface="+mn-ea"/>
                          <a:cs typeface="+mn-cs"/>
                        </a:rPr>
                        <a:t>•Final paragraph summarises how he/she will be remembered •3rd person/3rd person pronouns •Past tense</a:t>
                      </a:r>
                    </a:p>
                  </a:txBody>
                  <a:tcPr/>
                </a:tc>
                <a:extLst>
                  <a:ext uri="{0D108BD9-81ED-4DB2-BD59-A6C34878D82A}">
                    <a16:rowId xmlns:a16="http://schemas.microsoft.com/office/drawing/2014/main" val="3739971928"/>
                  </a:ext>
                </a:extLst>
              </a:tr>
              <a:tr h="755711">
                <a:tc>
                  <a:txBody>
                    <a:bodyPr/>
                    <a:lstStyle/>
                    <a:p>
                      <a:r>
                        <a:rPr lang="en-GB" sz="800">
                          <a:solidFill>
                            <a:schemeClr val="tx1"/>
                          </a:solidFill>
                          <a:latin typeface="Century Gothic" panose="020B0502020202020204" pitchFamily="34" charset="0"/>
                        </a:rPr>
                        <a:t>Diary: To Recount (Cinderella, Flat Stanley, Cleopatra)</a:t>
                      </a:r>
                    </a:p>
                  </a:txBody>
                  <a:tcPr/>
                </a:tc>
                <a:tc>
                  <a:txBody>
                    <a:bodyPr/>
                    <a:lstStyle/>
                    <a:p>
                      <a:pPr marL="0" lvl="0" indent="0" algn="l" defTabSz="914400" rtl="0" eaLnBrk="1" fontAlgn="base" latinLnBrk="0" hangingPunct="1">
                        <a:lnSpc>
                          <a:spcPct val="115000"/>
                        </a:lnSpc>
                        <a:spcBef>
                          <a:spcPts val="0"/>
                        </a:spcBef>
                        <a:spcAft>
                          <a:spcPts val="0"/>
                        </a:spcAft>
                        <a:buSzPts val="1000"/>
                        <a:buFont typeface="Symbol" panose="05050102010706020507" pitchFamily="18" charset="2"/>
                        <a:buNone/>
                        <a:tabLst>
                          <a:tab pos="243205" algn="l"/>
                        </a:tabLst>
                      </a:pPr>
                      <a:r>
                        <a:rPr lang="en-GB" sz="800" kern="1200">
                          <a:solidFill>
                            <a:schemeClr val="tx1"/>
                          </a:solidFill>
                          <a:latin typeface="Century Gothic" panose="020B0502020202020204" pitchFamily="34" charset="0"/>
                          <a:ea typeface="+mn-ea"/>
                          <a:cs typeface="+mn-cs"/>
                        </a:rPr>
                        <a:t>•Chronological order •key events/dates</a:t>
                      </a:r>
                    </a:p>
                    <a:p>
                      <a:pPr marL="0" lvl="0" indent="0" algn="l" defTabSz="914400" rtl="0" eaLnBrk="1" fontAlgn="base" latinLnBrk="0" hangingPunct="1">
                        <a:lnSpc>
                          <a:spcPct val="115000"/>
                        </a:lnSpc>
                        <a:spcBef>
                          <a:spcPts val="0"/>
                        </a:spcBef>
                        <a:spcAft>
                          <a:spcPts val="0"/>
                        </a:spcAft>
                        <a:buSzPts val="1000"/>
                        <a:buFont typeface="Symbol" panose="05050102010706020507" pitchFamily="18" charset="2"/>
                        <a:buNone/>
                        <a:tabLst>
                          <a:tab pos="243205" algn="l"/>
                        </a:tabLst>
                      </a:pPr>
                      <a:r>
                        <a:rPr lang="en-GB" sz="800" kern="1200">
                          <a:solidFill>
                            <a:schemeClr val="tx1"/>
                          </a:solidFill>
                          <a:latin typeface="Century Gothic" panose="020B0502020202020204" pitchFamily="34" charset="0"/>
                          <a:ea typeface="+mn-ea"/>
                          <a:cs typeface="+mn-cs"/>
                        </a:rPr>
                        <a:t>•Feelings/emotions •Personal opinions</a:t>
                      </a:r>
                    </a:p>
                    <a:p>
                      <a:pPr marL="0" marR="0" lvl="0" indent="0" algn="l" defTabSz="914400" rtl="0" eaLnBrk="1" fontAlgn="base" latinLnBrk="0" hangingPunct="1">
                        <a:lnSpc>
                          <a:spcPct val="115000"/>
                        </a:lnSpc>
                        <a:spcBef>
                          <a:spcPts val="0"/>
                        </a:spcBef>
                        <a:spcAft>
                          <a:spcPts val="0"/>
                        </a:spcAft>
                        <a:buClrTx/>
                        <a:buSzPts val="1000"/>
                        <a:buFont typeface="Symbol" panose="05050102010706020507" pitchFamily="18" charset="2"/>
                        <a:buNone/>
                        <a:tabLst>
                          <a:tab pos="243205" algn="l"/>
                        </a:tabLst>
                        <a:defRPr/>
                      </a:pPr>
                      <a:r>
                        <a:rPr lang="en-GB" sz="800" kern="1200">
                          <a:solidFill>
                            <a:schemeClr val="tx1"/>
                          </a:solidFill>
                          <a:latin typeface="Century Gothic" panose="020B0502020202020204" pitchFamily="34" charset="0"/>
                          <a:ea typeface="+mn-ea"/>
                          <a:cs typeface="+mn-cs"/>
                        </a:rPr>
                        <a:t>•1st person •Past Tense</a:t>
                      </a:r>
                    </a:p>
                  </a:txBody>
                  <a:tcPr/>
                </a:tc>
                <a:extLst>
                  <a:ext uri="{0D108BD9-81ED-4DB2-BD59-A6C34878D82A}">
                    <a16:rowId xmlns:a16="http://schemas.microsoft.com/office/drawing/2014/main" val="3029816608"/>
                  </a:ext>
                </a:extLst>
              </a:tr>
              <a:tr h="908644">
                <a:tc>
                  <a:txBody>
                    <a:bodyPr/>
                    <a:lstStyle/>
                    <a:p>
                      <a:r>
                        <a:rPr lang="en-GB" sz="800">
                          <a:solidFill>
                            <a:schemeClr val="tx1"/>
                          </a:solidFill>
                          <a:latin typeface="Century Gothic" panose="020B0502020202020204" pitchFamily="34" charset="0"/>
                        </a:rPr>
                        <a:t>Instructions: To Explain (How to mummify a tomato)</a:t>
                      </a:r>
                    </a:p>
                    <a:p>
                      <a:endParaRPr lang="en-GB" sz="800">
                        <a:solidFill>
                          <a:schemeClr val="tx1"/>
                        </a:solidFill>
                        <a:latin typeface="Century Gothic" panose="020B0502020202020204" pitchFamily="34" charset="0"/>
                      </a:endParaRPr>
                    </a:p>
                  </a:txBody>
                  <a:tcPr/>
                </a:tc>
                <a:tc>
                  <a:txBody>
                    <a:bodyPr/>
                    <a:lstStyle/>
                    <a:p>
                      <a:pPr marL="0" lvl="0" indent="0" fontAlgn="base">
                        <a:lnSpc>
                          <a:spcPct val="115000"/>
                        </a:lnSpc>
                        <a:spcAft>
                          <a:spcPts val="0"/>
                        </a:spcAft>
                        <a:buSzPts val="1000"/>
                        <a:buFont typeface="Symbol" panose="05050102010706020507" pitchFamily="18" charset="2"/>
                        <a:buNone/>
                        <a:tabLst>
                          <a:tab pos="457200" algn="l"/>
                        </a:tabLst>
                      </a:pPr>
                      <a:r>
                        <a:rPr lang="en-GB" sz="800">
                          <a:solidFill>
                            <a:schemeClr val="tx1"/>
                          </a:solidFill>
                          <a:latin typeface="Century Gothic" panose="020B0502020202020204" pitchFamily="34" charset="0"/>
                        </a:rPr>
                        <a:t>•Title to explain what the instructions are for •List of equipment</a:t>
                      </a:r>
                    </a:p>
                    <a:p>
                      <a:pPr marL="0" lvl="0" indent="0" fontAlgn="base">
                        <a:lnSpc>
                          <a:spcPct val="115000"/>
                        </a:lnSpc>
                        <a:spcAft>
                          <a:spcPts val="0"/>
                        </a:spcAft>
                        <a:buSzPts val="1000"/>
                        <a:buFont typeface="Symbol" panose="05050102010706020507" pitchFamily="18" charset="2"/>
                        <a:buNone/>
                        <a:tabLst>
                          <a:tab pos="457200" algn="l"/>
                        </a:tabLst>
                      </a:pPr>
                      <a:r>
                        <a:rPr lang="en-GB" sz="800">
                          <a:solidFill>
                            <a:schemeClr val="tx1"/>
                          </a:solidFill>
                          <a:latin typeface="Century Gothic" panose="020B0502020202020204" pitchFamily="34" charset="0"/>
                        </a:rPr>
                        <a:t>•Chronological order •Diagrams/illustrations</a:t>
                      </a:r>
                    </a:p>
                    <a:p>
                      <a:pPr marL="0" lvl="0" indent="0" fontAlgn="base">
                        <a:lnSpc>
                          <a:spcPct val="115000"/>
                        </a:lnSpc>
                        <a:spcAft>
                          <a:spcPts val="0"/>
                        </a:spcAft>
                        <a:buSzPts val="1000"/>
                        <a:buFont typeface="Symbol" panose="05050102010706020507" pitchFamily="18" charset="2"/>
                        <a:buNone/>
                        <a:tabLst>
                          <a:tab pos="457200" algn="l"/>
                        </a:tabLst>
                      </a:pPr>
                      <a:r>
                        <a:rPr lang="en-GB" sz="800">
                          <a:solidFill>
                            <a:schemeClr val="tx1"/>
                          </a:solidFill>
                          <a:latin typeface="Century Gothic" panose="020B0502020202020204" pitchFamily="34" charset="0"/>
                        </a:rPr>
                        <a:t>•Organised  by letters, numbers or bullet points •Specific lexical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chemeClr val="tx1"/>
                          </a:solidFill>
                          <a:latin typeface="Century Gothic" panose="020B0502020202020204" pitchFamily="34" charset="0"/>
                        </a:rPr>
                        <a:t>•Present tense •Time connectives</a:t>
                      </a:r>
                    </a:p>
                    <a:p>
                      <a:pPr marL="0" lvl="0" indent="0" fontAlgn="base">
                        <a:lnSpc>
                          <a:spcPct val="115000"/>
                        </a:lnSpc>
                        <a:spcAft>
                          <a:spcPts val="0"/>
                        </a:spcAft>
                        <a:buSzPts val="1000"/>
                        <a:buFont typeface="Symbol" panose="05050102010706020507" pitchFamily="18" charset="2"/>
                        <a:buNone/>
                        <a:tabLst>
                          <a:tab pos="457200" algn="l"/>
                        </a:tabLst>
                      </a:pPr>
                      <a:r>
                        <a:rPr lang="en-GB" sz="800">
                          <a:solidFill>
                            <a:schemeClr val="tx1"/>
                          </a:solidFill>
                          <a:latin typeface="Century Gothic" panose="020B0502020202020204" pitchFamily="34" charset="0"/>
                        </a:rPr>
                        <a:t>•Short sentences, if appropriate  •Imperatives</a:t>
                      </a:r>
                    </a:p>
                    <a:p>
                      <a:pPr marL="0" lvl="0" indent="0" fontAlgn="base">
                        <a:lnSpc>
                          <a:spcPct val="115000"/>
                        </a:lnSpc>
                        <a:spcAft>
                          <a:spcPts val="0"/>
                        </a:spcAft>
                        <a:buSzPts val="1000"/>
                        <a:buFont typeface="Symbol" panose="05050102010706020507" pitchFamily="18" charset="2"/>
                        <a:buNone/>
                        <a:tabLst>
                          <a:tab pos="457200" algn="l"/>
                        </a:tabLst>
                      </a:pPr>
                      <a:r>
                        <a:rPr lang="en-GB" sz="800">
                          <a:solidFill>
                            <a:schemeClr val="tx1"/>
                          </a:solidFill>
                          <a:latin typeface="Century Gothic" panose="020B0502020202020204" pitchFamily="34" charset="0"/>
                        </a:rPr>
                        <a:t>•Adverbs •Formal tone</a:t>
                      </a:r>
                    </a:p>
                  </a:txBody>
                  <a:tcPr/>
                </a:tc>
                <a:extLst>
                  <a:ext uri="{0D108BD9-81ED-4DB2-BD59-A6C34878D82A}">
                    <a16:rowId xmlns:a16="http://schemas.microsoft.com/office/drawing/2014/main" val="1108777281"/>
                  </a:ext>
                </a:extLst>
              </a:tr>
              <a:tr h="1436962">
                <a:tc>
                  <a:txBody>
                    <a:bodyPr/>
                    <a:lstStyle/>
                    <a:p>
                      <a:r>
                        <a:rPr lang="en-GB" sz="800">
                          <a:solidFill>
                            <a:schemeClr val="tx1"/>
                          </a:solidFill>
                          <a:latin typeface="Century Gothic" panose="020B0502020202020204" pitchFamily="34" charset="0"/>
                        </a:rPr>
                        <a:t>Non-Chronological Reports: To Report (Cleopatra’s life)</a:t>
                      </a:r>
                    </a:p>
                  </a:txBody>
                  <a:tcPr/>
                </a:tc>
                <a:tc>
                  <a:txBody>
                    <a:bodyPr/>
                    <a:lstStyle/>
                    <a:p>
                      <a:pPr marL="0" lvl="0" indent="0" fontAlgn="base">
                        <a:lnSpc>
                          <a:spcPct val="115000"/>
                        </a:lnSpc>
                        <a:spcAft>
                          <a:spcPts val="0"/>
                        </a:spcAft>
                        <a:buSzPts val="1000"/>
                        <a:buFont typeface="Symbol" panose="05050102010706020507" pitchFamily="18" charset="2"/>
                        <a:buNone/>
                        <a:tabLst>
                          <a:tab pos="457200" algn="l"/>
                        </a:tabLst>
                      </a:pPr>
                      <a:r>
                        <a:rPr lang="en-GB" sz="800" dirty="0">
                          <a:solidFill>
                            <a:schemeClr val="tx1"/>
                          </a:solidFill>
                          <a:latin typeface="Century Gothic" panose="020B0502020202020204" pitchFamily="34" charset="0"/>
                        </a:rPr>
                        <a:t>•Title •Organised  into specific categories</a:t>
                      </a:r>
                    </a:p>
                    <a:p>
                      <a:pPr marL="0" lvl="0" indent="0" fontAlgn="base">
                        <a:lnSpc>
                          <a:spcPct val="115000"/>
                        </a:lnSpc>
                        <a:spcAft>
                          <a:spcPts val="0"/>
                        </a:spcAft>
                        <a:buSzPts val="1000"/>
                        <a:buFont typeface="Symbol" panose="05050102010706020507" pitchFamily="18" charset="2"/>
                        <a:buNone/>
                        <a:tabLst>
                          <a:tab pos="457200" algn="l"/>
                        </a:tabLst>
                      </a:pPr>
                      <a:r>
                        <a:rPr lang="en-GB" sz="800" dirty="0">
                          <a:solidFill>
                            <a:schemeClr val="tx1"/>
                          </a:solidFill>
                          <a:latin typeface="Century Gothic" panose="020B0502020202020204" pitchFamily="34" charset="0"/>
                        </a:rPr>
                        <a:t>•Ended with a conclusion •Opening introducing the topic</a:t>
                      </a:r>
                    </a:p>
                    <a:p>
                      <a:pPr marL="0" lvl="0" indent="0" fontAlgn="base">
                        <a:lnSpc>
                          <a:spcPct val="115000"/>
                        </a:lnSpc>
                        <a:spcAft>
                          <a:spcPts val="0"/>
                        </a:spcAft>
                        <a:buSzPts val="1000"/>
                        <a:buFont typeface="Symbol" panose="05050102010706020507" pitchFamily="18" charset="2"/>
                        <a:buNone/>
                        <a:tabLst>
                          <a:tab pos="457200" algn="l"/>
                        </a:tabLst>
                      </a:pPr>
                      <a:r>
                        <a:rPr lang="en-GB" sz="800" dirty="0">
                          <a:solidFill>
                            <a:schemeClr val="tx1"/>
                          </a:solidFill>
                          <a:latin typeface="Century Gothic" panose="020B0502020202020204" pitchFamily="34" charset="0"/>
                        </a:rPr>
                        <a:t>•Use facts, not opinion •May have sub-headings/ info (did you know?) boxes/lists/diagrams/bullet points/images</a:t>
                      </a:r>
                    </a:p>
                    <a:p>
                      <a:pPr marL="0" lvl="0" indent="0" fontAlgn="base">
                        <a:lnSpc>
                          <a:spcPct val="115000"/>
                        </a:lnSpc>
                        <a:spcAft>
                          <a:spcPts val="0"/>
                        </a:spcAft>
                        <a:buSzPts val="1000"/>
                        <a:buFont typeface="Symbol" panose="05050102010706020507" pitchFamily="18" charset="2"/>
                        <a:buNone/>
                        <a:tabLst>
                          <a:tab pos="457200" algn="l"/>
                        </a:tabLst>
                      </a:pPr>
                      <a:r>
                        <a:rPr lang="en-GB" sz="800" dirty="0">
                          <a:solidFill>
                            <a:schemeClr val="tx1"/>
                          </a:solidFill>
                          <a:latin typeface="Century Gothic" panose="020B0502020202020204" pitchFamily="34" charset="0"/>
                        </a:rPr>
                        <a:t>•Generalisers / connectives  •3rd person</a:t>
                      </a:r>
                    </a:p>
                    <a:p>
                      <a:pPr marL="0" lvl="0" indent="0" fontAlgn="base">
                        <a:lnSpc>
                          <a:spcPct val="115000"/>
                        </a:lnSpc>
                        <a:spcAft>
                          <a:spcPts val="0"/>
                        </a:spcAft>
                        <a:buSzPts val="1000"/>
                        <a:buFont typeface="Symbol" panose="05050102010706020507" pitchFamily="18" charset="2"/>
                        <a:buNone/>
                        <a:tabLst>
                          <a:tab pos="457200" algn="l"/>
                        </a:tabLst>
                      </a:pPr>
                      <a:r>
                        <a:rPr lang="en-GB" sz="800" dirty="0">
                          <a:solidFill>
                            <a:schemeClr val="tx1"/>
                          </a:solidFill>
                          <a:latin typeface="Century Gothic" panose="020B0502020202020204" pitchFamily="34" charset="0"/>
                        </a:rPr>
                        <a:t>•Often present tense e.g. whales are large; past tense for historical reports </a:t>
                      </a:r>
                    </a:p>
                    <a:p>
                      <a:pPr marL="0" lvl="0" indent="0" fontAlgn="base">
                        <a:lnSpc>
                          <a:spcPct val="115000"/>
                        </a:lnSpc>
                        <a:spcAft>
                          <a:spcPts val="0"/>
                        </a:spcAft>
                        <a:buSzPts val="1000"/>
                        <a:buFont typeface="Symbol" panose="05050102010706020507" pitchFamily="18" charset="2"/>
                        <a:buNone/>
                        <a:tabLst>
                          <a:tab pos="457200" algn="l"/>
                        </a:tabLst>
                      </a:pPr>
                      <a:r>
                        <a:rPr lang="en-GB" sz="800" dirty="0">
                          <a:solidFill>
                            <a:schemeClr val="tx1"/>
                          </a:solidFill>
                          <a:latin typeface="Century Gothic" panose="020B0502020202020204" pitchFamily="34" charset="0"/>
                        </a:rPr>
                        <a:t>•technical vocabulary</a:t>
                      </a:r>
                    </a:p>
                    <a:p>
                      <a:pPr marL="0" lvl="0" indent="0" fontAlgn="base">
                        <a:lnSpc>
                          <a:spcPct val="115000"/>
                        </a:lnSpc>
                        <a:spcAft>
                          <a:spcPts val="0"/>
                        </a:spcAft>
                        <a:buSzPts val="1000"/>
                        <a:buFont typeface="Symbol" panose="05050102010706020507" pitchFamily="18" charset="2"/>
                        <a:buNone/>
                        <a:tabLst>
                          <a:tab pos="457200" algn="l"/>
                        </a:tabLst>
                      </a:pPr>
                      <a:r>
                        <a:rPr lang="en-GB" sz="800" dirty="0">
                          <a:solidFill>
                            <a:schemeClr val="tx1"/>
                          </a:solidFill>
                          <a:latin typeface="Century Gothic" panose="020B0502020202020204" pitchFamily="34" charset="0"/>
                        </a:rPr>
                        <a:t>•Formal tone</a:t>
                      </a:r>
                    </a:p>
                  </a:txBody>
                  <a:tcPr/>
                </a:tc>
                <a:extLst>
                  <a:ext uri="{0D108BD9-81ED-4DB2-BD59-A6C34878D82A}">
                    <a16:rowId xmlns:a16="http://schemas.microsoft.com/office/drawing/2014/main" val="2167950410"/>
                  </a:ext>
                </a:extLst>
              </a:tr>
            </a:tbl>
          </a:graphicData>
        </a:graphic>
      </p:graphicFrame>
      <p:sp>
        <p:nvSpPr>
          <p:cNvPr id="7" name="Rectangle 6">
            <a:extLst>
              <a:ext uri="{FF2B5EF4-FFF2-40B4-BE49-F238E27FC236}">
                <a16:creationId xmlns:a16="http://schemas.microsoft.com/office/drawing/2014/main" id="{355A5BCC-5C6D-1976-A6C0-A05B4C191D57}"/>
              </a:ext>
            </a:extLst>
          </p:cNvPr>
          <p:cNvSpPr/>
          <p:nvPr/>
        </p:nvSpPr>
        <p:spPr>
          <a:xfrm>
            <a:off x="3933245" y="432135"/>
            <a:ext cx="6473687" cy="13092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8" name="Rectangle 7">
            <a:extLst>
              <a:ext uri="{FF2B5EF4-FFF2-40B4-BE49-F238E27FC236}">
                <a16:creationId xmlns:a16="http://schemas.microsoft.com/office/drawing/2014/main" id="{5A1FC60E-756A-8813-FB4C-EE69DC8A3ECB}"/>
              </a:ext>
            </a:extLst>
          </p:cNvPr>
          <p:cNvSpPr/>
          <p:nvPr/>
        </p:nvSpPr>
        <p:spPr>
          <a:xfrm>
            <a:off x="1785068" y="432135"/>
            <a:ext cx="2067339" cy="13092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2000">
                <a:solidFill>
                  <a:prstClr val="black"/>
                </a:solidFill>
                <a:latin typeface="Century Gothic" panose="020B0502020202020204" pitchFamily="34" charset="0"/>
              </a:rPr>
              <a:t>Motivational Core Texts:</a:t>
            </a:r>
          </a:p>
        </p:txBody>
      </p:sp>
      <p:pic>
        <p:nvPicPr>
          <p:cNvPr id="5" name="Picture 4">
            <a:extLst>
              <a:ext uri="{FF2B5EF4-FFF2-40B4-BE49-F238E27FC236}">
                <a16:creationId xmlns:a16="http://schemas.microsoft.com/office/drawing/2014/main" id="{937CB162-21E7-94B3-237A-01CC8D5E43D0}"/>
              </a:ext>
            </a:extLst>
          </p:cNvPr>
          <p:cNvPicPr>
            <a:picLocks noChangeAspect="1"/>
          </p:cNvPicPr>
          <p:nvPr/>
        </p:nvPicPr>
        <p:blipFill>
          <a:blip r:embed="rId2"/>
          <a:stretch>
            <a:fillRect/>
          </a:stretch>
        </p:blipFill>
        <p:spPr>
          <a:xfrm>
            <a:off x="174646" y="120084"/>
            <a:ext cx="1000132" cy="986337"/>
          </a:xfrm>
          <a:prstGeom prst="rect">
            <a:avLst/>
          </a:prstGeom>
        </p:spPr>
      </p:pic>
      <p:pic>
        <p:nvPicPr>
          <p:cNvPr id="12" name="Picture 11">
            <a:extLst>
              <a:ext uri="{FF2B5EF4-FFF2-40B4-BE49-F238E27FC236}">
                <a16:creationId xmlns:a16="http://schemas.microsoft.com/office/drawing/2014/main" id="{AD048296-BA6A-92A5-5AF6-0A2AF1A09086}"/>
              </a:ext>
            </a:extLst>
          </p:cNvPr>
          <p:cNvPicPr>
            <a:picLocks noChangeAspect="1"/>
          </p:cNvPicPr>
          <p:nvPr/>
        </p:nvPicPr>
        <p:blipFill>
          <a:blip r:embed="rId3"/>
          <a:stretch>
            <a:fillRect/>
          </a:stretch>
        </p:blipFill>
        <p:spPr>
          <a:xfrm>
            <a:off x="4020937" y="471891"/>
            <a:ext cx="772421" cy="1205835"/>
          </a:xfrm>
          <a:prstGeom prst="rect">
            <a:avLst/>
          </a:prstGeom>
        </p:spPr>
      </p:pic>
      <p:pic>
        <p:nvPicPr>
          <p:cNvPr id="15" name="Picture 14">
            <a:extLst>
              <a:ext uri="{FF2B5EF4-FFF2-40B4-BE49-F238E27FC236}">
                <a16:creationId xmlns:a16="http://schemas.microsoft.com/office/drawing/2014/main" id="{EB17F1A1-B193-A10E-847A-97EDA27A7400}"/>
              </a:ext>
            </a:extLst>
          </p:cNvPr>
          <p:cNvPicPr>
            <a:picLocks noChangeAspect="1"/>
          </p:cNvPicPr>
          <p:nvPr/>
        </p:nvPicPr>
        <p:blipFill>
          <a:blip r:embed="rId4"/>
          <a:stretch>
            <a:fillRect/>
          </a:stretch>
        </p:blipFill>
        <p:spPr>
          <a:xfrm>
            <a:off x="4874196" y="471891"/>
            <a:ext cx="927607" cy="1205889"/>
          </a:xfrm>
          <a:prstGeom prst="rect">
            <a:avLst/>
          </a:prstGeom>
        </p:spPr>
      </p:pic>
      <p:pic>
        <p:nvPicPr>
          <p:cNvPr id="16" name="Picture 15">
            <a:extLst>
              <a:ext uri="{FF2B5EF4-FFF2-40B4-BE49-F238E27FC236}">
                <a16:creationId xmlns:a16="http://schemas.microsoft.com/office/drawing/2014/main" id="{506CAAE1-5ED9-1AFB-216E-F79D59F752D0}"/>
              </a:ext>
            </a:extLst>
          </p:cNvPr>
          <p:cNvPicPr>
            <a:picLocks noChangeAspect="1"/>
          </p:cNvPicPr>
          <p:nvPr/>
        </p:nvPicPr>
        <p:blipFill>
          <a:blip r:embed="rId5"/>
          <a:stretch>
            <a:fillRect/>
          </a:stretch>
        </p:blipFill>
        <p:spPr>
          <a:xfrm>
            <a:off x="5857460" y="471891"/>
            <a:ext cx="1085638" cy="1205835"/>
          </a:xfrm>
          <a:prstGeom prst="rect">
            <a:avLst/>
          </a:prstGeom>
        </p:spPr>
      </p:pic>
      <p:pic>
        <p:nvPicPr>
          <p:cNvPr id="18" name="Picture 17">
            <a:extLst>
              <a:ext uri="{FF2B5EF4-FFF2-40B4-BE49-F238E27FC236}">
                <a16:creationId xmlns:a16="http://schemas.microsoft.com/office/drawing/2014/main" id="{A83748B9-73C9-C14E-0B2C-A92C074BF66B}"/>
              </a:ext>
            </a:extLst>
          </p:cNvPr>
          <p:cNvPicPr>
            <a:picLocks noChangeAspect="1"/>
          </p:cNvPicPr>
          <p:nvPr/>
        </p:nvPicPr>
        <p:blipFill>
          <a:blip r:embed="rId6"/>
          <a:stretch>
            <a:fillRect/>
          </a:stretch>
        </p:blipFill>
        <p:spPr>
          <a:xfrm>
            <a:off x="7023937" y="471891"/>
            <a:ext cx="949595" cy="1205835"/>
          </a:xfrm>
          <a:prstGeom prst="rect">
            <a:avLst/>
          </a:prstGeom>
        </p:spPr>
      </p:pic>
      <p:pic>
        <p:nvPicPr>
          <p:cNvPr id="20" name="Picture 19">
            <a:extLst>
              <a:ext uri="{FF2B5EF4-FFF2-40B4-BE49-F238E27FC236}">
                <a16:creationId xmlns:a16="http://schemas.microsoft.com/office/drawing/2014/main" id="{C8D8CCBF-9D1E-2353-1DDE-61C4C07FC15C}"/>
              </a:ext>
            </a:extLst>
          </p:cNvPr>
          <p:cNvPicPr>
            <a:picLocks noChangeAspect="1"/>
          </p:cNvPicPr>
          <p:nvPr/>
        </p:nvPicPr>
        <p:blipFill>
          <a:blip r:embed="rId7"/>
          <a:stretch>
            <a:fillRect/>
          </a:stretch>
        </p:blipFill>
        <p:spPr>
          <a:xfrm>
            <a:off x="8054370" y="474666"/>
            <a:ext cx="783288" cy="1203060"/>
          </a:xfrm>
          <a:prstGeom prst="rect">
            <a:avLst/>
          </a:prstGeom>
        </p:spPr>
      </p:pic>
      <p:pic>
        <p:nvPicPr>
          <p:cNvPr id="24" name="Picture 23">
            <a:extLst>
              <a:ext uri="{FF2B5EF4-FFF2-40B4-BE49-F238E27FC236}">
                <a16:creationId xmlns:a16="http://schemas.microsoft.com/office/drawing/2014/main" id="{787FDB3A-0771-4C3E-6241-0B007BD32667}"/>
              </a:ext>
            </a:extLst>
          </p:cNvPr>
          <p:cNvPicPr>
            <a:picLocks noChangeAspect="1"/>
          </p:cNvPicPr>
          <p:nvPr/>
        </p:nvPicPr>
        <p:blipFill>
          <a:blip r:embed="rId8"/>
          <a:stretch>
            <a:fillRect/>
          </a:stretch>
        </p:blipFill>
        <p:spPr>
          <a:xfrm>
            <a:off x="8918496" y="502132"/>
            <a:ext cx="878146" cy="1203060"/>
          </a:xfrm>
          <a:prstGeom prst="rect">
            <a:avLst/>
          </a:prstGeom>
        </p:spPr>
      </p:pic>
    </p:spTree>
    <p:extLst>
      <p:ext uri="{BB962C8B-B14F-4D97-AF65-F5344CB8AC3E}">
        <p14:creationId xmlns:p14="http://schemas.microsoft.com/office/powerpoint/2010/main" val="579278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4AA742DB-AF26-419D-9823-F737DE398401}"/>
              </a:ext>
            </a:extLst>
          </p:cNvPr>
          <p:cNvSpPr txBox="1"/>
          <p:nvPr/>
        </p:nvSpPr>
        <p:spPr>
          <a:xfrm>
            <a:off x="9441937" y="6663431"/>
            <a:ext cx="1540367" cy="220687"/>
          </a:xfrm>
          <a:prstGeom prst="rect">
            <a:avLst/>
          </a:prstGeom>
          <a:noFill/>
          <a:ln>
            <a:noFill/>
            <a:prstDash/>
          </a:ln>
        </p:spPr>
        <p:txBody>
          <a:bodyPr vert="horz" wrap="square" lIns="63305" tIns="31652" rIns="63305" bIns="31652" anchor="t" anchorCtr="0" compatLnSpc="0">
            <a:noAutofit/>
          </a:bodyPr>
          <a:lstStyle/>
          <a:p>
            <a:pPr algn="r">
              <a:lnSpc>
                <a:spcPct val="107000"/>
              </a:lnSpc>
              <a:spcAft>
                <a:spcPts val="554"/>
              </a:spcAft>
            </a:pPr>
            <a:r>
              <a:rPr lang="en-GB" sz="692" b="1" dirty="0">
                <a:ea typeface="Sweetness" panose="02000603000000000000" pitchFamily="2" charset="0"/>
                <a:cs typeface="Times New Roman" panose="02020603050405020304" pitchFamily="18" charset="0"/>
              </a:rPr>
              <a:t>      </a:t>
            </a:r>
            <a:r>
              <a:rPr lang="en-GB" sz="692" b="1" dirty="0">
                <a:ea typeface="Sweetness" panose="02000603000000000000" pitchFamily="2" charset="0"/>
                <a:cs typeface="Cambria" panose="02040503050406030204" pitchFamily="18" charset="0"/>
              </a:rPr>
              <a:t>©</a:t>
            </a:r>
            <a:r>
              <a:rPr lang="en-GB" sz="692" b="1" dirty="0">
                <a:ea typeface="Sweetness" panose="02000603000000000000" pitchFamily="2" charset="0"/>
                <a:cs typeface="Times New Roman" panose="02020603050405020304" pitchFamily="18" charset="0"/>
              </a:rPr>
              <a:t> Primary Stars Education</a:t>
            </a:r>
            <a:endParaRPr lang="en-GB" sz="692" dirty="0">
              <a:ea typeface="Sweetness" panose="02000603000000000000" pitchFamily="2" charset="0"/>
              <a:cs typeface="Times New Roman" panose="02020603050405020304" pitchFamily="18" charset="0"/>
            </a:endParaRPr>
          </a:p>
          <a:p>
            <a:pPr algn="r">
              <a:lnSpc>
                <a:spcPct val="107000"/>
              </a:lnSpc>
              <a:spcAft>
                <a:spcPts val="554"/>
              </a:spcAft>
            </a:pPr>
            <a:r>
              <a:rPr lang="en-GB" sz="692" dirty="0">
                <a:ea typeface="Sweetness" panose="02000603000000000000" pitchFamily="2" charset="0"/>
                <a:cs typeface="Times New Roman" panose="02020603050405020304" pitchFamily="18" charset="0"/>
              </a:rPr>
              <a:t> </a:t>
            </a:r>
          </a:p>
        </p:txBody>
      </p:sp>
      <p:graphicFrame>
        <p:nvGraphicFramePr>
          <p:cNvPr id="3" name="Table 2">
            <a:extLst>
              <a:ext uri="{FF2B5EF4-FFF2-40B4-BE49-F238E27FC236}">
                <a16:creationId xmlns:a16="http://schemas.microsoft.com/office/drawing/2014/main" id="{80B42546-77B6-446B-A40A-8FB322A84BAE}"/>
              </a:ext>
            </a:extLst>
          </p:cNvPr>
          <p:cNvGraphicFramePr>
            <a:graphicFrameLocks noGrp="1"/>
          </p:cNvGraphicFramePr>
          <p:nvPr>
            <p:extLst>
              <p:ext uri="{D42A27DB-BD31-4B8C-83A1-F6EECF244321}">
                <p14:modId xmlns:p14="http://schemas.microsoft.com/office/powerpoint/2010/main" val="211917520"/>
              </p:ext>
            </p:extLst>
          </p:nvPr>
        </p:nvGraphicFramePr>
        <p:xfrm>
          <a:off x="92467" y="571372"/>
          <a:ext cx="12020767" cy="6278557"/>
        </p:xfrm>
        <a:graphic>
          <a:graphicData uri="http://schemas.openxmlformats.org/drawingml/2006/table">
            <a:tbl>
              <a:tblPr firstRow="1" bandRow="1">
                <a:tableStyleId>{5C22544A-7EE6-4342-B048-85BDC9FD1C3A}</a:tableStyleId>
              </a:tblPr>
              <a:tblGrid>
                <a:gridCol w="708991">
                  <a:extLst>
                    <a:ext uri="{9D8B030D-6E8A-4147-A177-3AD203B41FA5}">
                      <a16:colId xmlns:a16="http://schemas.microsoft.com/office/drawing/2014/main" val="1558636196"/>
                    </a:ext>
                  </a:extLst>
                </a:gridCol>
                <a:gridCol w="942648">
                  <a:extLst>
                    <a:ext uri="{9D8B030D-6E8A-4147-A177-3AD203B41FA5}">
                      <a16:colId xmlns:a16="http://schemas.microsoft.com/office/drawing/2014/main" val="185067635"/>
                    </a:ext>
                  </a:extLst>
                </a:gridCol>
                <a:gridCol w="942648">
                  <a:extLst>
                    <a:ext uri="{9D8B030D-6E8A-4147-A177-3AD203B41FA5}">
                      <a16:colId xmlns:a16="http://schemas.microsoft.com/office/drawing/2014/main" val="839010137"/>
                    </a:ext>
                  </a:extLst>
                </a:gridCol>
                <a:gridCol w="942648">
                  <a:extLst>
                    <a:ext uri="{9D8B030D-6E8A-4147-A177-3AD203B41FA5}">
                      <a16:colId xmlns:a16="http://schemas.microsoft.com/office/drawing/2014/main" val="2881577828"/>
                    </a:ext>
                  </a:extLst>
                </a:gridCol>
                <a:gridCol w="942648">
                  <a:extLst>
                    <a:ext uri="{9D8B030D-6E8A-4147-A177-3AD203B41FA5}">
                      <a16:colId xmlns:a16="http://schemas.microsoft.com/office/drawing/2014/main" val="2333984587"/>
                    </a:ext>
                  </a:extLst>
                </a:gridCol>
                <a:gridCol w="942648">
                  <a:extLst>
                    <a:ext uri="{9D8B030D-6E8A-4147-A177-3AD203B41FA5}">
                      <a16:colId xmlns:a16="http://schemas.microsoft.com/office/drawing/2014/main" val="2368918563"/>
                    </a:ext>
                  </a:extLst>
                </a:gridCol>
                <a:gridCol w="588152">
                  <a:extLst>
                    <a:ext uri="{9D8B030D-6E8A-4147-A177-3AD203B41FA5}">
                      <a16:colId xmlns:a16="http://schemas.microsoft.com/office/drawing/2014/main" val="493329073"/>
                    </a:ext>
                  </a:extLst>
                </a:gridCol>
                <a:gridCol w="354496">
                  <a:extLst>
                    <a:ext uri="{9D8B030D-6E8A-4147-A177-3AD203B41FA5}">
                      <a16:colId xmlns:a16="http://schemas.microsoft.com/office/drawing/2014/main" val="3860391972"/>
                    </a:ext>
                  </a:extLst>
                </a:gridCol>
                <a:gridCol w="942648">
                  <a:extLst>
                    <a:ext uri="{9D8B030D-6E8A-4147-A177-3AD203B41FA5}">
                      <a16:colId xmlns:a16="http://schemas.microsoft.com/office/drawing/2014/main" val="920426860"/>
                    </a:ext>
                  </a:extLst>
                </a:gridCol>
                <a:gridCol w="942648">
                  <a:extLst>
                    <a:ext uri="{9D8B030D-6E8A-4147-A177-3AD203B41FA5}">
                      <a16:colId xmlns:a16="http://schemas.microsoft.com/office/drawing/2014/main" val="3366675494"/>
                    </a:ext>
                  </a:extLst>
                </a:gridCol>
                <a:gridCol w="942648">
                  <a:extLst>
                    <a:ext uri="{9D8B030D-6E8A-4147-A177-3AD203B41FA5}">
                      <a16:colId xmlns:a16="http://schemas.microsoft.com/office/drawing/2014/main" val="1904794656"/>
                    </a:ext>
                  </a:extLst>
                </a:gridCol>
                <a:gridCol w="942648">
                  <a:extLst>
                    <a:ext uri="{9D8B030D-6E8A-4147-A177-3AD203B41FA5}">
                      <a16:colId xmlns:a16="http://schemas.microsoft.com/office/drawing/2014/main" val="2030266313"/>
                    </a:ext>
                  </a:extLst>
                </a:gridCol>
                <a:gridCol w="942648">
                  <a:extLst>
                    <a:ext uri="{9D8B030D-6E8A-4147-A177-3AD203B41FA5}">
                      <a16:colId xmlns:a16="http://schemas.microsoft.com/office/drawing/2014/main" val="587566285"/>
                    </a:ext>
                  </a:extLst>
                </a:gridCol>
                <a:gridCol w="942648">
                  <a:extLst>
                    <a:ext uri="{9D8B030D-6E8A-4147-A177-3AD203B41FA5}">
                      <a16:colId xmlns:a16="http://schemas.microsoft.com/office/drawing/2014/main" val="1189135501"/>
                    </a:ext>
                  </a:extLst>
                </a:gridCol>
              </a:tblGrid>
              <a:tr h="517141">
                <a:tc>
                  <a:txBody>
                    <a:bodyPr/>
                    <a:lstStyle/>
                    <a:p>
                      <a:pPr algn="ctr"/>
                      <a:endParaRPr lang="en-GB"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50" b="1" dirty="0">
                          <a:solidFill>
                            <a:schemeClr val="bg1"/>
                          </a:solidFill>
                          <a:latin typeface="+mn-lt"/>
                        </a:rPr>
                        <a:t>Week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50" b="1" dirty="0">
                          <a:solidFill>
                            <a:schemeClr val="bg1"/>
                          </a:solidFill>
                          <a:latin typeface="+mn-lt"/>
                        </a:rPr>
                        <a:t>Week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50" b="1" dirty="0">
                          <a:solidFill>
                            <a:schemeClr val="bg1"/>
                          </a:solidFill>
                          <a:latin typeface="+mn-lt"/>
                        </a:rPr>
                        <a:t>Week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50" b="1" dirty="0">
                          <a:solidFill>
                            <a:schemeClr val="bg1"/>
                          </a:solidFill>
                          <a:latin typeface="+mn-lt"/>
                        </a:rPr>
                        <a:t>Week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50" b="1" dirty="0">
                          <a:solidFill>
                            <a:schemeClr val="bg1"/>
                          </a:solidFill>
                          <a:latin typeface="+mn-lt"/>
                        </a:rPr>
                        <a:t>Week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gridSpan="2">
                  <a:txBody>
                    <a:bodyPr/>
                    <a:lstStyle/>
                    <a:p>
                      <a:pPr algn="ctr"/>
                      <a:r>
                        <a:rPr lang="en-GB" sz="1250" b="1" dirty="0">
                          <a:solidFill>
                            <a:schemeClr val="bg1"/>
                          </a:solidFill>
                          <a:latin typeface="+mn-lt"/>
                        </a:rPr>
                        <a:t>Week 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GB"/>
                    </a:p>
                  </a:txBody>
                  <a:tcPr/>
                </a:tc>
                <a:tc>
                  <a:txBody>
                    <a:bodyPr/>
                    <a:lstStyle/>
                    <a:p>
                      <a:pPr algn="ctr"/>
                      <a:r>
                        <a:rPr lang="en-GB" sz="1250" b="1" dirty="0">
                          <a:solidFill>
                            <a:schemeClr val="bg1"/>
                          </a:solidFill>
                          <a:latin typeface="+mn-lt"/>
                        </a:rPr>
                        <a:t>Week 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50" b="1" dirty="0">
                          <a:solidFill>
                            <a:schemeClr val="bg1"/>
                          </a:solidFill>
                          <a:latin typeface="+mn-lt"/>
                        </a:rPr>
                        <a:t>Week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50" b="1" dirty="0">
                          <a:solidFill>
                            <a:schemeClr val="bg1"/>
                          </a:solidFill>
                          <a:latin typeface="+mn-lt"/>
                        </a:rPr>
                        <a:t>Week 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50" b="1" dirty="0">
                          <a:solidFill>
                            <a:schemeClr val="bg1"/>
                          </a:solidFill>
                          <a:latin typeface="+mn-lt"/>
                        </a:rPr>
                        <a:t>Week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50" b="1" dirty="0">
                          <a:solidFill>
                            <a:schemeClr val="bg1"/>
                          </a:solidFill>
                          <a:latin typeface="+mn-lt"/>
                        </a:rPr>
                        <a:t>Week 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50" b="1" dirty="0">
                          <a:solidFill>
                            <a:schemeClr val="bg1"/>
                          </a:solidFill>
                          <a:latin typeface="+mn-lt"/>
                        </a:rPr>
                        <a:t>Week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655262664"/>
                  </a:ext>
                </a:extLst>
              </a:tr>
              <a:tr h="803482">
                <a:tc>
                  <a:txBody>
                    <a:bodyPr/>
                    <a:lstStyle/>
                    <a:p>
                      <a:pPr algn="ctr"/>
                      <a:r>
                        <a:rPr lang="en-GB" sz="1600" b="1" dirty="0">
                          <a:solidFill>
                            <a:schemeClr val="bg1"/>
                          </a:solidFill>
                          <a:latin typeface="+mn-lt"/>
                        </a:rPr>
                        <a:t>Autumn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gridSpan="3">
                  <a:txBody>
                    <a:bodyPr/>
                    <a:lstStyle/>
                    <a:p>
                      <a:pPr algn="ctr"/>
                      <a:r>
                        <a:rPr lang="en-GB" sz="1250" b="0" dirty="0">
                          <a:solidFill>
                            <a:schemeClr val="tx1"/>
                          </a:solidFill>
                          <a:latin typeface="+mn-lt"/>
                        </a:rPr>
                        <a:t>Number: Place 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6">
                  <a:txBody>
                    <a:bodyPr/>
                    <a:lstStyle/>
                    <a:p>
                      <a:pPr algn="ctr"/>
                      <a:r>
                        <a:rPr lang="en-GB" sz="1250" b="0" dirty="0">
                          <a:solidFill>
                            <a:schemeClr val="tx1"/>
                          </a:solidFill>
                          <a:latin typeface="+mn-lt"/>
                        </a:rPr>
                        <a:t>Number: Addition and Subtraction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n-GB" sz="1250" b="0" dirty="0">
                          <a:solidFill>
                            <a:schemeClr val="tx1"/>
                          </a:solidFill>
                          <a:latin typeface="+mn-lt"/>
                        </a:rPr>
                        <a:t>Number: Multiplication and Division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900" b="0" dirty="0">
                          <a:solidFill>
                            <a:schemeClr val="tx1"/>
                          </a:solidFill>
                          <a:latin typeface="+mn-lt"/>
                        </a:rPr>
                        <a:t>Consolidation/ Autumn term assessments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0941894"/>
                  </a:ext>
                </a:extLst>
              </a:tr>
              <a:tr h="1121954">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On-going: Flashback 4 at start of every lesson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noProof="0" dirty="0">
                          <a:solidFill>
                            <a:schemeClr val="bg1"/>
                          </a:solidFill>
                          <a:latin typeface="+mn-lt"/>
                        </a:rPr>
                        <a:t>Fluency: Monday and Tuesday in classes 9:00-9:30</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Problem Solving  and Reasoning / Blue box challenges: Every lesson and additional focus in lessons on Fridays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noProof="0" dirty="0">
                          <a:solidFill>
                            <a:schemeClr val="bg1"/>
                          </a:solidFill>
                          <a:latin typeface="+mn-lt"/>
                        </a:rPr>
                        <a:t>TT rockstars: additional time for children to practise on class timetable</a:t>
                      </a:r>
                      <a:endParaRPr lang="en-US" sz="1100" b="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pPr algn="ctr"/>
                      <a:endParaRPr lang="en-GB" sz="125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25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latin typeface="+mn-lt"/>
                        </a:rPr>
                        <a:t>KIRFs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latin typeface="+mn-lt"/>
                        </a:rPr>
                        <a:t>Aut 1: </a:t>
                      </a:r>
                      <a:r>
                        <a:rPr lang="en-GB" sz="1100" b="0" kern="1200" dirty="0">
                          <a:solidFill>
                            <a:schemeClr val="dk1"/>
                          </a:solidFill>
                          <a:effectLst/>
                          <a:latin typeface="+mn-lt"/>
                          <a:ea typeface="+mn-ea"/>
                          <a:cs typeface="+mn-cs"/>
                        </a:rPr>
                        <a:t>I know number bonds for all numbers to 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latin typeface="+mn-lt"/>
                        </a:rPr>
                        <a:t>Aut 2: </a:t>
                      </a:r>
                      <a:r>
                        <a:rPr lang="en-GB" sz="1100" b="0" kern="1200" dirty="0">
                          <a:solidFill>
                            <a:schemeClr val="dk1"/>
                          </a:solidFill>
                          <a:effectLst/>
                          <a:latin typeface="+mn-lt"/>
                          <a:ea typeface="+mn-ea"/>
                          <a:cs typeface="+mn-cs"/>
                        </a:rPr>
                        <a:t>I know the multiplication and division facts for the 3 times table.</a:t>
                      </a:r>
                      <a:endParaRPr lang="en-US" sz="1100" b="0" i="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25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250" b="0" dirty="0">
                        <a:solidFill>
                          <a:schemeClr val="tx1"/>
                        </a:solidFill>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4015016"/>
                  </a:ext>
                </a:extLst>
              </a:tr>
              <a:tr h="803482">
                <a:tc>
                  <a:txBody>
                    <a:bodyPr/>
                    <a:lstStyle/>
                    <a:p>
                      <a:pPr algn="ctr"/>
                      <a:r>
                        <a:rPr lang="en-GB" sz="1600" b="1" dirty="0">
                          <a:solidFill>
                            <a:schemeClr val="bg1"/>
                          </a:solidFill>
                          <a:latin typeface="+mn-lt"/>
                        </a:rPr>
                        <a:t>Spring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gridSpan="3">
                  <a:txBody>
                    <a:bodyPr/>
                    <a:lstStyle/>
                    <a:p>
                      <a:pPr algn="ctr"/>
                      <a:r>
                        <a:rPr lang="en-GB" sz="1250" b="0" dirty="0">
                          <a:solidFill>
                            <a:schemeClr val="tx1"/>
                          </a:solidFill>
                          <a:latin typeface="+mn-lt"/>
                        </a:rPr>
                        <a:t>Number: Multiplication and Division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n-GB" sz="1250" b="0" dirty="0">
                          <a:solidFill>
                            <a:schemeClr val="tx1"/>
                          </a:solidFill>
                          <a:latin typeface="+mn-lt"/>
                        </a:rPr>
                        <a:t>Measurement: Length and Perimeter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a:r>
                        <a:rPr lang="en-GB" sz="1250" b="0" dirty="0">
                          <a:solidFill>
                            <a:schemeClr val="tx1"/>
                          </a:solidFill>
                          <a:latin typeface="+mn-lt"/>
                        </a:rPr>
                        <a:t>Statistics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gridSpan="3">
                  <a:txBody>
                    <a:bodyPr/>
                    <a:lstStyle/>
                    <a:p>
                      <a:pPr algn="ctr"/>
                      <a:r>
                        <a:rPr lang="en-GB" sz="1250" b="0" dirty="0">
                          <a:solidFill>
                            <a:schemeClr val="tx1"/>
                          </a:solidFill>
                          <a:latin typeface="+mn-lt"/>
                        </a:rPr>
                        <a:t>Number: Fractions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250" b="0" dirty="0">
                          <a:solidFill>
                            <a:schemeClr val="tx1"/>
                          </a:solidFill>
                          <a:latin typeface="+mn-lt"/>
                        </a:rPr>
                        <a:t>Measurement: Mass and 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900" b="0" dirty="0">
                          <a:solidFill>
                            <a:schemeClr val="tx1"/>
                          </a:solidFill>
                          <a:latin typeface="+mn-lt"/>
                        </a:rPr>
                        <a:t>Consolidation/ Spring  term assessments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3263820"/>
                  </a:ext>
                </a:extLst>
              </a:tr>
              <a:tr h="1017601">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On-going: Flashback 4 at start of every lesson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noProof="0" dirty="0">
                          <a:solidFill>
                            <a:schemeClr val="bg1"/>
                          </a:solidFill>
                          <a:latin typeface="+mn-lt"/>
                        </a:rPr>
                        <a:t>Fluency: Monday and Tuesday in classes 9:00-9:30</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Problem Solving  and Reasoning / Blue box challenges: Every lesson and additional focus in lessons on Fridays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noProof="0" dirty="0">
                          <a:solidFill>
                            <a:schemeClr val="bg1"/>
                          </a:solidFill>
                          <a:latin typeface="+mn-lt"/>
                        </a:rPr>
                        <a:t>TT rockstars: additional time for children to practise on class timetable</a:t>
                      </a:r>
                      <a:endParaRPr lang="en-US" sz="1100" b="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pPr algn="ctr"/>
                      <a:endParaRPr lang="en-GB" sz="125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250" b="0" dirty="0">
                        <a:solidFill>
                          <a:schemeClr val="tx1"/>
                        </a:solidFill>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a:endParaRPr lang="en-GB" sz="125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GB"/>
                    </a:p>
                  </a:txBody>
                  <a:tcPr/>
                </a:tc>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latin typeface="+mn-lt"/>
                        </a:rPr>
                        <a:t>KIRFs</a:t>
                      </a:r>
                    </a:p>
                    <a:p>
                      <a:pPr algn="ctr"/>
                      <a:r>
                        <a:rPr lang="en-US" sz="1100" b="0" i="0" dirty="0" err="1">
                          <a:latin typeface="+mn-lt"/>
                        </a:rPr>
                        <a:t>Spr</a:t>
                      </a:r>
                      <a:r>
                        <a:rPr lang="en-US" sz="1100" b="0" i="0" dirty="0">
                          <a:latin typeface="+mn-lt"/>
                        </a:rPr>
                        <a:t> 1: </a:t>
                      </a:r>
                      <a:r>
                        <a:rPr lang="en-GB" sz="1100" b="0" kern="1200" dirty="0">
                          <a:solidFill>
                            <a:schemeClr val="dk1"/>
                          </a:solidFill>
                          <a:effectLst/>
                          <a:latin typeface="+mn-lt"/>
                          <a:ea typeface="+mn-ea"/>
                          <a:cs typeface="+mn-cs"/>
                        </a:rPr>
                        <a:t>I can recall facts about durations of time.</a:t>
                      </a:r>
                    </a:p>
                    <a:p>
                      <a:pPr algn="ctr"/>
                      <a:r>
                        <a:rPr lang="en-GB" sz="1100" b="0" i="1" kern="1200" dirty="0">
                          <a:solidFill>
                            <a:schemeClr val="dk1"/>
                          </a:solidFill>
                          <a:effectLst/>
                          <a:latin typeface="+mn-lt"/>
                          <a:ea typeface="+mn-ea"/>
                          <a:cs typeface="+mn-cs"/>
                        </a:rPr>
                        <a:t>Durations and number of days in the months of the year</a:t>
                      </a:r>
                    </a:p>
                    <a:p>
                      <a:pPr algn="ctr"/>
                      <a:r>
                        <a:rPr lang="en-US" sz="1100" b="0" i="0" dirty="0" err="1">
                          <a:latin typeface="+mn-lt"/>
                        </a:rPr>
                        <a:t>Spr</a:t>
                      </a:r>
                      <a:r>
                        <a:rPr lang="en-US" sz="1100" b="0" i="0" dirty="0">
                          <a:latin typeface="+mn-lt"/>
                        </a:rPr>
                        <a:t> 2: </a:t>
                      </a:r>
                      <a:r>
                        <a:rPr lang="en-GB" sz="1100" b="0" kern="1200" dirty="0">
                          <a:solidFill>
                            <a:schemeClr val="dk1"/>
                          </a:solidFill>
                          <a:effectLst/>
                          <a:latin typeface="+mn-lt"/>
                          <a:ea typeface="+mn-ea"/>
                          <a:cs typeface="+mn-cs"/>
                        </a:rPr>
                        <a:t>I know the multiplication and division facts for the 4 times table.</a:t>
                      </a:r>
                      <a:endParaRPr lang="en-US" sz="1100" b="0" i="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pPr algn="ctr"/>
                      <a:endParaRPr lang="en-GB" sz="125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en-GB"/>
                    </a:p>
                  </a:txBody>
                  <a:tcPr/>
                </a:tc>
                <a:tc hMerge="1">
                  <a:txBody>
                    <a:bodyPr/>
                    <a:lstStyle/>
                    <a:p>
                      <a:endParaRPr lang="en-GB"/>
                    </a:p>
                  </a:txBody>
                  <a:tcPr/>
                </a:tc>
                <a:tc hMerge="1">
                  <a:txBody>
                    <a:bodyPr/>
                    <a:lstStyle/>
                    <a:p>
                      <a:pPr algn="ctr"/>
                      <a:endParaRPr lang="en-GB" sz="125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pPr algn="ctr"/>
                      <a:endParaRPr lang="en-GB" sz="1250" b="0" dirty="0">
                        <a:solidFill>
                          <a:schemeClr val="tx1"/>
                        </a:solidFill>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9758469"/>
                  </a:ext>
                </a:extLst>
              </a:tr>
              <a:tr h="900830">
                <a:tc>
                  <a:txBody>
                    <a:bodyPr/>
                    <a:lstStyle/>
                    <a:p>
                      <a:pPr algn="ctr"/>
                      <a:r>
                        <a:rPr lang="en-GB" sz="1600" b="1" dirty="0">
                          <a:solidFill>
                            <a:schemeClr val="bg1"/>
                          </a:solidFill>
                          <a:latin typeface="+mn-lt"/>
                        </a:rPr>
                        <a:t>Summer</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gridSpan="2">
                  <a:txBody>
                    <a:bodyPr/>
                    <a:lstStyle/>
                    <a:p>
                      <a:pPr algn="ctr"/>
                      <a:r>
                        <a:rPr lang="en-GB" sz="1250" b="0" dirty="0">
                          <a:solidFill>
                            <a:schemeClr val="tx1"/>
                          </a:solidFill>
                          <a:latin typeface="+mn-lt"/>
                        </a:rPr>
                        <a:t>Number: Fractions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50" b="0" dirty="0">
                          <a:solidFill>
                            <a:schemeClr val="tx1"/>
                          </a:solidFill>
                          <a:latin typeface="+mn-lt"/>
                        </a:rPr>
                        <a:t>Measurement: Money</a:t>
                      </a:r>
                      <a:endParaRPr kumimoji="0" lang="en-GB" sz="1600" b="1" i="0" u="none" strike="noStrike" kern="1200" cap="none" spc="0" normalizeH="0" baseline="0" noProof="0" dirty="0">
                        <a:ln>
                          <a:noFill/>
                        </a:ln>
                        <a:solidFill>
                          <a:prstClr val="white"/>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50" b="0" dirty="0">
                          <a:solidFill>
                            <a:schemeClr val="tx1"/>
                          </a:solidFill>
                          <a:latin typeface="+mn-lt"/>
                        </a:rPr>
                        <a:t>Measurement</a:t>
                      </a:r>
                      <a:r>
                        <a:rPr lang="en-GB" sz="1250" b="0">
                          <a:solidFill>
                            <a:schemeClr val="tx1"/>
                          </a:solidFill>
                          <a:latin typeface="+mn-lt"/>
                        </a:rPr>
                        <a:t>: Time</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mn-lt"/>
                        <a:ea typeface="+mn-ea"/>
                        <a:cs typeface="+mn-cs"/>
                      </a:endParaRPr>
                    </a:p>
                    <a:p>
                      <a:pPr algn="ctr"/>
                      <a:endParaRPr lang="en-GB" sz="125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4">
                  <a:txBody>
                    <a:bodyPr/>
                    <a:lstStyle/>
                    <a:p>
                      <a:pPr algn="ctr"/>
                      <a:r>
                        <a:rPr lang="en-GB" sz="1250" b="0" dirty="0">
                          <a:solidFill>
                            <a:schemeClr val="tx1"/>
                          </a:solidFill>
                          <a:latin typeface="+mn-lt"/>
                        </a:rPr>
                        <a:t>Measurement: Time</a:t>
                      </a: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a:r>
                        <a:rPr lang="en-GB" sz="1250" b="0" dirty="0">
                          <a:solidFill>
                            <a:schemeClr val="tx1"/>
                          </a:solidFill>
                          <a:latin typeface="+mn-lt"/>
                        </a:rPr>
                        <a:t>Measurement: Mass and Capacity</a:t>
                      </a: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en-GB"/>
                    </a:p>
                  </a:txBody>
                  <a:tcPr/>
                </a:tc>
                <a:tc hMerge="1">
                  <a:txBody>
                    <a:bodyPr/>
                    <a:lstStyle/>
                    <a:p>
                      <a:pPr algn="ctr"/>
                      <a:r>
                        <a:rPr lang="en-GB" sz="1250" b="0" dirty="0">
                          <a:solidFill>
                            <a:schemeClr val="tx1"/>
                          </a:solidFill>
                          <a:latin typeface="+mn-lt"/>
                        </a:rPr>
                        <a:t>Geometry: Property of Shapes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gridSpan="2">
                  <a:txBody>
                    <a:bodyPr/>
                    <a:lstStyle/>
                    <a:p>
                      <a:pPr algn="ctr"/>
                      <a:r>
                        <a:rPr lang="en-GB" sz="1250" b="0" dirty="0">
                          <a:solidFill>
                            <a:schemeClr val="tx1"/>
                          </a:solidFill>
                          <a:latin typeface="+mn-lt"/>
                        </a:rPr>
                        <a:t>Geometry: Shape</a:t>
                      </a: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a:r>
                        <a:rPr lang="en-GB" sz="1250" b="0" dirty="0">
                          <a:solidFill>
                            <a:schemeClr val="tx1"/>
                          </a:solidFill>
                          <a:latin typeface="+mn-lt"/>
                        </a:rPr>
                        <a:t>Measurement: Mass and 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a:r>
                        <a:rPr lang="en-GB" sz="1250" b="0" dirty="0">
                          <a:solidFill>
                            <a:schemeClr val="tx1"/>
                          </a:solidFill>
                          <a:latin typeface="Sassoon Infant Std" panose="020B0503020103030203" pitchFamily="34" charset="0"/>
                        </a:rPr>
                        <a:t>Statistics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900" b="0" dirty="0">
                          <a:solidFill>
                            <a:schemeClr val="tx1"/>
                          </a:solidFill>
                          <a:latin typeface="+mn-lt"/>
                        </a:rPr>
                        <a:t>Consolidation/ Summer term assessments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4226249"/>
                  </a:ext>
                </a:extLst>
              </a:tr>
              <a:tr h="1114067">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On-going: Flashback 4 at start of every lesson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noProof="0" dirty="0">
                          <a:solidFill>
                            <a:schemeClr val="bg1"/>
                          </a:solidFill>
                          <a:latin typeface="+mn-lt"/>
                        </a:rPr>
                        <a:t>Fluency: Monday and Tuesday in classes 9:00-9:30</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Problem Solving  and Reasoning / Blue box challenges: Every lesson and additional focus in lessons on Fridays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noProof="0" dirty="0">
                          <a:solidFill>
                            <a:schemeClr val="bg1"/>
                          </a:solidFill>
                          <a:latin typeface="+mn-lt"/>
                        </a:rPr>
                        <a:t>TT rockstars: additional time for children to practise on class timetable</a:t>
                      </a:r>
                      <a:endParaRPr lang="en-US" sz="1100" b="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pPr algn="ctr"/>
                      <a:endParaRPr lang="en-GB" sz="125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25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en-GB"/>
                    </a:p>
                  </a:txBody>
                  <a:tcPr/>
                </a:tc>
                <a:tc hMerge="1">
                  <a:txBody>
                    <a:bodyPr/>
                    <a:lstStyle/>
                    <a:p>
                      <a:endParaRPr lang="en-GB"/>
                    </a:p>
                  </a:txBody>
                  <a:tcPr/>
                </a:tc>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latin typeface="+mn-lt"/>
                        </a:rPr>
                        <a:t>KIRFs</a:t>
                      </a:r>
                    </a:p>
                    <a:p>
                      <a:pPr algn="ctr"/>
                      <a:r>
                        <a:rPr lang="en-US" sz="1100" b="0" i="0" dirty="0">
                          <a:latin typeface="+mn-lt"/>
                        </a:rPr>
                        <a:t>Sum 1: </a:t>
                      </a:r>
                      <a:r>
                        <a:rPr lang="en-GB" sz="1100" b="0" kern="1200" dirty="0">
                          <a:solidFill>
                            <a:schemeClr val="dk1"/>
                          </a:solidFill>
                          <a:effectLst/>
                          <a:latin typeface="+mn-lt"/>
                          <a:ea typeface="+mn-ea"/>
                          <a:cs typeface="+mn-cs"/>
                        </a:rPr>
                        <a:t>I can tell the time (to the nearest minute).</a:t>
                      </a:r>
                    </a:p>
                    <a:p>
                      <a:pPr algn="ctr"/>
                      <a:r>
                        <a:rPr lang="en-US" sz="1100" b="0" i="0" dirty="0">
                          <a:latin typeface="+mn-lt"/>
                        </a:rPr>
                        <a:t>Sum 2: </a:t>
                      </a:r>
                      <a:r>
                        <a:rPr lang="en-GB" sz="1100" b="0" kern="1200" dirty="0">
                          <a:solidFill>
                            <a:schemeClr val="dk1"/>
                          </a:solidFill>
                          <a:effectLst/>
                          <a:latin typeface="+mn-lt"/>
                          <a:ea typeface="+mn-ea"/>
                          <a:cs typeface="+mn-cs"/>
                        </a:rPr>
                        <a:t>I know the multiplication and division facts for the 8 times table.</a:t>
                      </a:r>
                      <a:endParaRPr lang="en-US" sz="1100" b="0" i="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pPr algn="ctr"/>
                      <a:endParaRPr lang="en-GB" sz="125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en-GB"/>
                    </a:p>
                  </a:txBody>
                  <a:tcPr/>
                </a:tc>
                <a:tc hMerge="1">
                  <a:txBody>
                    <a:bodyPr/>
                    <a:lstStyle/>
                    <a:p>
                      <a:pPr algn="ctr"/>
                      <a:endParaRPr lang="en-GB" sz="125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en-GB"/>
                    </a:p>
                  </a:txBody>
                  <a:tcPr/>
                </a:tc>
                <a:tc hMerge="1">
                  <a:txBody>
                    <a:bodyPr/>
                    <a:lstStyle/>
                    <a:p>
                      <a:endParaRPr lang="en-GB"/>
                    </a:p>
                  </a:txBody>
                  <a:tcPr/>
                </a:tc>
                <a:tc hMerge="1">
                  <a:txBody>
                    <a:bodyPr/>
                    <a:lstStyle/>
                    <a:p>
                      <a:pPr algn="ctr"/>
                      <a:endParaRPr lang="en-GB" sz="1250" b="0" dirty="0">
                        <a:solidFill>
                          <a:schemeClr val="tx1"/>
                        </a:solidFill>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6396193"/>
                  </a:ext>
                </a:extLst>
              </a:tr>
            </a:tbl>
          </a:graphicData>
        </a:graphic>
      </p:graphicFrame>
      <p:sp>
        <p:nvSpPr>
          <p:cNvPr id="6" name="TextBox 5">
            <a:extLst>
              <a:ext uri="{FF2B5EF4-FFF2-40B4-BE49-F238E27FC236}">
                <a16:creationId xmlns:a16="http://schemas.microsoft.com/office/drawing/2014/main" id="{E182F294-F229-4B33-A1E2-E382BE7C4ECE}"/>
              </a:ext>
            </a:extLst>
          </p:cNvPr>
          <p:cNvSpPr txBox="1"/>
          <p:nvPr/>
        </p:nvSpPr>
        <p:spPr>
          <a:xfrm>
            <a:off x="1271589" y="8070"/>
            <a:ext cx="4543584" cy="461665"/>
          </a:xfrm>
          <a:prstGeom prst="rect">
            <a:avLst/>
          </a:prstGeom>
          <a:solidFill>
            <a:schemeClr val="accent1">
              <a:lumMod val="20000"/>
              <a:lumOff val="80000"/>
            </a:schemeClr>
          </a:solidFill>
          <a:ln>
            <a:solidFill>
              <a:schemeClr val="tx1"/>
            </a:solidFill>
          </a:ln>
        </p:spPr>
        <p:txBody>
          <a:bodyPr wrap="square" rtlCol="0" anchor="ctr">
            <a:spAutoFit/>
          </a:bodyPr>
          <a:lstStyle/>
          <a:p>
            <a:r>
              <a:rPr lang="en-GB" sz="2400" b="1" dirty="0">
                <a:solidFill>
                  <a:schemeClr val="accent1">
                    <a:lumMod val="75000"/>
                  </a:schemeClr>
                </a:solidFill>
              </a:rPr>
              <a:t>Year 3 – Yearly Overview- Maths</a:t>
            </a:r>
          </a:p>
        </p:txBody>
      </p:sp>
    </p:spTree>
    <p:extLst>
      <p:ext uri="{BB962C8B-B14F-4D97-AF65-F5344CB8AC3E}">
        <p14:creationId xmlns:p14="http://schemas.microsoft.com/office/powerpoint/2010/main" val="3811886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4AA742DB-AF26-419D-9823-F737DE398401}"/>
              </a:ext>
            </a:extLst>
          </p:cNvPr>
          <p:cNvSpPr txBox="1"/>
          <p:nvPr/>
        </p:nvSpPr>
        <p:spPr>
          <a:xfrm>
            <a:off x="9441937" y="6663431"/>
            <a:ext cx="1540367" cy="220687"/>
          </a:xfrm>
          <a:prstGeom prst="rect">
            <a:avLst/>
          </a:prstGeom>
          <a:noFill/>
          <a:ln>
            <a:noFill/>
            <a:prstDash/>
          </a:ln>
        </p:spPr>
        <p:txBody>
          <a:bodyPr vert="horz" wrap="square" lIns="63305" tIns="31652" rIns="63305" bIns="31652" anchor="t" anchorCtr="0" compatLnSpc="0">
            <a:noAutofit/>
          </a:bodyPr>
          <a:lstStyle/>
          <a:p>
            <a:pPr algn="r">
              <a:lnSpc>
                <a:spcPct val="107000"/>
              </a:lnSpc>
              <a:spcAft>
                <a:spcPts val="554"/>
              </a:spcAft>
            </a:pPr>
            <a:r>
              <a:rPr lang="en-GB" sz="692" b="1" dirty="0">
                <a:ea typeface="Sweetness" panose="02000603000000000000" pitchFamily="2" charset="0"/>
                <a:cs typeface="Times New Roman" panose="02020603050405020304" pitchFamily="18" charset="0"/>
              </a:rPr>
              <a:t>      </a:t>
            </a:r>
            <a:r>
              <a:rPr lang="en-GB" sz="692" b="1" dirty="0">
                <a:ea typeface="Sweetness" panose="02000603000000000000" pitchFamily="2" charset="0"/>
                <a:cs typeface="Cambria" panose="02040503050406030204" pitchFamily="18" charset="0"/>
              </a:rPr>
              <a:t>©</a:t>
            </a:r>
            <a:r>
              <a:rPr lang="en-GB" sz="692" b="1" dirty="0">
                <a:ea typeface="Sweetness" panose="02000603000000000000" pitchFamily="2" charset="0"/>
                <a:cs typeface="Times New Roman" panose="02020603050405020304" pitchFamily="18" charset="0"/>
              </a:rPr>
              <a:t> Primary Stars Education</a:t>
            </a:r>
            <a:endParaRPr lang="en-GB" sz="692" dirty="0">
              <a:ea typeface="Sweetness" panose="02000603000000000000" pitchFamily="2" charset="0"/>
              <a:cs typeface="Times New Roman" panose="02020603050405020304" pitchFamily="18" charset="0"/>
            </a:endParaRPr>
          </a:p>
          <a:p>
            <a:pPr algn="r">
              <a:lnSpc>
                <a:spcPct val="107000"/>
              </a:lnSpc>
              <a:spcAft>
                <a:spcPts val="554"/>
              </a:spcAft>
            </a:pPr>
            <a:r>
              <a:rPr lang="en-GB" sz="692" dirty="0">
                <a:ea typeface="Sweetness" panose="02000603000000000000" pitchFamily="2" charset="0"/>
                <a:cs typeface="Times New Roman" panose="02020603050405020304" pitchFamily="18" charset="0"/>
              </a:rPr>
              <a:t> </a:t>
            </a:r>
          </a:p>
        </p:txBody>
      </p:sp>
      <p:graphicFrame>
        <p:nvGraphicFramePr>
          <p:cNvPr id="3" name="Table 2">
            <a:extLst>
              <a:ext uri="{FF2B5EF4-FFF2-40B4-BE49-F238E27FC236}">
                <a16:creationId xmlns:a16="http://schemas.microsoft.com/office/drawing/2014/main" id="{80B42546-77B6-446B-A40A-8FB322A84BAE}"/>
              </a:ext>
            </a:extLst>
          </p:cNvPr>
          <p:cNvGraphicFramePr>
            <a:graphicFrameLocks noGrp="1"/>
          </p:cNvGraphicFramePr>
          <p:nvPr>
            <p:extLst>
              <p:ext uri="{D42A27DB-BD31-4B8C-83A1-F6EECF244321}">
                <p14:modId xmlns:p14="http://schemas.microsoft.com/office/powerpoint/2010/main" val="1479944621"/>
              </p:ext>
            </p:extLst>
          </p:nvPr>
        </p:nvGraphicFramePr>
        <p:xfrm>
          <a:off x="74488" y="330273"/>
          <a:ext cx="12117516" cy="6711976"/>
        </p:xfrm>
        <a:graphic>
          <a:graphicData uri="http://schemas.openxmlformats.org/drawingml/2006/table">
            <a:tbl>
              <a:tblPr firstRow="1" bandRow="1">
                <a:tableStyleId>{5C22544A-7EE6-4342-B048-85BDC9FD1C3A}</a:tableStyleId>
              </a:tblPr>
              <a:tblGrid>
                <a:gridCol w="714696">
                  <a:extLst>
                    <a:ext uri="{9D8B030D-6E8A-4147-A177-3AD203B41FA5}">
                      <a16:colId xmlns:a16="http://schemas.microsoft.com/office/drawing/2014/main" val="1558636196"/>
                    </a:ext>
                  </a:extLst>
                </a:gridCol>
                <a:gridCol w="950235">
                  <a:extLst>
                    <a:ext uri="{9D8B030D-6E8A-4147-A177-3AD203B41FA5}">
                      <a16:colId xmlns:a16="http://schemas.microsoft.com/office/drawing/2014/main" val="185067635"/>
                    </a:ext>
                  </a:extLst>
                </a:gridCol>
                <a:gridCol w="950235">
                  <a:extLst>
                    <a:ext uri="{9D8B030D-6E8A-4147-A177-3AD203B41FA5}">
                      <a16:colId xmlns:a16="http://schemas.microsoft.com/office/drawing/2014/main" val="839010137"/>
                    </a:ext>
                  </a:extLst>
                </a:gridCol>
                <a:gridCol w="950235">
                  <a:extLst>
                    <a:ext uri="{9D8B030D-6E8A-4147-A177-3AD203B41FA5}">
                      <a16:colId xmlns:a16="http://schemas.microsoft.com/office/drawing/2014/main" val="2881577828"/>
                    </a:ext>
                  </a:extLst>
                </a:gridCol>
                <a:gridCol w="950235">
                  <a:extLst>
                    <a:ext uri="{9D8B030D-6E8A-4147-A177-3AD203B41FA5}">
                      <a16:colId xmlns:a16="http://schemas.microsoft.com/office/drawing/2014/main" val="2333984587"/>
                    </a:ext>
                  </a:extLst>
                </a:gridCol>
                <a:gridCol w="950235">
                  <a:extLst>
                    <a:ext uri="{9D8B030D-6E8A-4147-A177-3AD203B41FA5}">
                      <a16:colId xmlns:a16="http://schemas.microsoft.com/office/drawing/2014/main" val="2368918563"/>
                    </a:ext>
                  </a:extLst>
                </a:gridCol>
                <a:gridCol w="950235">
                  <a:extLst>
                    <a:ext uri="{9D8B030D-6E8A-4147-A177-3AD203B41FA5}">
                      <a16:colId xmlns:a16="http://schemas.microsoft.com/office/drawing/2014/main" val="493329073"/>
                    </a:ext>
                  </a:extLst>
                </a:gridCol>
                <a:gridCol w="950235">
                  <a:extLst>
                    <a:ext uri="{9D8B030D-6E8A-4147-A177-3AD203B41FA5}">
                      <a16:colId xmlns:a16="http://schemas.microsoft.com/office/drawing/2014/main" val="920426860"/>
                    </a:ext>
                  </a:extLst>
                </a:gridCol>
                <a:gridCol w="950235">
                  <a:extLst>
                    <a:ext uri="{9D8B030D-6E8A-4147-A177-3AD203B41FA5}">
                      <a16:colId xmlns:a16="http://schemas.microsoft.com/office/drawing/2014/main" val="3366675494"/>
                    </a:ext>
                  </a:extLst>
                </a:gridCol>
                <a:gridCol w="950235">
                  <a:extLst>
                    <a:ext uri="{9D8B030D-6E8A-4147-A177-3AD203B41FA5}">
                      <a16:colId xmlns:a16="http://schemas.microsoft.com/office/drawing/2014/main" val="1904794656"/>
                    </a:ext>
                  </a:extLst>
                </a:gridCol>
                <a:gridCol w="950235">
                  <a:extLst>
                    <a:ext uri="{9D8B030D-6E8A-4147-A177-3AD203B41FA5}">
                      <a16:colId xmlns:a16="http://schemas.microsoft.com/office/drawing/2014/main" val="2030266313"/>
                    </a:ext>
                  </a:extLst>
                </a:gridCol>
                <a:gridCol w="950235">
                  <a:extLst>
                    <a:ext uri="{9D8B030D-6E8A-4147-A177-3AD203B41FA5}">
                      <a16:colId xmlns:a16="http://schemas.microsoft.com/office/drawing/2014/main" val="587566285"/>
                    </a:ext>
                  </a:extLst>
                </a:gridCol>
                <a:gridCol w="950235">
                  <a:extLst>
                    <a:ext uri="{9D8B030D-6E8A-4147-A177-3AD203B41FA5}">
                      <a16:colId xmlns:a16="http://schemas.microsoft.com/office/drawing/2014/main" val="1189135501"/>
                    </a:ext>
                  </a:extLst>
                </a:gridCol>
              </a:tblGrid>
              <a:tr h="433006">
                <a:tc>
                  <a:txBody>
                    <a:bodyPr/>
                    <a:lstStyle/>
                    <a:p>
                      <a:pPr algn="ctr"/>
                      <a:endParaRPr lang="en-GB"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50" b="1" dirty="0">
                          <a:solidFill>
                            <a:schemeClr val="bg1"/>
                          </a:solidFill>
                          <a:latin typeface="+mn-lt"/>
                        </a:rPr>
                        <a:t>Week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50" b="1" dirty="0">
                          <a:solidFill>
                            <a:schemeClr val="bg1"/>
                          </a:solidFill>
                          <a:latin typeface="+mn-lt"/>
                        </a:rPr>
                        <a:t>Week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50" b="1" dirty="0">
                          <a:solidFill>
                            <a:schemeClr val="bg1"/>
                          </a:solidFill>
                          <a:latin typeface="+mn-lt"/>
                        </a:rPr>
                        <a:t>Week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50" b="1" dirty="0">
                          <a:solidFill>
                            <a:schemeClr val="bg1"/>
                          </a:solidFill>
                          <a:latin typeface="+mn-lt"/>
                        </a:rPr>
                        <a:t>Week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50" b="1" dirty="0">
                          <a:solidFill>
                            <a:schemeClr val="bg1"/>
                          </a:solidFill>
                          <a:latin typeface="+mn-lt"/>
                        </a:rPr>
                        <a:t>Week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50" b="1" dirty="0">
                          <a:solidFill>
                            <a:schemeClr val="bg1"/>
                          </a:solidFill>
                          <a:latin typeface="+mn-lt"/>
                        </a:rPr>
                        <a:t>Week 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50" b="1" dirty="0">
                          <a:solidFill>
                            <a:schemeClr val="bg1"/>
                          </a:solidFill>
                          <a:latin typeface="+mn-lt"/>
                        </a:rPr>
                        <a:t>Week 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50" b="1" dirty="0">
                          <a:solidFill>
                            <a:schemeClr val="bg1"/>
                          </a:solidFill>
                          <a:latin typeface="+mn-lt"/>
                        </a:rPr>
                        <a:t>Week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50" b="1" dirty="0">
                          <a:solidFill>
                            <a:schemeClr val="bg1"/>
                          </a:solidFill>
                          <a:latin typeface="+mn-lt"/>
                        </a:rPr>
                        <a:t>Week 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50" b="1" dirty="0">
                          <a:solidFill>
                            <a:schemeClr val="bg1"/>
                          </a:solidFill>
                          <a:latin typeface="+mn-lt"/>
                        </a:rPr>
                        <a:t>Week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50" b="1" dirty="0">
                          <a:solidFill>
                            <a:schemeClr val="bg1"/>
                          </a:solidFill>
                          <a:latin typeface="+mn-lt"/>
                        </a:rPr>
                        <a:t>Week 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50" b="1" dirty="0">
                          <a:solidFill>
                            <a:schemeClr val="bg1"/>
                          </a:solidFill>
                          <a:latin typeface="+mn-lt"/>
                        </a:rPr>
                        <a:t>Week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655262664"/>
                  </a:ext>
                </a:extLst>
              </a:tr>
              <a:tr h="1041430">
                <a:tc>
                  <a:txBody>
                    <a:bodyPr/>
                    <a:lstStyle/>
                    <a:p>
                      <a:pPr algn="ctr"/>
                      <a:r>
                        <a:rPr lang="en-GB" sz="1600" b="1" dirty="0">
                          <a:solidFill>
                            <a:schemeClr val="bg1"/>
                          </a:solidFill>
                          <a:latin typeface="+mn-lt"/>
                        </a:rPr>
                        <a:t>Autumn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gridSpan="4">
                  <a:txBody>
                    <a:bodyPr/>
                    <a:lstStyle/>
                    <a:p>
                      <a:pPr algn="ctr"/>
                      <a:r>
                        <a:rPr lang="en-GB" sz="1250" b="0" dirty="0">
                          <a:solidFill>
                            <a:schemeClr val="tx1"/>
                          </a:solidFill>
                          <a:latin typeface="+mn-lt"/>
                        </a:rPr>
                        <a:t>Number: Place 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n-GB" sz="1250" b="0" dirty="0">
                          <a:solidFill>
                            <a:schemeClr val="tx1"/>
                          </a:solidFill>
                          <a:latin typeface="+mn-lt"/>
                        </a:rPr>
                        <a:t>Number: Addition and Subtraction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50" b="0" dirty="0">
                          <a:solidFill>
                            <a:schemeClr val="tx1"/>
                          </a:solidFill>
                          <a:latin typeface="+mn-lt"/>
                        </a:rPr>
                        <a:t>Measurement: Length and Perimeter</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algn="ctr"/>
                      <a:r>
                        <a:rPr lang="en-GB" sz="1250" b="0" dirty="0">
                          <a:solidFill>
                            <a:schemeClr val="tx1"/>
                          </a:solidFill>
                          <a:latin typeface="+mn-lt"/>
                        </a:rPr>
                        <a:t>Number: Multiplication and Division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250" b="0" dirty="0">
                        <a:solidFill>
                          <a:schemeClr val="tx1"/>
                        </a:solidFill>
                        <a:latin typeface="Sassoon Infant Std" panose="020B0503020103030203"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50" b="0" dirty="0">
                        <a:solidFill>
                          <a:schemeClr val="tx1"/>
                        </a:solidFill>
                        <a:latin typeface="Sassoon Infant Std" panose="020B0503020103030203"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50" b="0" dirty="0">
                          <a:solidFill>
                            <a:schemeClr val="tx1"/>
                          </a:solidFill>
                          <a:latin typeface="+mn-lt"/>
                        </a:rPr>
                        <a:t>Consolidation/ Autumn term assessments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0941894"/>
                  </a:ext>
                </a:extLst>
              </a:tr>
              <a:tr h="896504">
                <a:tc gridSpan="9">
                  <a:txBody>
                    <a:bodyPr/>
                    <a:lstStyle/>
                    <a:p>
                      <a:pPr lvl="0" algn="ctr">
                        <a:buNone/>
                      </a:pPr>
                      <a:r>
                        <a:rPr lang="en-GB" sz="1100" b="1" i="0" u="none" strike="noStrike" noProof="0" dirty="0">
                          <a:solidFill>
                            <a:schemeClr val="bg1"/>
                          </a:solidFill>
                          <a:latin typeface="Calibri"/>
                        </a:rPr>
                        <a:t>On-going: Flashbacks  Tues, Wed Thurs and Fri (to recap on previous learning)</a:t>
                      </a:r>
                    </a:p>
                    <a:p>
                      <a:pPr lvl="0" algn="ctr">
                        <a:buNone/>
                      </a:pPr>
                      <a:r>
                        <a:rPr lang="en-GB" sz="1100" b="1" i="0" u="none" strike="noStrike" noProof="0" dirty="0">
                          <a:solidFill>
                            <a:schemeClr val="bg1"/>
                          </a:solidFill>
                          <a:latin typeface="Calibri"/>
                        </a:rPr>
                        <a:t> Monday 4 number operations fluency and KIRFS- all classes</a:t>
                      </a:r>
                    </a:p>
                    <a:p>
                      <a:pPr lvl="0" algn="ctr">
                        <a:buNone/>
                      </a:pPr>
                      <a:r>
                        <a:rPr lang="en-GB" sz="1100" b="1" i="0" u="none" strike="noStrike" noProof="0" dirty="0">
                          <a:solidFill>
                            <a:schemeClr val="bg1"/>
                          </a:solidFill>
                          <a:latin typeface="Calibri"/>
                        </a:rPr>
                        <a:t>Fluency Monday and Tuesday in classes- 9:00-9:30 </a:t>
                      </a:r>
                    </a:p>
                    <a:p>
                      <a:pPr lvl="0" algn="ctr">
                        <a:buNone/>
                      </a:pPr>
                      <a:r>
                        <a:rPr lang="en-GB" sz="1100" b="1" i="0" u="none" strike="noStrike" noProof="0" dirty="0">
                          <a:solidFill>
                            <a:schemeClr val="bg1"/>
                          </a:solidFill>
                          <a:latin typeface="Calibri"/>
                        </a:rPr>
                        <a:t>Problem Solving  and Reasoning / Blue box challenges, Tues, Wed, </a:t>
                      </a:r>
                      <a:r>
                        <a:rPr lang="en-GB" sz="1100" b="1" i="0" u="none" strike="noStrike" noProof="0" dirty="0" err="1">
                          <a:solidFill>
                            <a:schemeClr val="bg1"/>
                          </a:solidFill>
                          <a:latin typeface="Calibri"/>
                        </a:rPr>
                        <a:t>thurs</a:t>
                      </a:r>
                      <a:r>
                        <a:rPr lang="en-GB" sz="1100" b="1" i="0" u="none" strike="noStrike" noProof="0" dirty="0">
                          <a:solidFill>
                            <a:schemeClr val="bg1"/>
                          </a:solidFill>
                          <a:latin typeface="Calibri"/>
                        </a:rPr>
                        <a:t> </a:t>
                      </a:r>
                      <a:r>
                        <a:rPr lang="en-GB" sz="1100" b="1" i="0" u="none" strike="noStrike" noProof="0" dirty="0" err="1">
                          <a:solidFill>
                            <a:schemeClr val="bg1"/>
                          </a:solidFill>
                          <a:latin typeface="Calibri"/>
                        </a:rPr>
                        <a:t>fri</a:t>
                      </a:r>
                      <a:endParaRPr lang="en-GB" sz="1100" b="1" i="0" u="none" strike="noStrike" noProof="0" dirty="0">
                        <a:solidFill>
                          <a:schemeClr val="bg1"/>
                        </a:solidFill>
                        <a:latin typeface="Calibri"/>
                      </a:endParaRPr>
                    </a:p>
                    <a:p>
                      <a:pPr lvl="0" algn="ctr">
                        <a:buNone/>
                      </a:pPr>
                      <a:r>
                        <a:rPr lang="en-GB" sz="1100" b="1" i="0" u="none" strike="noStrike" noProof="0" dirty="0">
                          <a:solidFill>
                            <a:schemeClr val="bg1"/>
                          </a:solidFill>
                          <a:latin typeface="Calibri"/>
                        </a:rPr>
                        <a:t>TT rockstars- additional time in week for children to practise using </a:t>
                      </a:r>
                      <a:r>
                        <a:rPr lang="en-GB" sz="1100" b="1" i="0" u="none" strike="noStrike" noProof="0" dirty="0" err="1">
                          <a:solidFill>
                            <a:schemeClr val="bg1"/>
                          </a:solidFill>
                          <a:latin typeface="Calibri"/>
                        </a:rPr>
                        <a:t>Ipads</a:t>
                      </a:r>
                      <a:r>
                        <a:rPr lang="en-GB" sz="1100" b="1" i="0" u="none" strike="noStrike" noProof="0" dirty="0">
                          <a:solidFill>
                            <a:schemeClr val="bg1"/>
                          </a:solidFill>
                          <a:latin typeface="Calibri"/>
                        </a:rPr>
                        <a:t>- dependant on class timetable</a:t>
                      </a:r>
                      <a:endParaRPr lang="en-US" sz="110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US"/>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latin typeface="+mn-lt"/>
                        </a:rPr>
                        <a:t>KIRFs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latin typeface="+mn-lt"/>
                        </a:rPr>
                        <a:t>Aut 1: </a:t>
                      </a:r>
                      <a:r>
                        <a:rPr lang="en-GB" sz="1100" b="0" kern="1200" dirty="0">
                          <a:solidFill>
                            <a:schemeClr val="dk1"/>
                          </a:solidFill>
                          <a:effectLst/>
                          <a:latin typeface="+mn-lt"/>
                          <a:ea typeface="+mn-ea"/>
                          <a:cs typeface="+mn-cs"/>
                        </a:rPr>
                        <a:t>I know number bonds to 100.</a:t>
                      </a:r>
                      <a:endParaRPr lang="en-US" sz="1100" b="0" i="0" dirty="0">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latin typeface="+mn-lt"/>
                        </a:rPr>
                        <a:t>Aut 2: </a:t>
                      </a:r>
                      <a:r>
                        <a:rPr lang="en-GB" sz="1100" b="0" kern="1200" dirty="0">
                          <a:solidFill>
                            <a:schemeClr val="dk1"/>
                          </a:solidFill>
                          <a:effectLst/>
                          <a:latin typeface="+mn-lt"/>
                          <a:ea typeface="+mn-ea"/>
                          <a:cs typeface="+mn-cs"/>
                        </a:rPr>
                        <a:t>I know the multiplication and division facts for the 6 times table</a:t>
                      </a:r>
                      <a:r>
                        <a:rPr lang="en-GB" sz="1800" b="0" kern="1200" dirty="0">
                          <a:solidFill>
                            <a:schemeClr val="dk1"/>
                          </a:solidFill>
                          <a:effectLst/>
                          <a:latin typeface="+mn-lt"/>
                          <a:ea typeface="+mn-ea"/>
                          <a:cs typeface="+mn-cs"/>
                        </a:rPr>
                        <a:t>.</a:t>
                      </a:r>
                      <a:endParaRPr lang="en-US" sz="1100" b="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GB"/>
                    </a:p>
                  </a:txBody>
                  <a:tcPr/>
                </a:tc>
                <a:tc hMerge="1">
                  <a:txBody>
                    <a:bodyPr/>
                    <a:lstStyle/>
                    <a:p>
                      <a:endParaRPr lang="en-GB"/>
                    </a:p>
                  </a:txBody>
                  <a:tcPr/>
                </a:tc>
                <a:tc hMerge="1">
                  <a:txBody>
                    <a:bodyPr/>
                    <a:lstStyle/>
                    <a:p>
                      <a:endParaRPr lang="en-US"/>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6245633"/>
                  </a:ext>
                </a:extLst>
              </a:tr>
              <a:tr h="1041430">
                <a:tc>
                  <a:txBody>
                    <a:bodyPr/>
                    <a:lstStyle/>
                    <a:p>
                      <a:pPr algn="ctr"/>
                      <a:r>
                        <a:rPr lang="en-GB" sz="1600" b="1" dirty="0">
                          <a:solidFill>
                            <a:schemeClr val="bg1"/>
                          </a:solidFill>
                          <a:latin typeface="+mn-lt"/>
                        </a:rPr>
                        <a:t>Spring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gridSpan="3">
                  <a:txBody>
                    <a:bodyPr/>
                    <a:lstStyle/>
                    <a:p>
                      <a:pPr algn="ctr"/>
                      <a:r>
                        <a:rPr lang="en-GB" sz="1250" b="0" dirty="0">
                          <a:solidFill>
                            <a:schemeClr val="tx1"/>
                          </a:solidFill>
                          <a:latin typeface="+mn-lt"/>
                        </a:rPr>
                        <a:t>Number: Multiplication and Division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50" b="0" dirty="0">
                          <a:solidFill>
                            <a:schemeClr val="tx1"/>
                          </a:solidFill>
                          <a:latin typeface="+mn-lt"/>
                        </a:rPr>
                        <a:t>Measurement: Area</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4">
                  <a:txBody>
                    <a:bodyPr/>
                    <a:lstStyle/>
                    <a:p>
                      <a:pPr algn="ctr"/>
                      <a:r>
                        <a:rPr lang="en-GB" sz="1250" b="0" dirty="0">
                          <a:solidFill>
                            <a:schemeClr val="tx1"/>
                          </a:solidFill>
                          <a:latin typeface="+mn-lt"/>
                        </a:rPr>
                        <a:t>Fractions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n-GB" sz="1250" b="0" dirty="0">
                          <a:solidFill>
                            <a:schemeClr val="tx1"/>
                          </a:solidFill>
                          <a:latin typeface="+mn-lt"/>
                        </a:rPr>
                        <a:t>Decimals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50" b="0" dirty="0">
                          <a:solidFill>
                            <a:schemeClr val="tx1"/>
                          </a:solidFill>
                          <a:latin typeface="+mn-lt"/>
                        </a:rPr>
                        <a:t>Consolidation/ Spring  term assessments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3263820"/>
                  </a:ext>
                </a:extLst>
              </a:tr>
              <a:tr h="1087562">
                <a:tc grid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On-going: Flashbacks  Tues, Wed Thurs and Fri (to recap on previous 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 Monday 4 number operations fl</a:t>
                      </a:r>
                      <a:r>
                        <a:rPr kumimoji="0" lang="en-GB" sz="1100" b="1" i="0" u="none" strike="noStrike" kern="1200" cap="none" spc="0" normalizeH="0" baseline="0" noProof="0" dirty="0">
                          <a:ln>
                            <a:noFill/>
                          </a:ln>
                          <a:solidFill>
                            <a:prstClr val="white"/>
                          </a:solidFill>
                          <a:effectLst/>
                          <a:uLnTx/>
                          <a:uFillTx/>
                          <a:latin typeface="+mn-lt"/>
                          <a:ea typeface="+mn-ea"/>
                          <a:cs typeface="+mn-cs"/>
                        </a:rPr>
                        <a:t>uency and KIRFS- all classes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i="0" u="none" strike="noStrike" noProof="0" dirty="0">
                          <a:solidFill>
                            <a:schemeClr val="bg1"/>
                          </a:solidFill>
                          <a:latin typeface="+mn-lt"/>
                        </a:rPr>
                        <a:t>Fluency Monday and Tuesday in classes- 9:00-9:30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Problem Solving  and Reasoning / Blue box challenges, Tues, Wed, </a:t>
                      </a:r>
                      <a:r>
                        <a:rPr kumimoji="0" lang="en-GB" sz="1100" b="0" i="0" u="none" strike="noStrike" kern="1200" cap="none" spc="0" normalizeH="0" baseline="0" noProof="0" dirty="0" err="1">
                          <a:ln>
                            <a:noFill/>
                          </a:ln>
                          <a:solidFill>
                            <a:prstClr val="white"/>
                          </a:solidFill>
                          <a:effectLst/>
                          <a:uLnTx/>
                          <a:uFillTx/>
                          <a:latin typeface="+mn-lt"/>
                          <a:ea typeface="+mn-ea"/>
                          <a:cs typeface="+mn-cs"/>
                        </a:rPr>
                        <a:t>thurs</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fri</a:t>
                      </a:r>
                      <a:endParaRPr kumimoji="0" lang="en-US" sz="1100" b="0" i="0" u="none" strike="noStrike" kern="1200" cap="none" spc="0" normalizeH="0" baseline="0" noProof="0" dirty="0">
                        <a:ln>
                          <a:noFill/>
                        </a:ln>
                        <a:solidFill>
                          <a:prstClr val="black"/>
                        </a:solidFill>
                        <a:effectLst/>
                        <a:uLnTx/>
                        <a:uFillTx/>
                        <a:latin typeface="+mn-lt"/>
                        <a:ea typeface="+mn-ea"/>
                        <a:cs typeface="+mn-cs"/>
                      </a:endParaRPr>
                    </a:p>
                    <a:p>
                      <a:pPr lvl="0" algn="ctr">
                        <a:buNone/>
                      </a:pPr>
                      <a:r>
                        <a:rPr lang="en-US" sz="1200" dirty="0">
                          <a:solidFill>
                            <a:schemeClr val="bg1"/>
                          </a:solidFill>
                        </a:rPr>
                        <a:t>Extra fluency Thurs (</a:t>
                      </a:r>
                      <a:r>
                        <a:rPr lang="en-US" sz="1200" dirty="0" err="1">
                          <a:solidFill>
                            <a:schemeClr val="bg1"/>
                          </a:solidFill>
                        </a:rPr>
                        <a:t>yr</a:t>
                      </a:r>
                      <a:r>
                        <a:rPr lang="en-US" sz="1200" dirty="0">
                          <a:solidFill>
                            <a:schemeClr val="bg1"/>
                          </a:solidFill>
                        </a:rPr>
                        <a:t> 3 swim)</a:t>
                      </a:r>
                    </a:p>
                    <a:p>
                      <a:pPr lvl="0" algn="ctr">
                        <a:buNone/>
                      </a:pPr>
                      <a:r>
                        <a:rPr lang="en-GB" sz="1200" b="1" i="0" u="none" strike="noStrike" noProof="0" dirty="0">
                          <a:solidFill>
                            <a:schemeClr val="bg1"/>
                          </a:solidFill>
                          <a:latin typeface="+mn-lt"/>
                        </a:rPr>
                        <a:t>TT rockstars- additional time in week for children to practise using </a:t>
                      </a:r>
                      <a:r>
                        <a:rPr lang="en-GB" sz="1200" b="1" i="0" u="none" strike="noStrike" noProof="0" dirty="0" err="1">
                          <a:solidFill>
                            <a:schemeClr val="bg1"/>
                          </a:solidFill>
                          <a:latin typeface="+mn-lt"/>
                        </a:rPr>
                        <a:t>Ipads</a:t>
                      </a:r>
                      <a:r>
                        <a:rPr lang="en-GB" sz="1200" b="1" i="0" u="none" strike="noStrike" noProof="0" dirty="0">
                          <a:solidFill>
                            <a:schemeClr val="bg1"/>
                          </a:solidFill>
                          <a:latin typeface="+mn-lt"/>
                        </a:rPr>
                        <a:t>- dependant on class timetable</a:t>
                      </a:r>
                      <a:endParaRPr lang="en-US" sz="120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pPr algn="ctr"/>
                      <a:endParaRPr lang="en-GB" sz="125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250" b="0" dirty="0">
                        <a:solidFill>
                          <a:schemeClr val="tx1"/>
                        </a:solidFill>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a:endParaRPr lang="en-GB" sz="125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latin typeface="+mn-lt"/>
                        </a:rPr>
                        <a:t>KIRFs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latin typeface="+mn-lt"/>
                        </a:rPr>
                        <a:t>Aut 1: </a:t>
                      </a:r>
                      <a:r>
                        <a:rPr lang="en-GB" sz="1100" b="0" kern="1200" dirty="0">
                          <a:solidFill>
                            <a:schemeClr val="dk1"/>
                          </a:solidFill>
                          <a:effectLst/>
                          <a:latin typeface="+mn-lt"/>
                          <a:ea typeface="+mn-ea"/>
                          <a:cs typeface="+mn-cs"/>
                        </a:rPr>
                        <a:t>I know the multiplication and division facts for the 9 and 11 times tables.</a:t>
                      </a:r>
                      <a:endParaRPr lang="en-US" sz="1100" b="0" i="0" dirty="0">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latin typeface="+mn-lt"/>
                        </a:rPr>
                        <a:t>Aut 2: </a:t>
                      </a:r>
                      <a:r>
                        <a:rPr lang="en-GB" sz="1100" b="0" kern="1200" dirty="0">
                          <a:solidFill>
                            <a:schemeClr val="dk1"/>
                          </a:solidFill>
                          <a:effectLst/>
                          <a:latin typeface="+mn-lt"/>
                          <a:ea typeface="+mn-ea"/>
                          <a:cs typeface="+mn-cs"/>
                        </a:rPr>
                        <a:t>I can recognise decimal equivalents of fractions.</a:t>
                      </a:r>
                      <a:endParaRPr lang="en-US" sz="1100" b="0" i="0" dirty="0"/>
                    </a:p>
                    <a:p>
                      <a:pPr lvl="0" algn="ctr">
                        <a:buNone/>
                      </a:pPr>
                      <a:endParaRPr lang="en-US" sz="1200" b="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250" b="0" dirty="0">
                        <a:solidFill>
                          <a:schemeClr val="tx1"/>
                        </a:solidFill>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3778071"/>
                  </a:ext>
                </a:extLst>
              </a:tr>
              <a:tr h="1041430">
                <a:tc>
                  <a:txBody>
                    <a:bodyPr/>
                    <a:lstStyle/>
                    <a:p>
                      <a:pPr algn="ctr"/>
                      <a:r>
                        <a:rPr lang="en-GB" sz="1600" b="1" dirty="0">
                          <a:solidFill>
                            <a:schemeClr val="bg1"/>
                          </a:solidFill>
                          <a:latin typeface="+mn-lt"/>
                        </a:rPr>
                        <a:t>Summer</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gridSpan="2">
                  <a:txBody>
                    <a:bodyPr/>
                    <a:lstStyle/>
                    <a:p>
                      <a:pPr algn="ctr"/>
                      <a:r>
                        <a:rPr lang="en-GB" sz="1250" b="0" dirty="0">
                          <a:solidFill>
                            <a:schemeClr val="tx1"/>
                          </a:solidFill>
                          <a:latin typeface="+mn-lt"/>
                        </a:rPr>
                        <a:t>Decimals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250" b="0" dirty="0">
                          <a:solidFill>
                            <a:schemeClr val="tx1"/>
                          </a:solidFill>
                          <a:latin typeface="+mn-lt"/>
                        </a:rPr>
                        <a:t>Measurement: Money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50" b="0" dirty="0">
                          <a:solidFill>
                            <a:schemeClr val="tx1"/>
                          </a:solidFill>
                          <a:latin typeface="+mn-lt"/>
                        </a:rPr>
                        <a:t>Measurement: Time</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a:r>
                        <a:rPr lang="en-GB" sz="1250" b="0" dirty="0">
                          <a:solidFill>
                            <a:schemeClr val="tx1"/>
                          </a:solidFill>
                          <a:latin typeface="+mn-lt"/>
                        </a:rPr>
                        <a:t>Statistics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n-GB" sz="1250" b="0" dirty="0">
                          <a:solidFill>
                            <a:schemeClr val="tx1"/>
                          </a:solidFill>
                          <a:latin typeface="+mn-lt"/>
                        </a:rPr>
                        <a:t>Geometry: Property of Shape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50" b="0" dirty="0">
                        <a:solidFill>
                          <a:schemeClr val="tx1"/>
                        </a:solidFill>
                        <a:latin typeface="Sassoon Infant Std" panose="020B050302010303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50" b="0" dirty="0">
                          <a:solidFill>
                            <a:schemeClr val="tx1"/>
                          </a:solidFill>
                          <a:latin typeface="+mn-lt"/>
                        </a:rPr>
                        <a:t>Geometry: Position and Direction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GB" sz="1250" b="0" dirty="0">
                          <a:solidFill>
                            <a:schemeClr val="tx1"/>
                          </a:solidFill>
                          <a:latin typeface="+mn-lt"/>
                        </a:rPr>
                        <a:t>Consolidation/ Summer term assessments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4226249"/>
                  </a:ext>
                </a:extLst>
              </a:tr>
              <a:tr h="896504">
                <a:tc grid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On-going: Flashbacks  Tues, Wed Thurs and Fri (to recap on previous learning)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Monday 4 number operations fl</a:t>
                      </a:r>
                      <a:r>
                        <a:rPr kumimoji="0" lang="en-GB" sz="1100" b="1" i="0" u="none" strike="noStrike" kern="1200" cap="none" spc="0" normalizeH="0" baseline="0" noProof="0" dirty="0">
                          <a:ln>
                            <a:noFill/>
                          </a:ln>
                          <a:solidFill>
                            <a:prstClr val="white"/>
                          </a:solidFill>
                          <a:effectLst/>
                          <a:uLnTx/>
                          <a:uFillTx/>
                          <a:latin typeface="+mn-lt"/>
                          <a:ea typeface="+mn-ea"/>
                          <a:cs typeface="+mn-cs"/>
                        </a:rPr>
                        <a:t>uency and KIRFS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mn-lt"/>
                          <a:ea typeface="+mn-ea"/>
                          <a:cs typeface="+mn-cs"/>
                        </a:rPr>
                        <a:t>Fluency </a:t>
                      </a:r>
                      <a:r>
                        <a:rPr kumimoji="0" lang="en-GB" sz="1100" b="0" i="0" u="none" strike="noStrike" kern="1200" cap="none" spc="0" normalizeH="0" baseline="0" noProof="0" dirty="0">
                          <a:ln>
                            <a:noFill/>
                          </a:ln>
                          <a:solidFill>
                            <a:prstClr val="white"/>
                          </a:solidFill>
                          <a:effectLst/>
                          <a:uLnTx/>
                          <a:uFillTx/>
                          <a:latin typeface="+mn-lt"/>
                          <a:ea typeface="+mn-ea"/>
                          <a:cs typeface="+mn-cs"/>
                        </a:rPr>
                        <a:t>Tuesday and Thursday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mn-lt"/>
                          <a:ea typeface="+mn-ea"/>
                          <a:cs typeface="+mn-cs"/>
                        </a:rPr>
                        <a:t>Problem Solving  and Reasoning / Blue box challenges, Tues, Wed, </a:t>
                      </a:r>
                      <a:r>
                        <a:rPr kumimoji="0" lang="en-GB" sz="1100" b="0" i="0" u="none" strike="noStrike" kern="1200" cap="none" spc="0" normalizeH="0" baseline="0" noProof="0" dirty="0" err="1">
                          <a:ln>
                            <a:noFill/>
                          </a:ln>
                          <a:solidFill>
                            <a:prstClr val="white"/>
                          </a:solidFill>
                          <a:effectLst/>
                          <a:uLnTx/>
                          <a:uFillTx/>
                          <a:latin typeface="+mn-lt"/>
                          <a:ea typeface="+mn-ea"/>
                          <a:cs typeface="+mn-cs"/>
                        </a:rPr>
                        <a:t>thurs</a:t>
                      </a:r>
                      <a:r>
                        <a:rPr kumimoji="0" lang="en-GB" sz="1100" b="0" i="0" u="none" strike="noStrike" kern="1200" cap="none" spc="0" normalizeH="0" baseline="0" noProof="0" dirty="0">
                          <a:ln>
                            <a:noFill/>
                          </a:ln>
                          <a:solidFill>
                            <a:prstClr val="white"/>
                          </a:solidFill>
                          <a:effectLst/>
                          <a:uLnTx/>
                          <a:uFillTx/>
                          <a:latin typeface="+mn-lt"/>
                          <a:ea typeface="+mn-ea"/>
                          <a:cs typeface="+mn-cs"/>
                        </a:rPr>
                        <a:t> </a:t>
                      </a:r>
                      <a:r>
                        <a:rPr kumimoji="0" lang="en-GB" sz="1100" b="0" i="0" u="none" strike="noStrike" kern="1200" cap="none" spc="0" normalizeH="0" baseline="0" noProof="0" dirty="0" err="1">
                          <a:ln>
                            <a:noFill/>
                          </a:ln>
                          <a:solidFill>
                            <a:prstClr val="white"/>
                          </a:solidFill>
                          <a:effectLst/>
                          <a:uLnTx/>
                          <a:uFillTx/>
                          <a:latin typeface="+mn-lt"/>
                          <a:ea typeface="+mn-ea"/>
                          <a:cs typeface="+mn-cs"/>
                        </a:rPr>
                        <a:t>fri</a:t>
                      </a:r>
                      <a:endParaRPr kumimoji="0" lang="en-GB" sz="1100" b="0" i="0" u="none" strike="noStrike" kern="1200" cap="none" spc="0" normalizeH="0" baseline="0" noProof="0" dirty="0">
                        <a:ln>
                          <a:noFill/>
                        </a:ln>
                        <a:solidFill>
                          <a:prstClr val="white"/>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i="0" u="none" strike="noStrike" noProof="0" dirty="0">
                          <a:solidFill>
                            <a:schemeClr val="bg1"/>
                          </a:solidFill>
                          <a:latin typeface="+mn-lt"/>
                        </a:rPr>
                        <a:t>TT rockstars- additional time in week for children to practise using </a:t>
                      </a:r>
                      <a:r>
                        <a:rPr lang="en-GB" sz="1100" b="1" i="0" u="none" strike="noStrike" noProof="0" dirty="0" err="1">
                          <a:solidFill>
                            <a:schemeClr val="bg1"/>
                          </a:solidFill>
                          <a:latin typeface="+mn-lt"/>
                        </a:rPr>
                        <a:t>Ipads</a:t>
                      </a:r>
                      <a:r>
                        <a:rPr lang="en-GB" sz="1100" b="1" i="0" u="none" strike="noStrike" noProof="0" dirty="0">
                          <a:solidFill>
                            <a:schemeClr val="bg1"/>
                          </a:solidFill>
                          <a:latin typeface="+mn-lt"/>
                        </a:rPr>
                        <a:t>- dependant on class timetable</a:t>
                      </a:r>
                      <a:endParaRPr lang="en-US" sz="110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pPr algn="ctr"/>
                      <a:endParaRPr lang="en-GB" sz="125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GB"/>
                    </a:p>
                  </a:txBody>
                  <a:tcPr/>
                </a:tc>
                <a:tc hMerge="1">
                  <a:txBody>
                    <a:bodyPr/>
                    <a:lstStyle/>
                    <a:p>
                      <a:pPr algn="ctr"/>
                      <a:endParaRPr lang="en-GB" sz="125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en-GB"/>
                    </a:p>
                  </a:txBody>
                  <a:tcPr/>
                </a:tc>
                <a:tc hMerge="1">
                  <a:txBody>
                    <a:bodyPr/>
                    <a:lstStyle/>
                    <a:p>
                      <a:pPr algn="ctr"/>
                      <a:endParaRPr lang="en-GB" sz="1250" b="0" dirty="0">
                        <a:solidFill>
                          <a:schemeClr val="tx1"/>
                        </a:solidFill>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a:endParaRPr lang="en-GB" sz="125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GB"/>
                    </a:p>
                  </a:txBody>
                  <a:tcPr/>
                </a:tc>
                <a:tc hMerge="1">
                  <a:txBody>
                    <a:bodyPr/>
                    <a:lstStyle/>
                    <a:p>
                      <a:pPr algn="ctr"/>
                      <a:endParaRPr lang="en-GB" sz="1250" b="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latin typeface="+mn-lt"/>
                        </a:rPr>
                        <a:t>KIRFs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latin typeface="+mn-lt"/>
                        </a:rPr>
                        <a:t>Aut 1: </a:t>
                      </a:r>
                      <a:r>
                        <a:rPr lang="en-GB" sz="1100" b="0" kern="1200" dirty="0">
                          <a:solidFill>
                            <a:schemeClr val="dk1"/>
                          </a:solidFill>
                          <a:effectLst/>
                          <a:latin typeface="+mn-lt"/>
                          <a:ea typeface="+mn-ea"/>
                          <a:cs typeface="+mn-cs"/>
                        </a:rPr>
                        <a:t>I know the multiplication and division facts for the 7 times table.</a:t>
                      </a:r>
                      <a:endParaRPr lang="en-US" sz="1100" b="0" i="0" dirty="0">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latin typeface="+mn-lt"/>
                        </a:rPr>
                        <a:t>Aut 2: </a:t>
                      </a:r>
                      <a:r>
                        <a:rPr lang="en-GB" sz="1100" b="0" i="0" dirty="0">
                          <a:latin typeface="+mn-lt"/>
                        </a:rPr>
                        <a:t>I can multiply and divide single-digit numbers by 10 and 100.</a:t>
                      </a:r>
                      <a:endParaRPr lang="en-US" sz="1100" b="0" i="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GB"/>
                    </a:p>
                  </a:txBody>
                  <a:tcPr/>
                </a:tc>
                <a:tc hMerge="1">
                  <a:txBody>
                    <a:bodyPr/>
                    <a:lstStyle/>
                    <a:p>
                      <a:pPr algn="ctr"/>
                      <a:endParaRPr lang="en-GB" sz="1250" b="0" dirty="0">
                        <a:solidFill>
                          <a:schemeClr val="tx1"/>
                        </a:solidFill>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pPr algn="ctr"/>
                      <a:endParaRPr lang="en-GB" sz="1250" b="0" dirty="0">
                        <a:solidFill>
                          <a:schemeClr val="tx1"/>
                        </a:solidFill>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4119727"/>
                  </a:ext>
                </a:extLst>
              </a:tr>
            </a:tbl>
          </a:graphicData>
        </a:graphic>
      </p:graphicFrame>
      <p:sp>
        <p:nvSpPr>
          <p:cNvPr id="6" name="TextBox 5">
            <a:extLst>
              <a:ext uri="{FF2B5EF4-FFF2-40B4-BE49-F238E27FC236}">
                <a16:creationId xmlns:a16="http://schemas.microsoft.com/office/drawing/2014/main" id="{479D25E6-7DD3-45F0-A83C-A4CFFE46A682}"/>
              </a:ext>
            </a:extLst>
          </p:cNvPr>
          <p:cNvSpPr txBox="1"/>
          <p:nvPr/>
        </p:nvSpPr>
        <p:spPr>
          <a:xfrm>
            <a:off x="74487" y="-56190"/>
            <a:ext cx="4415319" cy="461665"/>
          </a:xfrm>
          <a:prstGeom prst="rect">
            <a:avLst/>
          </a:prstGeom>
          <a:solidFill>
            <a:schemeClr val="accent1">
              <a:lumMod val="20000"/>
              <a:lumOff val="80000"/>
            </a:schemeClr>
          </a:solidFill>
          <a:ln>
            <a:solidFill>
              <a:schemeClr val="tx1"/>
            </a:solidFill>
          </a:ln>
        </p:spPr>
        <p:txBody>
          <a:bodyPr wrap="square" rtlCol="0" anchor="ctr">
            <a:spAutoFit/>
          </a:bodyPr>
          <a:lstStyle/>
          <a:p>
            <a:r>
              <a:rPr lang="en-GB" sz="2400" b="1" dirty="0">
                <a:solidFill>
                  <a:schemeClr val="accent1">
                    <a:lumMod val="75000"/>
                  </a:schemeClr>
                </a:solidFill>
              </a:rPr>
              <a:t>Year 4 – Yearly Overview Maths</a:t>
            </a:r>
          </a:p>
        </p:txBody>
      </p:sp>
    </p:spTree>
    <p:extLst>
      <p:ext uri="{BB962C8B-B14F-4D97-AF65-F5344CB8AC3E}">
        <p14:creationId xmlns:p14="http://schemas.microsoft.com/office/powerpoint/2010/main" val="3814336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9925AE-3540-45B2-BC53-1CA3C5D0D776}"/>
              </a:ext>
            </a:extLst>
          </p:cNvPr>
          <p:cNvSpPr/>
          <p:nvPr/>
        </p:nvSpPr>
        <p:spPr>
          <a:xfrm>
            <a:off x="1640206" y="162627"/>
            <a:ext cx="7560945" cy="61385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en-GB" sz="1350">
                <a:solidFill>
                  <a:srgbClr val="002060"/>
                </a:solidFill>
                <a:latin typeface="Century Gothic" panose="020B0502020202020204" pitchFamily="34" charset="0"/>
              </a:rPr>
              <a:t>Milverton Primary School Knowledge Map – Year 3 and 4 Science Autumn </a:t>
            </a:r>
          </a:p>
        </p:txBody>
      </p:sp>
      <p:sp>
        <p:nvSpPr>
          <p:cNvPr id="5" name="TextBox 4"/>
          <p:cNvSpPr txBox="1"/>
          <p:nvPr/>
        </p:nvSpPr>
        <p:spPr>
          <a:xfrm>
            <a:off x="1640206" y="920033"/>
            <a:ext cx="3567393" cy="300082"/>
          </a:xfrm>
          <a:prstGeom prst="rect">
            <a:avLst/>
          </a:prstGeom>
          <a:noFill/>
          <a:ln w="28575">
            <a:solidFill>
              <a:schemeClr val="accent1"/>
            </a:solidFill>
          </a:ln>
        </p:spPr>
        <p:txBody>
          <a:bodyPr wrap="square" rtlCol="0">
            <a:spAutoFit/>
          </a:bodyPr>
          <a:lstStyle/>
          <a:p>
            <a:pPr algn="ctr" defTabSz="457200"/>
            <a:r>
              <a:rPr lang="en-GB" sz="1350">
                <a:solidFill>
                  <a:prstClr val="black"/>
                </a:solidFill>
                <a:latin typeface="Century Gothic" panose="020B0502020202020204" pitchFamily="34" charset="0"/>
              </a:rPr>
              <a:t>Biology: Animals and Humans</a:t>
            </a:r>
          </a:p>
        </p:txBody>
      </p:sp>
      <p:sp>
        <p:nvSpPr>
          <p:cNvPr id="6" name="Rectangle 5"/>
          <p:cNvSpPr/>
          <p:nvPr/>
        </p:nvSpPr>
        <p:spPr>
          <a:xfrm>
            <a:off x="7141169" y="1322151"/>
            <a:ext cx="3322435" cy="2308324"/>
          </a:xfrm>
          <a:prstGeom prst="rect">
            <a:avLst/>
          </a:prstGeom>
          <a:ln w="28575">
            <a:solidFill>
              <a:schemeClr val="accent1"/>
            </a:solidFill>
          </a:ln>
        </p:spPr>
        <p:txBody>
          <a:bodyPr wrap="square">
            <a:spAutoFit/>
          </a:bodyPr>
          <a:lstStyle/>
          <a:p>
            <a:pPr defTabSz="457200"/>
            <a:r>
              <a:rPr lang="en-GB" sz="1600" b="1">
                <a:solidFill>
                  <a:prstClr val="black"/>
                </a:solidFill>
                <a:latin typeface="Arial Narrow" panose="020B0606020202030204" pitchFamily="34" charset="0"/>
              </a:rPr>
              <a:t>Animals and humans </a:t>
            </a:r>
            <a:r>
              <a:rPr lang="en-GB" sz="1600">
                <a:solidFill>
                  <a:prstClr val="black"/>
                </a:solidFill>
                <a:latin typeface="Arial Narrow" panose="020B0606020202030204" pitchFamily="34" charset="0"/>
              </a:rPr>
              <a:t>are living things and need food to grow and to be strong and healthy.</a:t>
            </a:r>
          </a:p>
          <a:p>
            <a:pPr marL="128588" indent="-128588" defTabSz="457200">
              <a:buFont typeface="Arial" panose="020B0604020202020204" pitchFamily="34" charset="0"/>
              <a:buChar char="•"/>
            </a:pPr>
            <a:r>
              <a:rPr lang="en-GB" sz="1600">
                <a:solidFill>
                  <a:prstClr val="black"/>
                </a:solidFill>
                <a:latin typeface="Arial Narrow" panose="020B0606020202030204" pitchFamily="34" charset="0"/>
              </a:rPr>
              <a:t>Plants can make their own food, but animals and humans cannot.</a:t>
            </a:r>
          </a:p>
          <a:p>
            <a:pPr marL="128588" indent="-128588" defTabSz="457200">
              <a:buFont typeface="Arial" panose="020B0604020202020204" pitchFamily="34" charset="0"/>
              <a:buChar char="•"/>
            </a:pPr>
            <a:r>
              <a:rPr lang="en-GB" sz="1600">
                <a:solidFill>
                  <a:prstClr val="black"/>
                </a:solidFill>
                <a:latin typeface="Arial Narrow" panose="020B0606020202030204" pitchFamily="34" charset="0"/>
              </a:rPr>
              <a:t>To stay healthy we need to exercise, eat a healthy diet and be hygienic.</a:t>
            </a:r>
          </a:p>
          <a:p>
            <a:pPr marL="128588" indent="-128588" defTabSz="457200">
              <a:buFont typeface="Arial" panose="020B0604020202020204" pitchFamily="34" charset="0"/>
              <a:buChar char="•"/>
            </a:pPr>
            <a:r>
              <a:rPr lang="en-GB" sz="1600">
                <a:solidFill>
                  <a:prstClr val="black"/>
                </a:solidFill>
                <a:latin typeface="Arial Narrow" panose="020B0606020202030204" pitchFamily="34" charset="0"/>
              </a:rPr>
              <a:t>We need food, water and air to stay alive. </a:t>
            </a:r>
          </a:p>
        </p:txBody>
      </p:sp>
      <p:sp>
        <p:nvSpPr>
          <p:cNvPr id="7" name="Rectangle 6"/>
          <p:cNvSpPr/>
          <p:nvPr/>
        </p:nvSpPr>
        <p:spPr>
          <a:xfrm>
            <a:off x="7141169" y="3715454"/>
            <a:ext cx="3322435" cy="1323439"/>
          </a:xfrm>
          <a:prstGeom prst="rect">
            <a:avLst/>
          </a:prstGeom>
          <a:ln w="28575">
            <a:solidFill>
              <a:schemeClr val="accent1"/>
            </a:solidFill>
          </a:ln>
        </p:spPr>
        <p:txBody>
          <a:bodyPr wrap="square">
            <a:spAutoFit/>
          </a:bodyPr>
          <a:lstStyle/>
          <a:p>
            <a:pPr defTabSz="457200"/>
            <a:r>
              <a:rPr lang="en-GB" sz="1600" b="1">
                <a:solidFill>
                  <a:prstClr val="black"/>
                </a:solidFill>
                <a:latin typeface="Arial Narrow" panose="020B0606020202030204" pitchFamily="34" charset="0"/>
              </a:rPr>
              <a:t>Skeletons</a:t>
            </a:r>
            <a:r>
              <a:rPr lang="en-GB" sz="1600">
                <a:solidFill>
                  <a:prstClr val="black"/>
                </a:solidFill>
                <a:latin typeface="Arial Narrow" panose="020B0606020202030204" pitchFamily="34" charset="0"/>
              </a:rPr>
              <a:t> do three important jobs:</a:t>
            </a:r>
          </a:p>
          <a:p>
            <a:pPr marL="128588" indent="-128588" defTabSz="457200">
              <a:buFont typeface="Arial" panose="020B0604020202020204" pitchFamily="34" charset="0"/>
              <a:buChar char="•"/>
            </a:pPr>
            <a:r>
              <a:rPr lang="en-GB" sz="1600">
                <a:solidFill>
                  <a:prstClr val="black"/>
                </a:solidFill>
                <a:latin typeface="Arial Narrow" panose="020B0606020202030204" pitchFamily="34" charset="0"/>
              </a:rPr>
              <a:t>protect organs inside the body</a:t>
            </a:r>
          </a:p>
          <a:p>
            <a:pPr marL="128588" indent="-128588" defTabSz="457200">
              <a:buFont typeface="Arial" panose="020B0604020202020204" pitchFamily="34" charset="0"/>
              <a:buChar char="•"/>
            </a:pPr>
            <a:r>
              <a:rPr lang="en-GB" sz="1600">
                <a:solidFill>
                  <a:prstClr val="black"/>
                </a:solidFill>
                <a:latin typeface="Arial Narrow" panose="020B0606020202030204" pitchFamily="34" charset="0"/>
              </a:rPr>
              <a:t>allow movement</a:t>
            </a:r>
          </a:p>
          <a:p>
            <a:pPr marL="128588" indent="-128588" defTabSz="457200">
              <a:buFont typeface="Arial" panose="020B0604020202020204" pitchFamily="34" charset="0"/>
              <a:buChar char="•"/>
            </a:pPr>
            <a:r>
              <a:rPr lang="en-GB" sz="1600">
                <a:solidFill>
                  <a:prstClr val="black"/>
                </a:solidFill>
                <a:latin typeface="Arial Narrow" panose="020B0606020202030204" pitchFamily="34" charset="0"/>
              </a:rPr>
              <a:t>support the body and stop it from falling on the floor</a:t>
            </a:r>
            <a:r>
              <a:rPr lang="en-GB" sz="900">
                <a:solidFill>
                  <a:prstClr val="black"/>
                </a:solidFill>
                <a:latin typeface="Arial Narrow" panose="020B0606020202030204" pitchFamily="34" charset="0"/>
              </a:rPr>
              <a:t>.</a:t>
            </a:r>
          </a:p>
        </p:txBody>
      </p:sp>
      <p:sp>
        <p:nvSpPr>
          <p:cNvPr id="8" name="TextBox 7"/>
          <p:cNvSpPr txBox="1"/>
          <p:nvPr/>
        </p:nvSpPr>
        <p:spPr>
          <a:xfrm>
            <a:off x="7141170" y="920033"/>
            <a:ext cx="3322435" cy="300082"/>
          </a:xfrm>
          <a:prstGeom prst="rect">
            <a:avLst/>
          </a:prstGeom>
          <a:noFill/>
          <a:ln w="28575">
            <a:solidFill>
              <a:schemeClr val="accent1"/>
            </a:solidFill>
          </a:ln>
        </p:spPr>
        <p:txBody>
          <a:bodyPr wrap="square" rtlCol="0">
            <a:spAutoFit/>
          </a:bodyPr>
          <a:lstStyle/>
          <a:p>
            <a:pPr defTabSz="457200"/>
            <a:r>
              <a:rPr lang="en-GB" sz="1350">
                <a:solidFill>
                  <a:prstClr val="black"/>
                </a:solidFill>
                <a:latin typeface="Century Gothic" panose="020B0502020202020204" pitchFamily="34" charset="0"/>
              </a:rPr>
              <a:t>Key Concepts</a:t>
            </a:r>
          </a:p>
        </p:txBody>
      </p:sp>
      <p:sp>
        <p:nvSpPr>
          <p:cNvPr id="10" name="Rectangle 9"/>
          <p:cNvSpPr/>
          <p:nvPr/>
        </p:nvSpPr>
        <p:spPr>
          <a:xfrm>
            <a:off x="7119912" y="5141059"/>
            <a:ext cx="3431884" cy="307777"/>
          </a:xfrm>
          <a:prstGeom prst="rect">
            <a:avLst/>
          </a:prstGeom>
          <a:ln w="28575">
            <a:solidFill>
              <a:schemeClr val="accent1"/>
            </a:solidFill>
          </a:ln>
        </p:spPr>
        <p:txBody>
          <a:bodyPr wrap="square">
            <a:spAutoFit/>
          </a:bodyPr>
          <a:lstStyle/>
          <a:p>
            <a:pPr defTabSz="457200"/>
            <a:r>
              <a:rPr lang="en-GB" sz="1400" b="1">
                <a:solidFill>
                  <a:prstClr val="black"/>
                </a:solidFill>
                <a:latin typeface="Arial Narrow" panose="020B0606020202030204" pitchFamily="34" charset="0"/>
              </a:rPr>
              <a:t>Muscles</a:t>
            </a:r>
            <a:r>
              <a:rPr lang="en-GB" sz="1400">
                <a:solidFill>
                  <a:prstClr val="black"/>
                </a:solidFill>
                <a:latin typeface="Arial Narrow" panose="020B0606020202030204" pitchFamily="34" charset="0"/>
              </a:rPr>
              <a:t> work in pairs to move bones</a:t>
            </a:r>
            <a:r>
              <a:rPr lang="en-GB" sz="1050">
                <a:solidFill>
                  <a:prstClr val="black"/>
                </a:solidFill>
                <a:latin typeface="Arial Narrow" panose="020B0606020202030204" pitchFamily="34" charset="0"/>
              </a:rPr>
              <a:t>.</a:t>
            </a:r>
          </a:p>
        </p:txBody>
      </p:sp>
      <p:sp>
        <p:nvSpPr>
          <p:cNvPr id="11" name="TextBox 10"/>
          <p:cNvSpPr txBox="1"/>
          <p:nvPr/>
        </p:nvSpPr>
        <p:spPr>
          <a:xfrm>
            <a:off x="1640205" y="1344600"/>
            <a:ext cx="1899622" cy="300082"/>
          </a:xfrm>
          <a:prstGeom prst="rect">
            <a:avLst/>
          </a:prstGeom>
          <a:solidFill>
            <a:schemeClr val="accent4">
              <a:lumMod val="40000"/>
              <a:lumOff val="60000"/>
            </a:schemeClr>
          </a:solidFill>
          <a:ln w="28575">
            <a:solidFill>
              <a:schemeClr val="accent1"/>
            </a:solidFill>
          </a:ln>
        </p:spPr>
        <p:txBody>
          <a:bodyPr wrap="square" rtlCol="0">
            <a:spAutoFit/>
          </a:bodyPr>
          <a:lstStyle/>
          <a:p>
            <a:pPr defTabSz="457200"/>
            <a:r>
              <a:rPr lang="en-GB" sz="1350">
                <a:solidFill>
                  <a:prstClr val="black"/>
                </a:solidFill>
                <a:latin typeface="Century Gothic" panose="020B0502020202020204" pitchFamily="34" charset="0"/>
              </a:rPr>
              <a:t>Key Vocabulary</a:t>
            </a:r>
          </a:p>
        </p:txBody>
      </p:sp>
      <p:graphicFrame>
        <p:nvGraphicFramePr>
          <p:cNvPr id="12" name="Table 11"/>
          <p:cNvGraphicFramePr>
            <a:graphicFrameLocks noGrp="1"/>
          </p:cNvGraphicFramePr>
          <p:nvPr/>
        </p:nvGraphicFramePr>
        <p:xfrm>
          <a:off x="1640205" y="1819708"/>
          <a:ext cx="3630097" cy="4875666"/>
        </p:xfrm>
        <a:graphic>
          <a:graphicData uri="http://schemas.openxmlformats.org/drawingml/2006/table">
            <a:tbl>
              <a:tblPr firstRow="1" bandRow="1">
                <a:tableStyleId>{5C22544A-7EE6-4342-B048-85BDC9FD1C3A}</a:tableStyleId>
              </a:tblPr>
              <a:tblGrid>
                <a:gridCol w="1220705">
                  <a:extLst>
                    <a:ext uri="{9D8B030D-6E8A-4147-A177-3AD203B41FA5}">
                      <a16:colId xmlns:a16="http://schemas.microsoft.com/office/drawing/2014/main" val="1806821240"/>
                    </a:ext>
                  </a:extLst>
                </a:gridCol>
                <a:gridCol w="2409392">
                  <a:extLst>
                    <a:ext uri="{9D8B030D-6E8A-4147-A177-3AD203B41FA5}">
                      <a16:colId xmlns:a16="http://schemas.microsoft.com/office/drawing/2014/main" val="206371598"/>
                    </a:ext>
                  </a:extLst>
                </a:gridCol>
              </a:tblGrid>
              <a:tr h="340347">
                <a:tc>
                  <a:txBody>
                    <a:bodyPr/>
                    <a:lstStyle/>
                    <a:p>
                      <a:r>
                        <a:rPr lang="en-GB" sz="1700" b="0">
                          <a:solidFill>
                            <a:schemeClr val="tx1"/>
                          </a:solidFill>
                          <a:latin typeface="Arial Narrow" panose="020B0606020202030204" pitchFamily="34" charset="0"/>
                        </a:rPr>
                        <a:t>vertebrate</a:t>
                      </a:r>
                    </a:p>
                  </a:txBody>
                  <a:tcPr marL="68580" marR="68580" marT="34290" marB="34290">
                    <a:solidFill>
                      <a:schemeClr val="accent4">
                        <a:lumMod val="20000"/>
                        <a:lumOff val="80000"/>
                      </a:schemeClr>
                    </a:solidFill>
                  </a:tcPr>
                </a:tc>
                <a:tc>
                  <a:txBody>
                    <a:bodyPr/>
                    <a:lstStyle/>
                    <a:p>
                      <a:r>
                        <a:rPr lang="en-GB" sz="1700" b="0">
                          <a:solidFill>
                            <a:schemeClr val="tx1"/>
                          </a:solidFill>
                          <a:latin typeface="Arial Narrow" panose="020B0606020202030204" pitchFamily="34" charset="0"/>
                        </a:rPr>
                        <a:t>Animals with backbones</a:t>
                      </a:r>
                    </a:p>
                  </a:txBody>
                  <a:tcPr marL="68580" marR="68580" marT="34290" marB="34290">
                    <a:solidFill>
                      <a:schemeClr val="accent4">
                        <a:lumMod val="20000"/>
                        <a:lumOff val="80000"/>
                      </a:schemeClr>
                    </a:solidFill>
                  </a:tcPr>
                </a:tc>
                <a:extLst>
                  <a:ext uri="{0D108BD9-81ED-4DB2-BD59-A6C34878D82A}">
                    <a16:rowId xmlns:a16="http://schemas.microsoft.com/office/drawing/2014/main" val="2529391112"/>
                  </a:ext>
                </a:extLst>
              </a:tr>
              <a:tr h="340347">
                <a:tc>
                  <a:txBody>
                    <a:bodyPr/>
                    <a:lstStyle/>
                    <a:p>
                      <a:r>
                        <a:rPr lang="en-GB" sz="1700" b="0">
                          <a:solidFill>
                            <a:schemeClr val="tx1"/>
                          </a:solidFill>
                          <a:latin typeface="Arial Narrow" panose="020B0606020202030204" pitchFamily="34" charset="0"/>
                        </a:rPr>
                        <a:t>invertebrate</a:t>
                      </a:r>
                    </a:p>
                  </a:txBody>
                  <a:tcPr marL="68580" marR="68580" marT="34290" marB="34290">
                    <a:solidFill>
                      <a:schemeClr val="accent4">
                        <a:lumMod val="40000"/>
                        <a:lumOff val="60000"/>
                      </a:schemeClr>
                    </a:solidFill>
                  </a:tcPr>
                </a:tc>
                <a:tc>
                  <a:txBody>
                    <a:bodyPr/>
                    <a:lstStyle/>
                    <a:p>
                      <a:r>
                        <a:rPr lang="en-GB" sz="1700" b="0">
                          <a:solidFill>
                            <a:schemeClr val="tx1"/>
                          </a:solidFill>
                          <a:latin typeface="Arial Narrow" panose="020B0606020202030204" pitchFamily="34" charset="0"/>
                        </a:rPr>
                        <a:t>Animals without backbones</a:t>
                      </a:r>
                    </a:p>
                  </a:txBody>
                  <a:tcPr marL="68580" marR="68580" marT="34290" marB="34290">
                    <a:solidFill>
                      <a:schemeClr val="accent4">
                        <a:lumMod val="40000"/>
                        <a:lumOff val="60000"/>
                      </a:schemeClr>
                    </a:solidFill>
                  </a:tcPr>
                </a:tc>
                <a:extLst>
                  <a:ext uri="{0D108BD9-81ED-4DB2-BD59-A6C34878D82A}">
                    <a16:rowId xmlns:a16="http://schemas.microsoft.com/office/drawing/2014/main" val="3654222509"/>
                  </a:ext>
                </a:extLst>
              </a:tr>
              <a:tr h="878570">
                <a:tc>
                  <a:txBody>
                    <a:bodyPr/>
                    <a:lstStyle/>
                    <a:p>
                      <a:r>
                        <a:rPr lang="en-GB" sz="1700" b="0">
                          <a:solidFill>
                            <a:schemeClr val="tx1"/>
                          </a:solidFill>
                          <a:latin typeface="Arial Narrow" panose="020B0606020202030204" pitchFamily="34" charset="0"/>
                        </a:rPr>
                        <a:t>muscles</a:t>
                      </a:r>
                    </a:p>
                  </a:txBody>
                  <a:tcPr marL="68580" marR="68580" marT="34290" marB="34290">
                    <a:solidFill>
                      <a:schemeClr val="accent4">
                        <a:lumMod val="20000"/>
                        <a:lumOff val="80000"/>
                      </a:schemeClr>
                    </a:solidFill>
                  </a:tcPr>
                </a:tc>
                <a:tc>
                  <a:txBody>
                    <a:bodyPr/>
                    <a:lstStyle/>
                    <a:p>
                      <a:r>
                        <a:rPr lang="en-GB" sz="1700" b="0">
                          <a:solidFill>
                            <a:schemeClr val="tx1"/>
                          </a:solidFill>
                          <a:latin typeface="Arial Narrow" panose="020B0606020202030204" pitchFamily="34" charset="0"/>
                        </a:rPr>
                        <a:t>Soft tissues in the body</a:t>
                      </a:r>
                      <a:r>
                        <a:rPr lang="en-GB" sz="1700" b="0" baseline="0">
                          <a:solidFill>
                            <a:schemeClr val="tx1"/>
                          </a:solidFill>
                          <a:latin typeface="Arial Narrow" panose="020B0606020202030204" pitchFamily="34" charset="0"/>
                        </a:rPr>
                        <a:t> that contract and relax to cause movements</a:t>
                      </a:r>
                      <a:endParaRPr lang="en-GB" sz="1700" b="0">
                        <a:solidFill>
                          <a:schemeClr val="tx1"/>
                        </a:solidFill>
                        <a:latin typeface="Arial Narrow" panose="020B0606020202030204" pitchFamily="34" charset="0"/>
                      </a:endParaRPr>
                    </a:p>
                  </a:txBody>
                  <a:tcPr marL="68580" marR="68580" marT="34290" marB="34290">
                    <a:solidFill>
                      <a:schemeClr val="accent4">
                        <a:lumMod val="20000"/>
                        <a:lumOff val="80000"/>
                      </a:schemeClr>
                    </a:solidFill>
                  </a:tcPr>
                </a:tc>
                <a:extLst>
                  <a:ext uri="{0D108BD9-81ED-4DB2-BD59-A6C34878D82A}">
                    <a16:rowId xmlns:a16="http://schemas.microsoft.com/office/drawing/2014/main" val="1556279933"/>
                  </a:ext>
                </a:extLst>
              </a:tr>
              <a:tr h="609458">
                <a:tc>
                  <a:txBody>
                    <a:bodyPr/>
                    <a:lstStyle/>
                    <a:p>
                      <a:r>
                        <a:rPr lang="en-GB" sz="1700" b="0">
                          <a:solidFill>
                            <a:schemeClr val="tx1"/>
                          </a:solidFill>
                          <a:latin typeface="Arial Narrow" panose="020B0606020202030204" pitchFamily="34" charset="0"/>
                        </a:rPr>
                        <a:t>tendons</a:t>
                      </a:r>
                    </a:p>
                  </a:txBody>
                  <a:tcPr marL="68580" marR="68580" marT="34290" marB="34290">
                    <a:solidFill>
                      <a:schemeClr val="accent4">
                        <a:lumMod val="40000"/>
                        <a:lumOff val="60000"/>
                      </a:schemeClr>
                    </a:solidFill>
                  </a:tcPr>
                </a:tc>
                <a:tc>
                  <a:txBody>
                    <a:bodyPr/>
                    <a:lstStyle/>
                    <a:p>
                      <a:r>
                        <a:rPr lang="en-GB" sz="1700" b="0">
                          <a:solidFill>
                            <a:schemeClr val="tx1"/>
                          </a:solidFill>
                          <a:latin typeface="Arial Narrow" panose="020B0606020202030204" pitchFamily="34" charset="0"/>
                        </a:rPr>
                        <a:t>Cords that join muscles to bones</a:t>
                      </a:r>
                    </a:p>
                  </a:txBody>
                  <a:tcPr marL="68580" marR="68580" marT="34290" marB="34290">
                    <a:solidFill>
                      <a:schemeClr val="accent4">
                        <a:lumMod val="40000"/>
                        <a:lumOff val="60000"/>
                      </a:schemeClr>
                    </a:solidFill>
                  </a:tcPr>
                </a:tc>
                <a:extLst>
                  <a:ext uri="{0D108BD9-81ED-4DB2-BD59-A6C34878D82A}">
                    <a16:rowId xmlns:a16="http://schemas.microsoft.com/office/drawing/2014/main" val="1477116082"/>
                  </a:ext>
                </a:extLst>
              </a:tr>
              <a:tr h="609458">
                <a:tc>
                  <a:txBody>
                    <a:bodyPr/>
                    <a:lstStyle/>
                    <a:p>
                      <a:r>
                        <a:rPr lang="en-GB" sz="1700" b="0">
                          <a:solidFill>
                            <a:schemeClr val="tx1"/>
                          </a:solidFill>
                          <a:latin typeface="Arial Narrow" panose="020B0606020202030204" pitchFamily="34" charset="0"/>
                        </a:rPr>
                        <a:t>joints</a:t>
                      </a:r>
                    </a:p>
                  </a:txBody>
                  <a:tcPr marL="68580" marR="68580" marT="34290" marB="34290">
                    <a:solidFill>
                      <a:schemeClr val="accent4">
                        <a:lumMod val="20000"/>
                        <a:lumOff val="80000"/>
                      </a:schemeClr>
                    </a:solidFill>
                  </a:tcPr>
                </a:tc>
                <a:tc>
                  <a:txBody>
                    <a:bodyPr/>
                    <a:lstStyle/>
                    <a:p>
                      <a:r>
                        <a:rPr lang="en-GB" sz="1700" b="0">
                          <a:solidFill>
                            <a:schemeClr val="tx1"/>
                          </a:solidFill>
                          <a:latin typeface="Arial Narrow" panose="020B0606020202030204" pitchFamily="34" charset="0"/>
                        </a:rPr>
                        <a:t>Areas where two or more bones</a:t>
                      </a:r>
                      <a:r>
                        <a:rPr lang="en-GB" sz="1700" b="0" baseline="0">
                          <a:solidFill>
                            <a:schemeClr val="tx1"/>
                          </a:solidFill>
                          <a:latin typeface="Arial Narrow" panose="020B0606020202030204" pitchFamily="34" charset="0"/>
                        </a:rPr>
                        <a:t> fit together</a:t>
                      </a:r>
                      <a:endParaRPr lang="en-GB" sz="1700" b="0">
                        <a:solidFill>
                          <a:schemeClr val="tx1"/>
                        </a:solidFill>
                        <a:latin typeface="Arial Narrow" panose="020B0606020202030204" pitchFamily="34" charset="0"/>
                      </a:endParaRPr>
                    </a:p>
                  </a:txBody>
                  <a:tcPr marL="68580" marR="68580" marT="34290" marB="34290">
                    <a:solidFill>
                      <a:schemeClr val="accent4">
                        <a:lumMod val="20000"/>
                        <a:lumOff val="80000"/>
                      </a:schemeClr>
                    </a:solidFill>
                  </a:tcPr>
                </a:tc>
                <a:extLst>
                  <a:ext uri="{0D108BD9-81ED-4DB2-BD59-A6C34878D82A}">
                    <a16:rowId xmlns:a16="http://schemas.microsoft.com/office/drawing/2014/main" val="823974648"/>
                  </a:ext>
                </a:extLst>
              </a:tr>
              <a:tr h="609458">
                <a:tc>
                  <a:txBody>
                    <a:bodyPr/>
                    <a:lstStyle/>
                    <a:p>
                      <a:r>
                        <a:rPr lang="en-GB" sz="1700" b="0">
                          <a:solidFill>
                            <a:schemeClr val="tx1"/>
                          </a:solidFill>
                          <a:latin typeface="Arial Narrow" panose="020B0606020202030204" pitchFamily="34" charset="0"/>
                        </a:rPr>
                        <a:t>healthy</a:t>
                      </a:r>
                    </a:p>
                  </a:txBody>
                  <a:tcPr marL="68580" marR="68580" marT="34290" marB="34290">
                    <a:solidFill>
                      <a:schemeClr val="accent4">
                        <a:lumMod val="40000"/>
                        <a:lumOff val="60000"/>
                      </a:schemeClr>
                    </a:solidFill>
                  </a:tcPr>
                </a:tc>
                <a:tc>
                  <a:txBody>
                    <a:bodyPr/>
                    <a:lstStyle/>
                    <a:p>
                      <a:r>
                        <a:rPr lang="en-GB" sz="1700" b="0">
                          <a:solidFill>
                            <a:schemeClr val="tx1"/>
                          </a:solidFill>
                          <a:latin typeface="Arial Narrow" panose="020B0606020202030204" pitchFamily="34" charset="0"/>
                        </a:rPr>
                        <a:t>In a good physical and mental condition</a:t>
                      </a:r>
                    </a:p>
                  </a:txBody>
                  <a:tcPr marL="68580" marR="68580" marT="34290" marB="34290">
                    <a:solidFill>
                      <a:schemeClr val="accent4">
                        <a:lumMod val="40000"/>
                        <a:lumOff val="60000"/>
                      </a:schemeClr>
                    </a:solidFill>
                  </a:tcPr>
                </a:tc>
                <a:extLst>
                  <a:ext uri="{0D108BD9-81ED-4DB2-BD59-A6C34878D82A}">
                    <a16:rowId xmlns:a16="http://schemas.microsoft.com/office/drawing/2014/main" val="4279022744"/>
                  </a:ext>
                </a:extLst>
              </a:tr>
              <a:tr h="878570">
                <a:tc>
                  <a:txBody>
                    <a:bodyPr/>
                    <a:lstStyle/>
                    <a:p>
                      <a:r>
                        <a:rPr lang="en-GB" sz="1700" b="0">
                          <a:solidFill>
                            <a:schemeClr val="tx1"/>
                          </a:solidFill>
                          <a:latin typeface="Arial Narrow" panose="020B0606020202030204" pitchFamily="34" charset="0"/>
                        </a:rPr>
                        <a:t>nutrients</a:t>
                      </a:r>
                    </a:p>
                  </a:txBody>
                  <a:tcPr marL="68580" marR="68580" marT="34290" marB="34290">
                    <a:solidFill>
                      <a:schemeClr val="accent4">
                        <a:lumMod val="20000"/>
                        <a:lumOff val="80000"/>
                      </a:schemeClr>
                    </a:solidFill>
                  </a:tcPr>
                </a:tc>
                <a:tc>
                  <a:txBody>
                    <a:bodyPr/>
                    <a:lstStyle/>
                    <a:p>
                      <a:r>
                        <a:rPr lang="en-GB" sz="1700" b="0">
                          <a:solidFill>
                            <a:schemeClr val="tx1"/>
                          </a:solidFill>
                          <a:latin typeface="Arial Narrow" panose="020B0606020202030204" pitchFamily="34" charset="0"/>
                        </a:rPr>
                        <a:t>Substances that living things need to stay alive and healthy</a:t>
                      </a:r>
                    </a:p>
                  </a:txBody>
                  <a:tcPr marL="68580" marR="68580" marT="34290" marB="34290">
                    <a:solidFill>
                      <a:schemeClr val="accent4">
                        <a:lumMod val="20000"/>
                        <a:lumOff val="80000"/>
                      </a:schemeClr>
                    </a:solidFill>
                  </a:tcPr>
                </a:tc>
                <a:extLst>
                  <a:ext uri="{0D108BD9-81ED-4DB2-BD59-A6C34878D82A}">
                    <a16:rowId xmlns:a16="http://schemas.microsoft.com/office/drawing/2014/main" val="1683327958"/>
                  </a:ext>
                </a:extLst>
              </a:tr>
              <a:tr h="609458">
                <a:tc>
                  <a:txBody>
                    <a:bodyPr/>
                    <a:lstStyle/>
                    <a:p>
                      <a:r>
                        <a:rPr lang="en-GB" sz="1700" b="0">
                          <a:solidFill>
                            <a:schemeClr val="tx1"/>
                          </a:solidFill>
                          <a:latin typeface="Arial Narrow" panose="020B0606020202030204" pitchFamily="34" charset="0"/>
                        </a:rPr>
                        <a:t>energy</a:t>
                      </a:r>
                    </a:p>
                  </a:txBody>
                  <a:tcPr marL="68580" marR="68580" marT="34290" marB="34290">
                    <a:solidFill>
                      <a:schemeClr val="accent4">
                        <a:lumMod val="40000"/>
                        <a:lumOff val="60000"/>
                      </a:schemeClr>
                    </a:solidFill>
                  </a:tcPr>
                </a:tc>
                <a:tc>
                  <a:txBody>
                    <a:bodyPr/>
                    <a:lstStyle/>
                    <a:p>
                      <a:r>
                        <a:rPr lang="en-GB" sz="1700" b="0">
                          <a:solidFill>
                            <a:schemeClr val="tx1"/>
                          </a:solidFill>
                          <a:latin typeface="Arial Narrow" panose="020B0606020202030204" pitchFamily="34" charset="0"/>
                        </a:rPr>
                        <a:t>Strength to be able to move and grow</a:t>
                      </a:r>
                    </a:p>
                  </a:txBody>
                  <a:tcPr marL="68580" marR="68580" marT="34290" marB="34290">
                    <a:solidFill>
                      <a:schemeClr val="accent4">
                        <a:lumMod val="40000"/>
                        <a:lumOff val="60000"/>
                      </a:schemeClr>
                    </a:solidFill>
                  </a:tcPr>
                </a:tc>
                <a:extLst>
                  <a:ext uri="{0D108BD9-81ED-4DB2-BD59-A6C34878D82A}">
                    <a16:rowId xmlns:a16="http://schemas.microsoft.com/office/drawing/2014/main" val="4068698826"/>
                  </a:ext>
                </a:extLst>
              </a:tr>
            </a:tbl>
          </a:graphicData>
        </a:graphic>
      </p:graphicFrame>
      <p:pic>
        <p:nvPicPr>
          <p:cNvPr id="16" name="Picture 15"/>
          <p:cNvPicPr>
            <a:picLocks noChangeAspect="1"/>
          </p:cNvPicPr>
          <p:nvPr/>
        </p:nvPicPr>
        <p:blipFill>
          <a:blip r:embed="rId2"/>
          <a:stretch>
            <a:fillRect/>
          </a:stretch>
        </p:blipFill>
        <p:spPr>
          <a:xfrm>
            <a:off x="7141168" y="5535850"/>
            <a:ext cx="1910514" cy="1159525"/>
          </a:xfrm>
          <a:prstGeom prst="rect">
            <a:avLst/>
          </a:prstGeom>
          <a:ln w="19050">
            <a:solidFill>
              <a:schemeClr val="accent1">
                <a:lumMod val="60000"/>
                <a:lumOff val="40000"/>
              </a:schemeClr>
            </a:solidFill>
          </a:ln>
        </p:spPr>
      </p:pic>
      <p:pic>
        <p:nvPicPr>
          <p:cNvPr id="17" name="Picture 16"/>
          <p:cNvPicPr>
            <a:picLocks noChangeAspect="1"/>
          </p:cNvPicPr>
          <p:nvPr/>
        </p:nvPicPr>
        <p:blipFill>
          <a:blip r:embed="rId3"/>
          <a:stretch>
            <a:fillRect/>
          </a:stretch>
        </p:blipFill>
        <p:spPr>
          <a:xfrm>
            <a:off x="5440232" y="4086070"/>
            <a:ext cx="1509751" cy="2609305"/>
          </a:xfrm>
          <a:prstGeom prst="rect">
            <a:avLst/>
          </a:prstGeom>
          <a:ln>
            <a:solidFill>
              <a:schemeClr val="accent1"/>
            </a:solidFill>
          </a:ln>
        </p:spPr>
      </p:pic>
      <p:sp>
        <p:nvSpPr>
          <p:cNvPr id="18" name="Rectangle 17"/>
          <p:cNvSpPr/>
          <p:nvPr/>
        </p:nvSpPr>
        <p:spPr>
          <a:xfrm>
            <a:off x="9172128" y="5584697"/>
            <a:ext cx="1379669" cy="1061829"/>
          </a:xfrm>
          <a:prstGeom prst="rect">
            <a:avLst/>
          </a:prstGeom>
          <a:ln w="28575">
            <a:solidFill>
              <a:schemeClr val="accent1"/>
            </a:solidFill>
          </a:ln>
        </p:spPr>
        <p:txBody>
          <a:bodyPr wrap="square">
            <a:spAutoFit/>
          </a:bodyPr>
          <a:lstStyle/>
          <a:p>
            <a:pPr defTabSz="457200"/>
            <a:r>
              <a:rPr lang="en-GB" sz="1050">
                <a:solidFill>
                  <a:prstClr val="black"/>
                </a:solidFill>
                <a:latin typeface="Arial Narrow" panose="020B0606020202030204" pitchFamily="34" charset="0"/>
              </a:rPr>
              <a:t>Skeletal muscles work in pairs to move the bones they are attached to by taking turns to contract (get shorter) and relax (get longer).</a:t>
            </a:r>
          </a:p>
        </p:txBody>
      </p:sp>
      <p:sp>
        <p:nvSpPr>
          <p:cNvPr id="19" name="TextBox 18"/>
          <p:cNvSpPr txBox="1"/>
          <p:nvPr/>
        </p:nvSpPr>
        <p:spPr>
          <a:xfrm>
            <a:off x="5286543" y="920034"/>
            <a:ext cx="1726603" cy="2031325"/>
          </a:xfrm>
          <a:prstGeom prst="rect">
            <a:avLst/>
          </a:prstGeom>
          <a:noFill/>
          <a:ln w="28575">
            <a:solidFill>
              <a:schemeClr val="accent1">
                <a:lumMod val="60000"/>
                <a:lumOff val="40000"/>
              </a:schemeClr>
            </a:solidFill>
          </a:ln>
        </p:spPr>
        <p:txBody>
          <a:bodyPr wrap="square" rtlCol="0">
            <a:spAutoFit/>
          </a:bodyPr>
          <a:lstStyle/>
          <a:p>
            <a:pPr defTabSz="457200"/>
            <a:r>
              <a:rPr lang="en-GB" sz="1400">
                <a:solidFill>
                  <a:prstClr val="black"/>
                </a:solidFill>
                <a:latin typeface="Arial Narrow" panose="020B0606020202030204" pitchFamily="34" charset="0"/>
              </a:rPr>
              <a:t>Nutrients are found in different foods and provide energy, help growth and repair and keep us healthy.</a:t>
            </a:r>
          </a:p>
          <a:p>
            <a:pPr defTabSz="457200"/>
            <a:r>
              <a:rPr lang="en-GB" sz="1400">
                <a:solidFill>
                  <a:prstClr val="black"/>
                </a:solidFill>
                <a:latin typeface="Arial Narrow" panose="020B0606020202030204" pitchFamily="34" charset="0"/>
              </a:rPr>
              <a:t>Examples of nutrients: carbohydrates, protein, fibre, fats, vitamins, minerals, water.</a:t>
            </a:r>
          </a:p>
        </p:txBody>
      </p:sp>
      <p:pic>
        <p:nvPicPr>
          <p:cNvPr id="20" name="Picture 19"/>
          <p:cNvPicPr>
            <a:picLocks noChangeAspect="1"/>
          </p:cNvPicPr>
          <p:nvPr/>
        </p:nvPicPr>
        <p:blipFill>
          <a:blip r:embed="rId4"/>
          <a:stretch>
            <a:fillRect/>
          </a:stretch>
        </p:blipFill>
        <p:spPr>
          <a:xfrm>
            <a:off x="5308402" y="3047074"/>
            <a:ext cx="1726603" cy="959224"/>
          </a:xfrm>
          <a:prstGeom prst="rect">
            <a:avLst/>
          </a:prstGeom>
          <a:ln>
            <a:solidFill>
              <a:schemeClr val="accent1"/>
            </a:solidFill>
          </a:ln>
        </p:spPr>
      </p:pic>
      <p:pic>
        <p:nvPicPr>
          <p:cNvPr id="15" name="Picture 14">
            <a:extLst>
              <a:ext uri="{FF2B5EF4-FFF2-40B4-BE49-F238E27FC236}">
                <a16:creationId xmlns:a16="http://schemas.microsoft.com/office/drawing/2014/main" id="{152D6CF7-AB96-4497-94D7-A09068707022}"/>
              </a:ext>
            </a:extLst>
          </p:cNvPr>
          <p:cNvPicPr/>
          <p:nvPr/>
        </p:nvPicPr>
        <p:blipFill>
          <a:blip r:embed="rId5" cstate="print"/>
          <a:stretch>
            <a:fillRect/>
          </a:stretch>
        </p:blipFill>
        <p:spPr>
          <a:xfrm>
            <a:off x="9746649" y="162627"/>
            <a:ext cx="716955" cy="701155"/>
          </a:xfrm>
          <a:prstGeom prst="rect">
            <a:avLst/>
          </a:prstGeom>
        </p:spPr>
      </p:pic>
    </p:spTree>
    <p:extLst>
      <p:ext uri="{BB962C8B-B14F-4D97-AF65-F5344CB8AC3E}">
        <p14:creationId xmlns:p14="http://schemas.microsoft.com/office/powerpoint/2010/main" val="228979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9925AE-3540-45B2-BC53-1CA3C5D0D776}"/>
              </a:ext>
            </a:extLst>
          </p:cNvPr>
          <p:cNvSpPr/>
          <p:nvPr/>
        </p:nvSpPr>
        <p:spPr>
          <a:xfrm>
            <a:off x="1615440" y="131720"/>
            <a:ext cx="7379957" cy="50783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en-GB" sz="1350">
                <a:solidFill>
                  <a:srgbClr val="002060"/>
                </a:solidFill>
                <a:latin typeface="Century Gothic" panose="020B0502020202020204" pitchFamily="34" charset="0"/>
              </a:rPr>
              <a:t>Milverton Primary School Knowledge Map – Year 3 and 4 Science Autumn </a:t>
            </a:r>
          </a:p>
        </p:txBody>
      </p:sp>
      <p:sp>
        <p:nvSpPr>
          <p:cNvPr id="5" name="TextBox 4"/>
          <p:cNvSpPr txBox="1"/>
          <p:nvPr/>
        </p:nvSpPr>
        <p:spPr>
          <a:xfrm>
            <a:off x="1608560" y="764295"/>
            <a:ext cx="3820690" cy="300082"/>
          </a:xfrm>
          <a:prstGeom prst="rect">
            <a:avLst/>
          </a:prstGeom>
          <a:noFill/>
          <a:ln w="28575">
            <a:solidFill>
              <a:schemeClr val="accent1"/>
            </a:solidFill>
          </a:ln>
        </p:spPr>
        <p:txBody>
          <a:bodyPr wrap="square" rtlCol="0">
            <a:spAutoFit/>
          </a:bodyPr>
          <a:lstStyle/>
          <a:p>
            <a:pPr algn="ctr" defTabSz="457200"/>
            <a:r>
              <a:rPr lang="en-GB" sz="1350">
                <a:solidFill>
                  <a:prstClr val="black"/>
                </a:solidFill>
                <a:latin typeface="Century Gothic" panose="020B0502020202020204" pitchFamily="34" charset="0"/>
              </a:rPr>
              <a:t>Physics: Forces - Magnets</a:t>
            </a:r>
          </a:p>
        </p:txBody>
      </p:sp>
      <p:sp>
        <p:nvSpPr>
          <p:cNvPr id="7" name="Rectangle 6"/>
          <p:cNvSpPr/>
          <p:nvPr/>
        </p:nvSpPr>
        <p:spPr>
          <a:xfrm>
            <a:off x="7400364" y="1101900"/>
            <a:ext cx="3063240" cy="1815882"/>
          </a:xfrm>
          <a:prstGeom prst="rect">
            <a:avLst/>
          </a:prstGeom>
          <a:ln w="28575">
            <a:solidFill>
              <a:schemeClr val="accent1"/>
            </a:solidFill>
          </a:ln>
        </p:spPr>
        <p:txBody>
          <a:bodyPr wrap="square">
            <a:spAutoFit/>
          </a:bodyPr>
          <a:lstStyle/>
          <a:p>
            <a:pPr defTabSz="457200"/>
            <a:r>
              <a:rPr lang="en-GB" sz="1600" b="1">
                <a:solidFill>
                  <a:prstClr val="black"/>
                </a:solidFill>
                <a:latin typeface="Arial Narrow" panose="020B0606020202030204" pitchFamily="34" charset="0"/>
              </a:rPr>
              <a:t>Magnets</a:t>
            </a:r>
            <a:r>
              <a:rPr lang="en-GB" sz="1600">
                <a:solidFill>
                  <a:prstClr val="black"/>
                </a:solidFill>
                <a:latin typeface="Arial Narrow" panose="020B0606020202030204" pitchFamily="34" charset="0"/>
              </a:rPr>
              <a:t> attract or repel</a:t>
            </a:r>
          </a:p>
          <a:p>
            <a:pPr defTabSz="457200"/>
            <a:r>
              <a:rPr lang="en-GB" sz="1600">
                <a:solidFill>
                  <a:prstClr val="black"/>
                </a:solidFill>
                <a:latin typeface="Arial Narrow" panose="020B0606020202030204" pitchFamily="34" charset="0"/>
              </a:rPr>
              <a:t>Some forces need contact between objects, but magnetic forces act at a distance.</a:t>
            </a:r>
          </a:p>
          <a:p>
            <a:pPr defTabSz="457200"/>
            <a:r>
              <a:rPr lang="en-GB" sz="1600">
                <a:solidFill>
                  <a:prstClr val="black"/>
                </a:solidFill>
                <a:latin typeface="Arial Narrow" panose="020B0606020202030204" pitchFamily="34" charset="0"/>
              </a:rPr>
              <a:t>Some materials are attracted to a magnet.</a:t>
            </a:r>
          </a:p>
          <a:p>
            <a:pPr defTabSz="457200"/>
            <a:r>
              <a:rPr lang="en-GB" sz="1600">
                <a:solidFill>
                  <a:prstClr val="black"/>
                </a:solidFill>
                <a:latin typeface="Arial Narrow" panose="020B0606020202030204" pitchFamily="34" charset="0"/>
              </a:rPr>
              <a:t>Magnets have ‘poles’.</a:t>
            </a:r>
          </a:p>
        </p:txBody>
      </p:sp>
      <p:sp>
        <p:nvSpPr>
          <p:cNvPr id="8" name="TextBox 7"/>
          <p:cNvSpPr txBox="1"/>
          <p:nvPr/>
        </p:nvSpPr>
        <p:spPr>
          <a:xfrm>
            <a:off x="7400364" y="725582"/>
            <a:ext cx="1901414" cy="300082"/>
          </a:xfrm>
          <a:prstGeom prst="rect">
            <a:avLst/>
          </a:prstGeom>
          <a:noFill/>
          <a:ln w="28575">
            <a:solidFill>
              <a:schemeClr val="accent1"/>
            </a:solidFill>
          </a:ln>
        </p:spPr>
        <p:txBody>
          <a:bodyPr wrap="square" rtlCol="0">
            <a:spAutoFit/>
          </a:bodyPr>
          <a:lstStyle/>
          <a:p>
            <a:pPr defTabSz="457200"/>
            <a:r>
              <a:rPr lang="en-GB" sz="1350">
                <a:solidFill>
                  <a:prstClr val="black"/>
                </a:solidFill>
                <a:latin typeface="Century Gothic" panose="020B0502020202020204" pitchFamily="34" charset="0"/>
              </a:rPr>
              <a:t>Key Concepts</a:t>
            </a:r>
          </a:p>
        </p:txBody>
      </p:sp>
      <p:sp>
        <p:nvSpPr>
          <p:cNvPr id="2" name="TextBox 1"/>
          <p:cNvSpPr txBox="1"/>
          <p:nvPr/>
        </p:nvSpPr>
        <p:spPr>
          <a:xfrm>
            <a:off x="1608560" y="1235824"/>
            <a:ext cx="1557170" cy="300082"/>
          </a:xfrm>
          <a:prstGeom prst="rect">
            <a:avLst/>
          </a:prstGeom>
          <a:solidFill>
            <a:schemeClr val="accent4">
              <a:lumMod val="40000"/>
              <a:lumOff val="60000"/>
            </a:schemeClr>
          </a:solidFill>
          <a:ln w="28575">
            <a:solidFill>
              <a:schemeClr val="accent1"/>
            </a:solidFill>
          </a:ln>
        </p:spPr>
        <p:txBody>
          <a:bodyPr wrap="square" rtlCol="0">
            <a:spAutoFit/>
          </a:bodyPr>
          <a:lstStyle/>
          <a:p>
            <a:pPr defTabSz="457200"/>
            <a:r>
              <a:rPr lang="en-GB" sz="1350">
                <a:solidFill>
                  <a:prstClr val="black"/>
                </a:solidFill>
                <a:latin typeface="Century Gothic" panose="020B0502020202020204" pitchFamily="34" charset="0"/>
              </a:rPr>
              <a:t>Key Vocabulary</a:t>
            </a:r>
          </a:p>
        </p:txBody>
      </p:sp>
      <p:graphicFrame>
        <p:nvGraphicFramePr>
          <p:cNvPr id="10" name="Table 9"/>
          <p:cNvGraphicFramePr>
            <a:graphicFrameLocks noGrp="1"/>
          </p:cNvGraphicFramePr>
          <p:nvPr/>
        </p:nvGraphicFramePr>
        <p:xfrm>
          <a:off x="1608560" y="1684270"/>
          <a:ext cx="3739784" cy="5042009"/>
        </p:xfrm>
        <a:graphic>
          <a:graphicData uri="http://schemas.openxmlformats.org/drawingml/2006/table">
            <a:tbl>
              <a:tblPr firstRow="1" bandRow="1">
                <a:tableStyleId>{5C22544A-7EE6-4342-B048-85BDC9FD1C3A}</a:tableStyleId>
              </a:tblPr>
              <a:tblGrid>
                <a:gridCol w="1232302">
                  <a:extLst>
                    <a:ext uri="{9D8B030D-6E8A-4147-A177-3AD203B41FA5}">
                      <a16:colId xmlns:a16="http://schemas.microsoft.com/office/drawing/2014/main" val="1806821240"/>
                    </a:ext>
                  </a:extLst>
                </a:gridCol>
                <a:gridCol w="2507482">
                  <a:extLst>
                    <a:ext uri="{9D8B030D-6E8A-4147-A177-3AD203B41FA5}">
                      <a16:colId xmlns:a16="http://schemas.microsoft.com/office/drawing/2014/main" val="206371598"/>
                    </a:ext>
                  </a:extLst>
                </a:gridCol>
              </a:tblGrid>
              <a:tr h="974975">
                <a:tc>
                  <a:txBody>
                    <a:bodyPr/>
                    <a:lstStyle/>
                    <a:p>
                      <a:r>
                        <a:rPr lang="en-GB" sz="1600" b="0">
                          <a:solidFill>
                            <a:schemeClr val="accent1"/>
                          </a:solidFill>
                          <a:latin typeface="Arial Narrow" panose="020B0606020202030204" pitchFamily="34" charset="0"/>
                        </a:rPr>
                        <a:t>magnet</a:t>
                      </a:r>
                    </a:p>
                  </a:txBody>
                  <a:tcPr marL="68580" marR="68580" marT="34290" marB="34290">
                    <a:solidFill>
                      <a:schemeClr val="accent4">
                        <a:lumMod val="20000"/>
                        <a:lumOff val="80000"/>
                      </a:schemeClr>
                    </a:solidFill>
                  </a:tcPr>
                </a:tc>
                <a:tc>
                  <a:txBody>
                    <a:bodyPr/>
                    <a:lstStyle/>
                    <a:p>
                      <a:r>
                        <a:rPr lang="en-GB" sz="1600" b="0">
                          <a:solidFill>
                            <a:schemeClr val="accent1"/>
                          </a:solidFill>
                          <a:latin typeface="Arial Narrow" panose="020B0606020202030204" pitchFamily="34" charset="0"/>
                        </a:rPr>
                        <a:t>An object which produces a magnetic force that pulls certain object towards it</a:t>
                      </a:r>
                    </a:p>
                  </a:txBody>
                  <a:tcPr marL="68580" marR="68580" marT="34290" marB="34290">
                    <a:solidFill>
                      <a:schemeClr val="accent4">
                        <a:lumMod val="20000"/>
                        <a:lumOff val="80000"/>
                      </a:schemeClr>
                    </a:solidFill>
                  </a:tcPr>
                </a:tc>
                <a:extLst>
                  <a:ext uri="{0D108BD9-81ED-4DB2-BD59-A6C34878D82A}">
                    <a16:rowId xmlns:a16="http://schemas.microsoft.com/office/drawing/2014/main" val="2529391112"/>
                  </a:ext>
                </a:extLst>
              </a:tr>
              <a:tr h="677839">
                <a:tc>
                  <a:txBody>
                    <a:bodyPr/>
                    <a:lstStyle/>
                    <a:p>
                      <a:r>
                        <a:rPr lang="en-GB" sz="1600" b="0">
                          <a:solidFill>
                            <a:schemeClr val="accent1"/>
                          </a:solidFill>
                          <a:latin typeface="Arial Narrow" panose="020B0606020202030204" pitchFamily="34" charset="0"/>
                        </a:rPr>
                        <a:t>magnetic</a:t>
                      </a:r>
                    </a:p>
                  </a:txBody>
                  <a:tcPr marL="68580" marR="68580" marT="34290" marB="34290">
                    <a:solidFill>
                      <a:schemeClr val="accent4">
                        <a:lumMod val="40000"/>
                        <a:lumOff val="60000"/>
                      </a:schemeClr>
                    </a:solidFill>
                  </a:tcPr>
                </a:tc>
                <a:tc>
                  <a:txBody>
                    <a:bodyPr/>
                    <a:lstStyle/>
                    <a:p>
                      <a:r>
                        <a:rPr lang="en-GB" sz="1600" b="0">
                          <a:solidFill>
                            <a:schemeClr val="accent1"/>
                          </a:solidFill>
                          <a:latin typeface="Arial Narrow" panose="020B0606020202030204" pitchFamily="34" charset="0"/>
                        </a:rPr>
                        <a:t>Objects which are attracted to a magnet are magnetic</a:t>
                      </a:r>
                    </a:p>
                  </a:txBody>
                  <a:tcPr marL="68580" marR="68580" marT="34290" marB="34290">
                    <a:solidFill>
                      <a:schemeClr val="accent4">
                        <a:lumMod val="40000"/>
                        <a:lumOff val="60000"/>
                      </a:schemeClr>
                    </a:solidFill>
                  </a:tcPr>
                </a:tc>
                <a:extLst>
                  <a:ext uri="{0D108BD9-81ED-4DB2-BD59-A6C34878D82A}">
                    <a16:rowId xmlns:a16="http://schemas.microsoft.com/office/drawing/2014/main" val="3654222509"/>
                  </a:ext>
                </a:extLst>
              </a:tr>
              <a:tr h="677839">
                <a:tc>
                  <a:txBody>
                    <a:bodyPr/>
                    <a:lstStyle/>
                    <a:p>
                      <a:r>
                        <a:rPr lang="en-GB" sz="1600" b="0">
                          <a:solidFill>
                            <a:schemeClr val="accent1"/>
                          </a:solidFill>
                          <a:latin typeface="Arial Narrow" panose="020B0606020202030204" pitchFamily="34" charset="0"/>
                        </a:rPr>
                        <a:t>non-magnetic</a:t>
                      </a:r>
                    </a:p>
                  </a:txBody>
                  <a:tcPr marL="68580" marR="68580" marT="34290" marB="34290">
                    <a:solidFill>
                      <a:schemeClr val="accent4">
                        <a:lumMod val="40000"/>
                        <a:lumOff val="60000"/>
                      </a:schemeClr>
                    </a:solidFill>
                  </a:tcPr>
                </a:tc>
                <a:tc>
                  <a:txBody>
                    <a:bodyPr/>
                    <a:lstStyle/>
                    <a:p>
                      <a:r>
                        <a:rPr lang="en-GB" sz="1600" b="0">
                          <a:solidFill>
                            <a:schemeClr val="accent1"/>
                          </a:solidFill>
                          <a:latin typeface="Arial Narrow" panose="020B0606020202030204" pitchFamily="34" charset="0"/>
                        </a:rPr>
                        <a:t>Objects which are not attracted to a magnet are non-magnetic</a:t>
                      </a:r>
                    </a:p>
                  </a:txBody>
                  <a:tcPr marL="68580" marR="68580" marT="34290" marB="34290">
                    <a:solidFill>
                      <a:schemeClr val="accent4">
                        <a:lumMod val="40000"/>
                        <a:lumOff val="60000"/>
                      </a:schemeClr>
                    </a:solidFill>
                  </a:tcPr>
                </a:tc>
                <a:extLst>
                  <a:ext uri="{0D108BD9-81ED-4DB2-BD59-A6C34878D82A}">
                    <a16:rowId xmlns:a16="http://schemas.microsoft.com/office/drawing/2014/main" val="3873011363"/>
                  </a:ext>
                </a:extLst>
              </a:tr>
              <a:tr h="677839">
                <a:tc>
                  <a:txBody>
                    <a:bodyPr/>
                    <a:lstStyle/>
                    <a:p>
                      <a:r>
                        <a:rPr lang="en-GB" sz="1600" b="0">
                          <a:solidFill>
                            <a:schemeClr val="accent1"/>
                          </a:solidFill>
                          <a:latin typeface="Arial Narrow" panose="020B0606020202030204" pitchFamily="34" charset="0"/>
                        </a:rPr>
                        <a:t>magnetic field</a:t>
                      </a:r>
                    </a:p>
                  </a:txBody>
                  <a:tcPr marL="68580" marR="68580" marT="34290" marB="34290">
                    <a:solidFill>
                      <a:schemeClr val="accent4">
                        <a:lumMod val="20000"/>
                        <a:lumOff val="80000"/>
                      </a:schemeClr>
                    </a:solidFill>
                  </a:tcPr>
                </a:tc>
                <a:tc>
                  <a:txBody>
                    <a:bodyPr/>
                    <a:lstStyle/>
                    <a:p>
                      <a:r>
                        <a:rPr lang="en-GB" sz="1600" b="0">
                          <a:solidFill>
                            <a:schemeClr val="accent1"/>
                          </a:solidFill>
                          <a:latin typeface="Arial Narrow" panose="020B0606020202030204" pitchFamily="34" charset="0"/>
                        </a:rPr>
                        <a:t>The area around a magnet where there is a magnetic force</a:t>
                      </a:r>
                    </a:p>
                  </a:txBody>
                  <a:tcPr marL="68580" marR="68580" marT="34290" marB="34290">
                    <a:solidFill>
                      <a:schemeClr val="accent4">
                        <a:lumMod val="20000"/>
                        <a:lumOff val="80000"/>
                      </a:schemeClr>
                    </a:solidFill>
                  </a:tcPr>
                </a:tc>
                <a:extLst>
                  <a:ext uri="{0D108BD9-81ED-4DB2-BD59-A6C34878D82A}">
                    <a16:rowId xmlns:a16="http://schemas.microsoft.com/office/drawing/2014/main" val="1556279933"/>
                  </a:ext>
                </a:extLst>
              </a:tr>
              <a:tr h="677839">
                <a:tc>
                  <a:txBody>
                    <a:bodyPr/>
                    <a:lstStyle/>
                    <a:p>
                      <a:r>
                        <a:rPr lang="en-GB" sz="1600" b="0">
                          <a:solidFill>
                            <a:schemeClr val="accent1"/>
                          </a:solidFill>
                          <a:latin typeface="Arial Narrow" panose="020B0606020202030204" pitchFamily="34" charset="0"/>
                        </a:rPr>
                        <a:t>poles</a:t>
                      </a:r>
                    </a:p>
                  </a:txBody>
                  <a:tcPr marL="68580" marR="68580" marT="34290" marB="34290">
                    <a:solidFill>
                      <a:schemeClr val="accent4">
                        <a:lumMod val="40000"/>
                        <a:lumOff val="60000"/>
                      </a:schemeClr>
                    </a:solidFill>
                  </a:tcPr>
                </a:tc>
                <a:tc>
                  <a:txBody>
                    <a:bodyPr/>
                    <a:lstStyle/>
                    <a:p>
                      <a:r>
                        <a:rPr lang="en-GB" sz="1600" b="0">
                          <a:solidFill>
                            <a:schemeClr val="accent1"/>
                          </a:solidFill>
                          <a:latin typeface="Arial Narrow" panose="020B0606020202030204" pitchFamily="34" charset="0"/>
                        </a:rPr>
                        <a:t>North</a:t>
                      </a:r>
                      <a:r>
                        <a:rPr lang="en-GB" sz="1600" b="0" baseline="0">
                          <a:solidFill>
                            <a:schemeClr val="accent1"/>
                          </a:solidFill>
                          <a:latin typeface="Arial Narrow" panose="020B0606020202030204" pitchFamily="34" charset="0"/>
                        </a:rPr>
                        <a:t> and south poles are found at different ends of a magnet</a:t>
                      </a:r>
                      <a:endParaRPr lang="en-GB" sz="1600" b="0">
                        <a:solidFill>
                          <a:schemeClr val="accent1"/>
                        </a:solidFill>
                        <a:latin typeface="Arial Narrow" panose="020B0606020202030204" pitchFamily="34" charset="0"/>
                      </a:endParaRPr>
                    </a:p>
                  </a:txBody>
                  <a:tcPr marL="68580" marR="68580" marT="34290" marB="34290">
                    <a:solidFill>
                      <a:schemeClr val="accent4">
                        <a:lumMod val="40000"/>
                        <a:lumOff val="60000"/>
                      </a:schemeClr>
                    </a:solidFill>
                  </a:tcPr>
                </a:tc>
                <a:extLst>
                  <a:ext uri="{0D108BD9-81ED-4DB2-BD59-A6C34878D82A}">
                    <a16:rowId xmlns:a16="http://schemas.microsoft.com/office/drawing/2014/main" val="1477116082"/>
                  </a:ext>
                </a:extLst>
              </a:tr>
              <a:tr h="677839">
                <a:tc>
                  <a:txBody>
                    <a:bodyPr/>
                    <a:lstStyle/>
                    <a:p>
                      <a:r>
                        <a:rPr lang="en-GB" sz="1600" b="0">
                          <a:solidFill>
                            <a:schemeClr val="accent1"/>
                          </a:solidFill>
                          <a:latin typeface="Arial Narrow" panose="020B0606020202030204" pitchFamily="34" charset="0"/>
                        </a:rPr>
                        <a:t>repel</a:t>
                      </a:r>
                    </a:p>
                  </a:txBody>
                  <a:tcPr marL="68580" marR="68580" marT="34290" marB="34290">
                    <a:solidFill>
                      <a:schemeClr val="accent4">
                        <a:lumMod val="20000"/>
                        <a:lumOff val="80000"/>
                      </a:schemeClr>
                    </a:solidFill>
                  </a:tcPr>
                </a:tc>
                <a:tc>
                  <a:txBody>
                    <a:bodyPr/>
                    <a:lstStyle/>
                    <a:p>
                      <a:r>
                        <a:rPr lang="en-GB" sz="1600" b="0" baseline="0">
                          <a:solidFill>
                            <a:schemeClr val="accent1"/>
                          </a:solidFill>
                          <a:latin typeface="Arial Narrow" panose="020B0606020202030204" pitchFamily="34" charset="0"/>
                        </a:rPr>
                        <a:t>A force that pushes objects away</a:t>
                      </a:r>
                      <a:endParaRPr lang="en-GB" sz="1600" b="0">
                        <a:solidFill>
                          <a:schemeClr val="accent1"/>
                        </a:solidFill>
                        <a:latin typeface="Arial Narrow" panose="020B0606020202030204" pitchFamily="34" charset="0"/>
                      </a:endParaRPr>
                    </a:p>
                  </a:txBody>
                  <a:tcPr marL="68580" marR="68580" marT="34290" marB="34290">
                    <a:solidFill>
                      <a:schemeClr val="accent4">
                        <a:lumMod val="20000"/>
                        <a:lumOff val="80000"/>
                      </a:schemeClr>
                    </a:solidFill>
                  </a:tcPr>
                </a:tc>
                <a:extLst>
                  <a:ext uri="{0D108BD9-81ED-4DB2-BD59-A6C34878D82A}">
                    <a16:rowId xmlns:a16="http://schemas.microsoft.com/office/drawing/2014/main" val="823974648"/>
                  </a:ext>
                </a:extLst>
              </a:tr>
              <a:tr h="677839">
                <a:tc>
                  <a:txBody>
                    <a:bodyPr/>
                    <a:lstStyle/>
                    <a:p>
                      <a:r>
                        <a:rPr lang="en-GB" sz="1600" b="0">
                          <a:solidFill>
                            <a:schemeClr val="accent1"/>
                          </a:solidFill>
                          <a:latin typeface="Arial Narrow" panose="020B0606020202030204" pitchFamily="34" charset="0"/>
                        </a:rPr>
                        <a:t>attract</a:t>
                      </a:r>
                    </a:p>
                  </a:txBody>
                  <a:tcPr marL="68580" marR="68580" marT="34290" marB="34290">
                    <a:solidFill>
                      <a:schemeClr val="accent4">
                        <a:lumMod val="40000"/>
                        <a:lumOff val="60000"/>
                      </a:schemeClr>
                    </a:solidFill>
                  </a:tcPr>
                </a:tc>
                <a:tc>
                  <a:txBody>
                    <a:bodyPr/>
                    <a:lstStyle/>
                    <a:p>
                      <a:r>
                        <a:rPr lang="en-GB" sz="1600" b="0">
                          <a:solidFill>
                            <a:schemeClr val="accent1"/>
                          </a:solidFill>
                          <a:latin typeface="Arial Narrow" panose="020B0606020202030204" pitchFamily="34" charset="0"/>
                        </a:rPr>
                        <a:t>A force that pulls objects together</a:t>
                      </a:r>
                    </a:p>
                  </a:txBody>
                  <a:tcPr marL="68580" marR="68580" marT="34290" marB="34290">
                    <a:solidFill>
                      <a:schemeClr val="accent4">
                        <a:lumMod val="40000"/>
                        <a:lumOff val="60000"/>
                      </a:schemeClr>
                    </a:solidFill>
                  </a:tcPr>
                </a:tc>
                <a:extLst>
                  <a:ext uri="{0D108BD9-81ED-4DB2-BD59-A6C34878D82A}">
                    <a16:rowId xmlns:a16="http://schemas.microsoft.com/office/drawing/2014/main" val="4279022744"/>
                  </a:ext>
                </a:extLst>
              </a:tr>
            </a:tbl>
          </a:graphicData>
        </a:graphic>
      </p:graphicFrame>
      <p:sp>
        <p:nvSpPr>
          <p:cNvPr id="3" name="TextBox 2"/>
          <p:cNvSpPr txBox="1"/>
          <p:nvPr/>
        </p:nvSpPr>
        <p:spPr>
          <a:xfrm>
            <a:off x="5512273" y="2389809"/>
            <a:ext cx="1808629" cy="507831"/>
          </a:xfrm>
          <a:prstGeom prst="rect">
            <a:avLst/>
          </a:prstGeom>
          <a:solidFill>
            <a:schemeClr val="accent4">
              <a:lumMod val="60000"/>
              <a:lumOff val="40000"/>
            </a:schemeClr>
          </a:solidFill>
          <a:ln w="38100">
            <a:solidFill>
              <a:schemeClr val="accent1"/>
            </a:solidFill>
          </a:ln>
        </p:spPr>
        <p:txBody>
          <a:bodyPr wrap="square" rtlCol="0">
            <a:spAutoFit/>
          </a:bodyPr>
          <a:lstStyle/>
          <a:p>
            <a:pPr algn="ctr" defTabSz="457200"/>
            <a:r>
              <a:rPr lang="en-GB" sz="1350">
                <a:solidFill>
                  <a:prstClr val="black"/>
                </a:solidFill>
                <a:latin typeface="Arial Narrow" panose="020B0606020202030204" pitchFamily="34" charset="0"/>
              </a:rPr>
              <a:t>Like </a:t>
            </a:r>
            <a:r>
              <a:rPr lang="en-GB" sz="1350">
                <a:solidFill>
                  <a:srgbClr val="4472C4">
                    <a:lumMod val="75000"/>
                  </a:srgbClr>
                </a:solidFill>
                <a:latin typeface="Arial Narrow" panose="020B0606020202030204" pitchFamily="34" charset="0"/>
              </a:rPr>
              <a:t>poles</a:t>
            </a:r>
            <a:r>
              <a:rPr lang="en-GB" sz="1350">
                <a:solidFill>
                  <a:prstClr val="black"/>
                </a:solidFill>
                <a:latin typeface="Arial Narrow" panose="020B0606020202030204" pitchFamily="34" charset="0"/>
              </a:rPr>
              <a:t> repel.</a:t>
            </a:r>
          </a:p>
          <a:p>
            <a:pPr algn="ctr" defTabSz="457200"/>
            <a:r>
              <a:rPr lang="en-GB" sz="1350">
                <a:solidFill>
                  <a:prstClr val="black"/>
                </a:solidFill>
                <a:latin typeface="Arial Narrow" panose="020B0606020202030204" pitchFamily="34" charset="0"/>
              </a:rPr>
              <a:t>Opposite </a:t>
            </a:r>
            <a:r>
              <a:rPr lang="en-GB" sz="1350">
                <a:solidFill>
                  <a:srgbClr val="4472C4">
                    <a:lumMod val="75000"/>
                  </a:srgbClr>
                </a:solidFill>
                <a:latin typeface="Arial Narrow" panose="020B0606020202030204" pitchFamily="34" charset="0"/>
              </a:rPr>
              <a:t>poles</a:t>
            </a:r>
            <a:r>
              <a:rPr lang="en-GB" sz="1350">
                <a:solidFill>
                  <a:prstClr val="black"/>
                </a:solidFill>
                <a:latin typeface="Arial Narrow" panose="020B0606020202030204" pitchFamily="34" charset="0"/>
              </a:rPr>
              <a:t> attract.</a:t>
            </a:r>
          </a:p>
        </p:txBody>
      </p:sp>
      <p:sp>
        <p:nvSpPr>
          <p:cNvPr id="12" name="TextBox 11"/>
          <p:cNvSpPr txBox="1"/>
          <p:nvPr/>
        </p:nvSpPr>
        <p:spPr>
          <a:xfrm>
            <a:off x="5512272" y="5107115"/>
            <a:ext cx="2963448" cy="584775"/>
          </a:xfrm>
          <a:prstGeom prst="rect">
            <a:avLst/>
          </a:prstGeom>
          <a:solidFill>
            <a:schemeClr val="accent4">
              <a:lumMod val="60000"/>
              <a:lumOff val="40000"/>
            </a:schemeClr>
          </a:solidFill>
          <a:ln w="38100">
            <a:solidFill>
              <a:schemeClr val="accent1"/>
            </a:solidFill>
          </a:ln>
        </p:spPr>
        <p:txBody>
          <a:bodyPr wrap="square" rtlCol="0">
            <a:spAutoFit/>
          </a:bodyPr>
          <a:lstStyle/>
          <a:p>
            <a:pPr algn="ctr" defTabSz="457200"/>
            <a:r>
              <a:rPr lang="en-GB" sz="1600">
                <a:solidFill>
                  <a:prstClr val="black"/>
                </a:solidFill>
                <a:latin typeface="Arial Narrow" panose="020B0606020202030204" pitchFamily="34" charset="0"/>
              </a:rPr>
              <a:t>Objects can be sorted into magnetic and non-magnetic groups.</a:t>
            </a:r>
          </a:p>
        </p:txBody>
      </p:sp>
      <p:pic>
        <p:nvPicPr>
          <p:cNvPr id="13" name="Picture 12"/>
          <p:cNvPicPr>
            <a:picLocks noChangeAspect="1"/>
          </p:cNvPicPr>
          <p:nvPr/>
        </p:nvPicPr>
        <p:blipFill>
          <a:blip r:embed="rId2"/>
          <a:stretch>
            <a:fillRect/>
          </a:stretch>
        </p:blipFill>
        <p:spPr>
          <a:xfrm>
            <a:off x="5512273" y="1142801"/>
            <a:ext cx="1808629" cy="1099023"/>
          </a:xfrm>
          <a:prstGeom prst="rect">
            <a:avLst/>
          </a:prstGeom>
          <a:ln w="38100">
            <a:solidFill>
              <a:schemeClr val="accent1">
                <a:lumMod val="60000"/>
                <a:lumOff val="40000"/>
              </a:schemeClr>
            </a:solidFill>
          </a:ln>
        </p:spPr>
      </p:pic>
      <p:pic>
        <p:nvPicPr>
          <p:cNvPr id="14" name="Picture 13"/>
          <p:cNvPicPr>
            <a:picLocks noChangeAspect="1"/>
          </p:cNvPicPr>
          <p:nvPr/>
        </p:nvPicPr>
        <p:blipFill>
          <a:blip r:embed="rId3"/>
          <a:stretch>
            <a:fillRect/>
          </a:stretch>
        </p:blipFill>
        <p:spPr>
          <a:xfrm>
            <a:off x="8582499" y="3096332"/>
            <a:ext cx="1939559" cy="1274300"/>
          </a:xfrm>
          <a:prstGeom prst="rect">
            <a:avLst/>
          </a:prstGeom>
          <a:ln w="28575">
            <a:solidFill>
              <a:schemeClr val="accent1">
                <a:lumMod val="60000"/>
                <a:lumOff val="40000"/>
              </a:schemeClr>
            </a:solidFill>
          </a:ln>
        </p:spPr>
      </p:pic>
      <p:pic>
        <p:nvPicPr>
          <p:cNvPr id="15" name="Picture 14"/>
          <p:cNvPicPr>
            <a:picLocks noChangeAspect="1"/>
          </p:cNvPicPr>
          <p:nvPr/>
        </p:nvPicPr>
        <p:blipFill>
          <a:blip r:embed="rId4"/>
          <a:stretch>
            <a:fillRect/>
          </a:stretch>
        </p:blipFill>
        <p:spPr>
          <a:xfrm>
            <a:off x="6524626" y="5871283"/>
            <a:ext cx="1207617" cy="866334"/>
          </a:xfrm>
          <a:prstGeom prst="rect">
            <a:avLst/>
          </a:prstGeom>
          <a:ln w="38100">
            <a:solidFill>
              <a:schemeClr val="accent1">
                <a:lumMod val="60000"/>
                <a:lumOff val="40000"/>
              </a:schemeClr>
            </a:solidFill>
          </a:ln>
        </p:spPr>
      </p:pic>
      <p:pic>
        <p:nvPicPr>
          <p:cNvPr id="16" name="Picture 15"/>
          <p:cNvPicPr>
            <a:picLocks noChangeAspect="1"/>
          </p:cNvPicPr>
          <p:nvPr/>
        </p:nvPicPr>
        <p:blipFill>
          <a:blip r:embed="rId5"/>
          <a:stretch>
            <a:fillRect/>
          </a:stretch>
        </p:blipFill>
        <p:spPr>
          <a:xfrm>
            <a:off x="7847521" y="5890993"/>
            <a:ext cx="2674536" cy="846625"/>
          </a:xfrm>
          <a:prstGeom prst="rect">
            <a:avLst/>
          </a:prstGeom>
          <a:ln w="28575">
            <a:solidFill>
              <a:schemeClr val="accent1">
                <a:lumMod val="60000"/>
                <a:lumOff val="40000"/>
              </a:schemeClr>
            </a:solidFill>
          </a:ln>
        </p:spPr>
      </p:pic>
      <p:pic>
        <p:nvPicPr>
          <p:cNvPr id="17" name="Picture 16"/>
          <p:cNvPicPr>
            <a:picLocks noChangeAspect="1"/>
          </p:cNvPicPr>
          <p:nvPr/>
        </p:nvPicPr>
        <p:blipFill>
          <a:blip r:embed="rId6"/>
          <a:stretch>
            <a:fillRect/>
          </a:stretch>
        </p:blipFill>
        <p:spPr>
          <a:xfrm>
            <a:off x="8582498" y="4523106"/>
            <a:ext cx="1984630" cy="1232995"/>
          </a:xfrm>
          <a:prstGeom prst="rect">
            <a:avLst/>
          </a:prstGeom>
          <a:ln w="28575">
            <a:solidFill>
              <a:schemeClr val="accent1">
                <a:lumMod val="60000"/>
                <a:lumOff val="40000"/>
              </a:schemeClr>
            </a:solidFill>
          </a:ln>
        </p:spPr>
      </p:pic>
      <p:pic>
        <p:nvPicPr>
          <p:cNvPr id="18" name="Picture 17"/>
          <p:cNvPicPr>
            <a:picLocks noChangeAspect="1"/>
          </p:cNvPicPr>
          <p:nvPr/>
        </p:nvPicPr>
        <p:blipFill>
          <a:blip r:embed="rId7"/>
          <a:stretch>
            <a:fillRect/>
          </a:stretch>
        </p:blipFill>
        <p:spPr>
          <a:xfrm>
            <a:off x="5483697" y="3380132"/>
            <a:ext cx="2963448" cy="1592090"/>
          </a:xfrm>
          <a:prstGeom prst="rect">
            <a:avLst/>
          </a:prstGeom>
        </p:spPr>
      </p:pic>
      <p:pic>
        <p:nvPicPr>
          <p:cNvPr id="19" name="Picture 18">
            <a:extLst>
              <a:ext uri="{FF2B5EF4-FFF2-40B4-BE49-F238E27FC236}">
                <a16:creationId xmlns:a16="http://schemas.microsoft.com/office/drawing/2014/main" id="{8FB0FC01-DB1C-4678-99B3-E79EEC7ED984}"/>
              </a:ext>
            </a:extLst>
          </p:cNvPr>
          <p:cNvPicPr/>
          <p:nvPr/>
        </p:nvPicPr>
        <p:blipFill>
          <a:blip r:embed="rId8" cstate="print"/>
          <a:stretch>
            <a:fillRect/>
          </a:stretch>
        </p:blipFill>
        <p:spPr>
          <a:xfrm>
            <a:off x="9512408" y="260529"/>
            <a:ext cx="879368" cy="706481"/>
          </a:xfrm>
          <a:prstGeom prst="rect">
            <a:avLst/>
          </a:prstGeom>
        </p:spPr>
      </p:pic>
    </p:spTree>
    <p:extLst>
      <p:ext uri="{BB962C8B-B14F-4D97-AF65-F5344CB8AC3E}">
        <p14:creationId xmlns:p14="http://schemas.microsoft.com/office/powerpoint/2010/main" val="307681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able&#10;&#10;Description automatically generated">
            <a:extLst>
              <a:ext uri="{FF2B5EF4-FFF2-40B4-BE49-F238E27FC236}">
                <a16:creationId xmlns:a16="http://schemas.microsoft.com/office/drawing/2014/main" id="{1451F444-2379-FB0B-3D9F-5249A69B78D9}"/>
              </a:ext>
            </a:extLst>
          </p:cNvPr>
          <p:cNvPicPr>
            <a:picLocks noChangeAspect="1"/>
          </p:cNvPicPr>
          <p:nvPr/>
        </p:nvPicPr>
        <p:blipFill>
          <a:blip r:embed="rId2"/>
          <a:stretch>
            <a:fillRect/>
          </a:stretch>
        </p:blipFill>
        <p:spPr>
          <a:xfrm>
            <a:off x="226031" y="0"/>
            <a:ext cx="11733088" cy="6763456"/>
          </a:xfrm>
          <a:prstGeom prst="rect">
            <a:avLst/>
          </a:prstGeom>
        </p:spPr>
      </p:pic>
    </p:spTree>
    <p:extLst>
      <p:ext uri="{BB962C8B-B14F-4D97-AF65-F5344CB8AC3E}">
        <p14:creationId xmlns:p14="http://schemas.microsoft.com/office/powerpoint/2010/main" val="1133535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0FC01-DB1C-4678-99B3-E79EEC7ED984}"/>
              </a:ext>
            </a:extLst>
          </p:cNvPr>
          <p:cNvPicPr/>
          <p:nvPr/>
        </p:nvPicPr>
        <p:blipFill>
          <a:blip r:embed="rId2" cstate="print">
            <a:clrChange>
              <a:clrFrom>
                <a:srgbClr val="FFFFFF"/>
              </a:clrFrom>
              <a:clrTo>
                <a:srgbClr val="FFFFFF">
                  <a:alpha val="0"/>
                </a:srgbClr>
              </a:clrTo>
            </a:clrChange>
          </a:blip>
          <a:stretch>
            <a:fillRect/>
          </a:stretch>
        </p:blipFill>
        <p:spPr>
          <a:xfrm>
            <a:off x="9894907" y="206540"/>
            <a:ext cx="517912" cy="504826"/>
          </a:xfrm>
          <a:prstGeom prst="rect">
            <a:avLst/>
          </a:prstGeom>
        </p:spPr>
      </p:pic>
      <p:graphicFrame>
        <p:nvGraphicFramePr>
          <p:cNvPr id="5" name="Table 5">
            <a:extLst>
              <a:ext uri="{FF2B5EF4-FFF2-40B4-BE49-F238E27FC236}">
                <a16:creationId xmlns:a16="http://schemas.microsoft.com/office/drawing/2014/main" id="{71600635-6AC6-4378-8FD8-9E0AFD2AA56A}"/>
              </a:ext>
            </a:extLst>
          </p:cNvPr>
          <p:cNvGraphicFramePr>
            <a:graphicFrameLocks noGrp="1"/>
          </p:cNvGraphicFramePr>
          <p:nvPr/>
        </p:nvGraphicFramePr>
        <p:xfrm>
          <a:off x="1677792" y="764537"/>
          <a:ext cx="4120618" cy="5881453"/>
        </p:xfrm>
        <a:graphic>
          <a:graphicData uri="http://schemas.openxmlformats.org/drawingml/2006/table">
            <a:tbl>
              <a:tblPr firstRow="1" bandRow="1">
                <a:tableStyleId>{5DA37D80-6434-44D0-A028-1B22A696006F}</a:tableStyleId>
              </a:tblPr>
              <a:tblGrid>
                <a:gridCol w="1255536">
                  <a:extLst>
                    <a:ext uri="{9D8B030D-6E8A-4147-A177-3AD203B41FA5}">
                      <a16:colId xmlns:a16="http://schemas.microsoft.com/office/drawing/2014/main" val="2368232625"/>
                    </a:ext>
                  </a:extLst>
                </a:gridCol>
                <a:gridCol w="2865082">
                  <a:extLst>
                    <a:ext uri="{9D8B030D-6E8A-4147-A177-3AD203B41FA5}">
                      <a16:colId xmlns:a16="http://schemas.microsoft.com/office/drawing/2014/main" val="876400432"/>
                    </a:ext>
                  </a:extLst>
                </a:gridCol>
              </a:tblGrid>
              <a:tr h="625853">
                <a:tc gridSpan="2">
                  <a:txBody>
                    <a:bodyPr/>
                    <a:lstStyle/>
                    <a:p>
                      <a:r>
                        <a:rPr lang="en-GB" sz="2800" b="1" dirty="0">
                          <a:latin typeface="+mj-lt"/>
                        </a:rPr>
                        <a:t>Key Vocabulary </a:t>
                      </a:r>
                    </a:p>
                  </a:txBody>
                  <a:tcPr anchor="ctr">
                    <a:solidFill>
                      <a:schemeClr val="accent3"/>
                    </a:solidFill>
                  </a:tcPr>
                </a:tc>
                <a:tc hMerge="1">
                  <a:txBody>
                    <a:bodyPr/>
                    <a:lstStyle/>
                    <a:p>
                      <a:endParaRPr lang="en-GB"/>
                    </a:p>
                  </a:txBody>
                  <a:tcPr/>
                </a:tc>
                <a:extLst>
                  <a:ext uri="{0D108BD9-81ED-4DB2-BD59-A6C34878D82A}">
                    <a16:rowId xmlns:a16="http://schemas.microsoft.com/office/drawing/2014/main" val="292055210"/>
                  </a:ext>
                </a:extLst>
              </a:tr>
              <a:tr h="496930">
                <a:tc>
                  <a:txBody>
                    <a:bodyPr/>
                    <a:lstStyle/>
                    <a:p>
                      <a:r>
                        <a:rPr lang="en-GB" sz="1200" b="1" dirty="0">
                          <a:latin typeface="+mj-lt"/>
                        </a:rPr>
                        <a:t>Text</a:t>
                      </a:r>
                    </a:p>
                  </a:txBody>
                  <a:tcPr anchor="ctr">
                    <a:solidFill>
                      <a:schemeClr val="bg1"/>
                    </a:solidFill>
                  </a:tcPr>
                </a:tc>
                <a:tc>
                  <a:txBody>
                    <a:bodyPr/>
                    <a:lstStyle/>
                    <a:p>
                      <a:r>
                        <a:rPr lang="en-GB" sz="1200" b="0" i="0" kern="1200" dirty="0">
                          <a:solidFill>
                            <a:schemeClr val="tx1"/>
                          </a:solidFill>
                          <a:effectLst/>
                          <a:latin typeface="+mn-lt"/>
                          <a:ea typeface="+mn-ea"/>
                          <a:cs typeface="+mn-cs"/>
                        </a:rPr>
                        <a:t>Words and sentences that you can read or write on a computer.</a:t>
                      </a:r>
                      <a:endParaRPr lang="en-GB" sz="1200" dirty="0">
                        <a:latin typeface="Arial Narrow" panose="020B0606020202030204" pitchFamily="34" charset="0"/>
                      </a:endParaRPr>
                    </a:p>
                  </a:txBody>
                  <a:tcPr anchor="ctr">
                    <a:solidFill>
                      <a:schemeClr val="bg1"/>
                    </a:solidFill>
                  </a:tcPr>
                </a:tc>
                <a:extLst>
                  <a:ext uri="{0D108BD9-81ED-4DB2-BD59-A6C34878D82A}">
                    <a16:rowId xmlns:a16="http://schemas.microsoft.com/office/drawing/2014/main" val="4189177851"/>
                  </a:ext>
                </a:extLst>
              </a:tr>
              <a:tr h="496930">
                <a:tc>
                  <a:txBody>
                    <a:bodyPr/>
                    <a:lstStyle/>
                    <a:p>
                      <a:r>
                        <a:rPr lang="en-GB" sz="1200" b="1" dirty="0">
                          <a:latin typeface="+mj-lt"/>
                        </a:rPr>
                        <a:t>Text box</a:t>
                      </a:r>
                    </a:p>
                  </a:txBody>
                  <a:tcPr anchor="ctr">
                    <a:solidFill>
                      <a:schemeClr val="bg1"/>
                    </a:solidFill>
                  </a:tcPr>
                </a:tc>
                <a:tc>
                  <a:txBody>
                    <a:bodyPr/>
                    <a:lstStyle/>
                    <a:p>
                      <a:r>
                        <a:rPr lang="en-GB" sz="1200" b="0" i="0" kern="1200" dirty="0">
                          <a:solidFill>
                            <a:schemeClr val="tx1"/>
                          </a:solidFill>
                          <a:effectLst/>
                          <a:latin typeface="+mn-lt"/>
                          <a:ea typeface="+mn-ea"/>
                          <a:cs typeface="+mn-cs"/>
                        </a:rPr>
                        <a:t>A box on the document where you can type words.</a:t>
                      </a:r>
                      <a:endParaRPr lang="en-GB" sz="1200" dirty="0">
                        <a:latin typeface="Arial Narrow" panose="020B0606020202030204" pitchFamily="34" charset="0"/>
                      </a:endParaRPr>
                    </a:p>
                  </a:txBody>
                  <a:tcPr anchor="ctr">
                    <a:solidFill>
                      <a:schemeClr val="bg1"/>
                    </a:solidFill>
                  </a:tcPr>
                </a:tc>
                <a:extLst>
                  <a:ext uri="{0D108BD9-81ED-4DB2-BD59-A6C34878D82A}">
                    <a16:rowId xmlns:a16="http://schemas.microsoft.com/office/drawing/2014/main" val="1521765047"/>
                  </a:ext>
                </a:extLst>
              </a:tr>
              <a:tr h="496930">
                <a:tc>
                  <a:txBody>
                    <a:bodyPr/>
                    <a:lstStyle/>
                    <a:p>
                      <a:r>
                        <a:rPr lang="en-GB" sz="1200" b="1" dirty="0">
                          <a:latin typeface="+mj-lt"/>
                        </a:rPr>
                        <a:t>Format</a:t>
                      </a:r>
                    </a:p>
                  </a:txBody>
                  <a:tcPr anchor="ctr">
                    <a:solidFill>
                      <a:schemeClr val="bg1"/>
                    </a:solidFill>
                  </a:tcPr>
                </a:tc>
                <a:tc>
                  <a:txBody>
                    <a:bodyPr/>
                    <a:lstStyle/>
                    <a:p>
                      <a:r>
                        <a:rPr lang="en-GB" sz="1200" b="0" i="0" kern="1200" dirty="0">
                          <a:solidFill>
                            <a:schemeClr val="tx1"/>
                          </a:solidFill>
                          <a:effectLst/>
                          <a:latin typeface="+mn-lt"/>
                          <a:ea typeface="+mn-ea"/>
                          <a:cs typeface="+mn-cs"/>
                        </a:rPr>
                        <a:t>Changing the way that something looks, including colours, shapes and styles.</a:t>
                      </a:r>
                      <a:endParaRPr lang="en-US" sz="1200" dirty="0">
                        <a:latin typeface="Arial Narrow" panose="020B0606020202030204" pitchFamily="34" charset="0"/>
                      </a:endParaRPr>
                    </a:p>
                  </a:txBody>
                  <a:tcPr anchor="ctr">
                    <a:solidFill>
                      <a:schemeClr val="bg1"/>
                    </a:solidFill>
                  </a:tcPr>
                </a:tc>
                <a:extLst>
                  <a:ext uri="{0D108BD9-81ED-4DB2-BD59-A6C34878D82A}">
                    <a16:rowId xmlns:a16="http://schemas.microsoft.com/office/drawing/2014/main" val="420411257"/>
                  </a:ext>
                </a:extLst>
              </a:tr>
              <a:tr h="496930">
                <a:tc>
                  <a:txBody>
                    <a:bodyPr/>
                    <a:lstStyle/>
                    <a:p>
                      <a:r>
                        <a:rPr lang="en-GB" sz="1200" b="1" dirty="0">
                          <a:latin typeface="+mj-lt"/>
                        </a:rPr>
                        <a:t>Image</a:t>
                      </a:r>
                    </a:p>
                  </a:txBody>
                  <a:tcPr anchor="ctr">
                    <a:solidFill>
                      <a:schemeClr val="bg1"/>
                    </a:solidFill>
                  </a:tcPr>
                </a:tc>
                <a:tc>
                  <a:txBody>
                    <a:bodyPr/>
                    <a:lstStyle/>
                    <a:p>
                      <a:r>
                        <a:rPr lang="en-GB" sz="1200" b="0" i="0" kern="1200" dirty="0">
                          <a:solidFill>
                            <a:schemeClr val="tx1"/>
                          </a:solidFill>
                          <a:effectLst/>
                          <a:latin typeface="+mn-lt"/>
                          <a:ea typeface="+mn-ea"/>
                          <a:cs typeface="+mn-cs"/>
                        </a:rPr>
                        <a:t>A picture or a photo that you can insert into a document.</a:t>
                      </a:r>
                      <a:endParaRPr lang="en-US" sz="1200" dirty="0">
                        <a:latin typeface="Arial Narrow" panose="020B0606020202030204" pitchFamily="34" charset="0"/>
                      </a:endParaRPr>
                    </a:p>
                  </a:txBody>
                  <a:tcPr anchor="ctr">
                    <a:solidFill>
                      <a:schemeClr val="bg1"/>
                    </a:solidFill>
                  </a:tcPr>
                </a:tc>
                <a:extLst>
                  <a:ext uri="{0D108BD9-81ED-4DB2-BD59-A6C34878D82A}">
                    <a16:rowId xmlns:a16="http://schemas.microsoft.com/office/drawing/2014/main" val="434327268"/>
                  </a:ext>
                </a:extLst>
              </a:tr>
              <a:tr h="496930">
                <a:tc>
                  <a:txBody>
                    <a:bodyPr/>
                    <a:lstStyle/>
                    <a:p>
                      <a:r>
                        <a:rPr lang="en-GB" sz="1200" b="1" dirty="0">
                          <a:latin typeface="+mj-lt"/>
                        </a:rPr>
                        <a:t>Wrap text</a:t>
                      </a:r>
                    </a:p>
                  </a:txBody>
                  <a:tcPr anchor="ctr">
                    <a:solidFill>
                      <a:schemeClr val="bg1"/>
                    </a:solidFill>
                  </a:tcPr>
                </a:tc>
                <a:tc>
                  <a:txBody>
                    <a:bodyPr/>
                    <a:lstStyle/>
                    <a:p>
                      <a:r>
                        <a:rPr lang="en-GB" sz="1200" b="0" i="0" kern="1200" dirty="0">
                          <a:solidFill>
                            <a:schemeClr val="tx1"/>
                          </a:solidFill>
                          <a:effectLst/>
                          <a:latin typeface="+mn-lt"/>
                          <a:ea typeface="+mn-ea"/>
                          <a:cs typeface="+mn-cs"/>
                        </a:rPr>
                        <a:t>Making the words go around an image or an object.</a:t>
                      </a:r>
                      <a:endParaRPr lang="en-US" sz="1200" dirty="0">
                        <a:latin typeface="Arial Narrow" panose="020B0606020202030204" pitchFamily="34" charset="0"/>
                      </a:endParaRPr>
                    </a:p>
                  </a:txBody>
                  <a:tcPr anchor="ctr">
                    <a:solidFill>
                      <a:schemeClr val="bg1"/>
                    </a:solidFill>
                  </a:tcPr>
                </a:tc>
                <a:extLst>
                  <a:ext uri="{0D108BD9-81ED-4DB2-BD59-A6C34878D82A}">
                    <a16:rowId xmlns:a16="http://schemas.microsoft.com/office/drawing/2014/main" val="3614431159"/>
                  </a:ext>
                </a:extLst>
              </a:tr>
              <a:tr h="496930">
                <a:tc>
                  <a:txBody>
                    <a:bodyPr/>
                    <a:lstStyle/>
                    <a:p>
                      <a:r>
                        <a:rPr lang="en-GB" sz="1200" b="1" dirty="0">
                          <a:latin typeface="+mj-lt"/>
                        </a:rPr>
                        <a:t>Square</a:t>
                      </a:r>
                    </a:p>
                  </a:txBody>
                  <a:tcPr anchor="ctr">
                    <a:solidFill>
                      <a:schemeClr val="bg1"/>
                    </a:solidFill>
                  </a:tcPr>
                </a:tc>
                <a:tc>
                  <a:txBody>
                    <a:bodyPr/>
                    <a:lstStyle/>
                    <a:p>
                      <a:r>
                        <a:rPr lang="en-GB" sz="1200" b="0" i="0" kern="1200" dirty="0">
                          <a:solidFill>
                            <a:schemeClr val="tx1"/>
                          </a:solidFill>
                          <a:effectLst/>
                          <a:latin typeface="+mn-lt"/>
                          <a:ea typeface="+mn-ea"/>
                          <a:cs typeface="+mn-cs"/>
                        </a:rPr>
                        <a:t>A setting or choice you can use when working with images in Microsoft Word.</a:t>
                      </a:r>
                      <a:endParaRPr lang="en-US" sz="1000" dirty="0">
                        <a:latin typeface="Arial Narrow" panose="020B0606020202030204" pitchFamily="34" charset="0"/>
                      </a:endParaRPr>
                    </a:p>
                  </a:txBody>
                  <a:tcPr anchor="ctr">
                    <a:solidFill>
                      <a:schemeClr val="bg1"/>
                    </a:solidFill>
                  </a:tcPr>
                </a:tc>
                <a:extLst>
                  <a:ext uri="{0D108BD9-81ED-4DB2-BD59-A6C34878D82A}">
                    <a16:rowId xmlns:a16="http://schemas.microsoft.com/office/drawing/2014/main" val="1346466661"/>
                  </a:ext>
                </a:extLst>
              </a:tr>
              <a:tr h="496930">
                <a:tc>
                  <a:txBody>
                    <a:bodyPr/>
                    <a:lstStyle/>
                    <a:p>
                      <a:r>
                        <a:rPr lang="en-GB" sz="1200" b="1" dirty="0">
                          <a:latin typeface="+mj-lt"/>
                        </a:rPr>
                        <a:t>Aspect ratio</a:t>
                      </a:r>
                    </a:p>
                  </a:txBody>
                  <a:tcPr anchor="ctr">
                    <a:solidFill>
                      <a:schemeClr val="bg1"/>
                    </a:solidFill>
                  </a:tcPr>
                </a:tc>
                <a:tc>
                  <a:txBody>
                    <a:bodyPr/>
                    <a:lstStyle/>
                    <a:p>
                      <a:r>
                        <a:rPr lang="en-GB" sz="1200" b="0" i="0" kern="1200" dirty="0">
                          <a:solidFill>
                            <a:schemeClr val="tx1"/>
                          </a:solidFill>
                          <a:effectLst/>
                          <a:latin typeface="+mn-lt"/>
                          <a:ea typeface="+mn-ea"/>
                          <a:cs typeface="+mn-cs"/>
                        </a:rPr>
                        <a:t>The relationship between the width and height of a picture.</a:t>
                      </a:r>
                      <a:endParaRPr lang="en-US" sz="1200" dirty="0">
                        <a:latin typeface="Arial Narrow" panose="020B0606020202030204" pitchFamily="34" charset="0"/>
                      </a:endParaRPr>
                    </a:p>
                  </a:txBody>
                  <a:tcPr anchor="ctr">
                    <a:solidFill>
                      <a:schemeClr val="bg1"/>
                    </a:solidFill>
                  </a:tcPr>
                </a:tc>
                <a:extLst>
                  <a:ext uri="{0D108BD9-81ED-4DB2-BD59-A6C34878D82A}">
                    <a16:rowId xmlns:a16="http://schemas.microsoft.com/office/drawing/2014/main" val="1361389043"/>
                  </a:ext>
                </a:extLst>
              </a:tr>
              <a:tr h="496930">
                <a:tc>
                  <a:txBody>
                    <a:bodyPr/>
                    <a:lstStyle/>
                    <a:p>
                      <a:r>
                        <a:rPr lang="en-GB" sz="1200" b="1" dirty="0">
                          <a:latin typeface="+mj-lt"/>
                        </a:rPr>
                        <a:t>Objects</a:t>
                      </a:r>
                    </a:p>
                  </a:txBody>
                  <a:tcPr anchor="ctr">
                    <a:solidFill>
                      <a:schemeClr val="bg1"/>
                    </a:solidFill>
                  </a:tcPr>
                </a:tc>
                <a:tc>
                  <a:txBody>
                    <a:bodyPr/>
                    <a:lstStyle/>
                    <a:p>
                      <a:r>
                        <a:rPr lang="en-GB" sz="1200" b="0" i="0" kern="1200" dirty="0">
                          <a:solidFill>
                            <a:schemeClr val="tx1"/>
                          </a:solidFill>
                          <a:effectLst/>
                          <a:latin typeface="+mn-lt"/>
                          <a:ea typeface="+mn-ea"/>
                          <a:cs typeface="+mn-cs"/>
                        </a:rPr>
                        <a:t>Items that you can format like pictures, text boxes or icons.</a:t>
                      </a:r>
                      <a:endParaRPr lang="en-US" sz="1200" dirty="0">
                        <a:latin typeface="Arial Narrow" panose="020B0606020202030204" pitchFamily="34" charset="0"/>
                      </a:endParaRPr>
                    </a:p>
                  </a:txBody>
                  <a:tcPr anchor="ctr">
                    <a:solidFill>
                      <a:schemeClr val="bg1"/>
                    </a:solidFill>
                  </a:tcPr>
                </a:tc>
                <a:extLst>
                  <a:ext uri="{0D108BD9-81ED-4DB2-BD59-A6C34878D82A}">
                    <a16:rowId xmlns:a16="http://schemas.microsoft.com/office/drawing/2014/main" val="87300261"/>
                  </a:ext>
                </a:extLst>
              </a:tr>
              <a:tr h="496930">
                <a:tc>
                  <a:txBody>
                    <a:bodyPr/>
                    <a:lstStyle/>
                    <a:p>
                      <a:r>
                        <a:rPr lang="en-GB" sz="1200" b="1" dirty="0">
                          <a:latin typeface="+mj-lt"/>
                        </a:rPr>
                        <a:t>Layout</a:t>
                      </a:r>
                    </a:p>
                  </a:txBody>
                  <a:tcPr anchor="ctr">
                    <a:solidFill>
                      <a:schemeClr val="bg1"/>
                    </a:solidFill>
                  </a:tcPr>
                </a:tc>
                <a:tc>
                  <a:txBody>
                    <a:bodyPr/>
                    <a:lstStyle/>
                    <a:p>
                      <a:r>
                        <a:rPr lang="en-GB" sz="1200" b="0" i="0" kern="1200" dirty="0">
                          <a:solidFill>
                            <a:schemeClr val="tx1"/>
                          </a:solidFill>
                          <a:effectLst/>
                          <a:latin typeface="+mn-lt"/>
                          <a:ea typeface="+mn-ea"/>
                          <a:cs typeface="+mn-cs"/>
                        </a:rPr>
                        <a:t>How everything is arranged or placed on the screen.</a:t>
                      </a:r>
                      <a:endParaRPr lang="en-US" sz="1200" dirty="0">
                        <a:latin typeface="Arial Narrow" panose="020B0606020202030204" pitchFamily="34" charset="0"/>
                      </a:endParaRPr>
                    </a:p>
                  </a:txBody>
                  <a:tcPr anchor="ctr">
                    <a:solidFill>
                      <a:schemeClr val="bg1"/>
                    </a:solidFill>
                  </a:tcPr>
                </a:tc>
                <a:extLst>
                  <a:ext uri="{0D108BD9-81ED-4DB2-BD59-A6C34878D82A}">
                    <a16:rowId xmlns:a16="http://schemas.microsoft.com/office/drawing/2014/main" val="3055512554"/>
                  </a:ext>
                </a:extLst>
              </a:tr>
              <a:tr h="496930">
                <a:tc>
                  <a:txBody>
                    <a:bodyPr/>
                    <a:lstStyle/>
                    <a:p>
                      <a:r>
                        <a:rPr lang="en-GB" sz="1200" b="1" dirty="0">
                          <a:latin typeface="+mj-lt"/>
                        </a:rPr>
                        <a:t>Font</a:t>
                      </a:r>
                    </a:p>
                  </a:txBody>
                  <a:tcPr anchor="ctr">
                    <a:solidFill>
                      <a:schemeClr val="bg1"/>
                    </a:solidFill>
                  </a:tcPr>
                </a:tc>
                <a:tc>
                  <a:txBody>
                    <a:bodyPr/>
                    <a:lstStyle/>
                    <a:p>
                      <a:r>
                        <a:rPr lang="en-GB" sz="1200" b="0" i="0" kern="1200" dirty="0">
                          <a:solidFill>
                            <a:schemeClr val="tx1"/>
                          </a:solidFill>
                          <a:effectLst/>
                          <a:latin typeface="+mn-lt"/>
                          <a:ea typeface="+mn-ea"/>
                          <a:cs typeface="+mn-cs"/>
                        </a:rPr>
                        <a:t>The style and design of the letters and words.</a:t>
                      </a:r>
                      <a:endParaRPr lang="en-US" sz="1200" dirty="0">
                        <a:latin typeface="Arial Narrow" panose="020B0606020202030204" pitchFamily="34" charset="0"/>
                      </a:endParaRPr>
                    </a:p>
                  </a:txBody>
                  <a:tcPr anchor="ctr">
                    <a:solidFill>
                      <a:schemeClr val="bg1"/>
                    </a:solidFill>
                  </a:tcPr>
                </a:tc>
                <a:extLst>
                  <a:ext uri="{0D108BD9-81ED-4DB2-BD59-A6C34878D82A}">
                    <a16:rowId xmlns:a16="http://schemas.microsoft.com/office/drawing/2014/main" val="187781661"/>
                  </a:ext>
                </a:extLst>
              </a:tr>
            </a:tbl>
          </a:graphicData>
        </a:graphic>
      </p:graphicFrame>
      <p:sp>
        <p:nvSpPr>
          <p:cNvPr id="41" name="TextBox 40">
            <a:extLst>
              <a:ext uri="{FF2B5EF4-FFF2-40B4-BE49-F238E27FC236}">
                <a16:creationId xmlns:a16="http://schemas.microsoft.com/office/drawing/2014/main" id="{C8C797C5-6EF8-42F0-B934-86175B3AC454}"/>
              </a:ext>
            </a:extLst>
          </p:cNvPr>
          <p:cNvSpPr txBox="1"/>
          <p:nvPr/>
        </p:nvSpPr>
        <p:spPr>
          <a:xfrm>
            <a:off x="5851579" y="764537"/>
            <a:ext cx="4561241" cy="369332"/>
          </a:xfrm>
          <a:prstGeom prst="rect">
            <a:avLst/>
          </a:prstGeom>
          <a:solidFill>
            <a:schemeClr val="accent4">
              <a:lumMod val="60000"/>
              <a:lumOff val="40000"/>
            </a:schemeClr>
          </a:solidFill>
          <a:ln>
            <a:solidFill>
              <a:srgbClr val="0070C0"/>
            </a:solidFill>
          </a:ln>
        </p:spPr>
        <p:txBody>
          <a:bodyPr wrap="square" rtlCol="0">
            <a:spAutoFit/>
          </a:bodyPr>
          <a:lstStyle/>
          <a:p>
            <a:pPr defTabSz="457200">
              <a:defRPr/>
            </a:pPr>
            <a:r>
              <a:rPr lang="en-GB" b="1" dirty="0">
                <a:solidFill>
                  <a:prstClr val="black"/>
                </a:solidFill>
                <a:latin typeface="Century Gothic" panose="020B0502020202020204"/>
              </a:rPr>
              <a:t>Key Concept: Drawing and Publishing</a:t>
            </a:r>
            <a:endParaRPr lang="en-GB" sz="1050" dirty="0">
              <a:solidFill>
                <a:prstClr val="black"/>
              </a:solidFill>
              <a:latin typeface="Century Gothic" panose="020B0502020202020204"/>
            </a:endParaRPr>
          </a:p>
        </p:txBody>
      </p:sp>
      <p:sp>
        <p:nvSpPr>
          <p:cNvPr id="15" name="Rectangle 14">
            <a:extLst>
              <a:ext uri="{FF2B5EF4-FFF2-40B4-BE49-F238E27FC236}">
                <a16:creationId xmlns:a16="http://schemas.microsoft.com/office/drawing/2014/main" id="{169925AE-3540-45B2-BC53-1CA3C5D0D776}"/>
              </a:ext>
            </a:extLst>
          </p:cNvPr>
          <p:cNvSpPr/>
          <p:nvPr/>
        </p:nvSpPr>
        <p:spPr>
          <a:xfrm>
            <a:off x="1832344" y="279387"/>
            <a:ext cx="7992818" cy="41475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457200">
              <a:defRPr/>
            </a:pPr>
            <a:r>
              <a:rPr lang="en-GB" sz="1600" b="1" dirty="0">
                <a:solidFill>
                  <a:srgbClr val="002060"/>
                </a:solidFill>
                <a:latin typeface="Century Gothic"/>
              </a:rPr>
              <a:t>Y34 Computing – Cycle A – Drawing and Desktop Publishing</a:t>
            </a:r>
            <a:endParaRPr lang="en-GB" sz="1600" b="1" dirty="0">
              <a:solidFill>
                <a:srgbClr val="002060"/>
              </a:solidFill>
              <a:latin typeface="Century Gothic" panose="020B0502020202020204" pitchFamily="34" charset="0"/>
            </a:endParaRPr>
          </a:p>
        </p:txBody>
      </p:sp>
      <p:grpSp>
        <p:nvGrpSpPr>
          <p:cNvPr id="7" name="Group 6">
            <a:extLst>
              <a:ext uri="{FF2B5EF4-FFF2-40B4-BE49-F238E27FC236}">
                <a16:creationId xmlns:a16="http://schemas.microsoft.com/office/drawing/2014/main" id="{DC88B187-C4F8-457C-934A-CB8827459615}"/>
              </a:ext>
            </a:extLst>
          </p:cNvPr>
          <p:cNvGrpSpPr/>
          <p:nvPr/>
        </p:nvGrpSpPr>
        <p:grpSpPr>
          <a:xfrm>
            <a:off x="5851577" y="1254428"/>
            <a:ext cx="4561243" cy="884777"/>
            <a:chOff x="4274413" y="1219142"/>
            <a:chExt cx="4561243" cy="884777"/>
          </a:xfrm>
        </p:grpSpPr>
        <p:sp>
          <p:nvSpPr>
            <p:cNvPr id="16" name="TextBox 15">
              <a:extLst>
                <a:ext uri="{FF2B5EF4-FFF2-40B4-BE49-F238E27FC236}">
                  <a16:creationId xmlns:a16="http://schemas.microsoft.com/office/drawing/2014/main" id="{6D3024B7-E202-4C3A-A670-D803999CAA16}"/>
                </a:ext>
              </a:extLst>
            </p:cNvPr>
            <p:cNvSpPr txBox="1"/>
            <p:nvPr/>
          </p:nvSpPr>
          <p:spPr>
            <a:xfrm>
              <a:off x="4274413" y="1219142"/>
              <a:ext cx="4561241" cy="369332"/>
            </a:xfrm>
            <a:prstGeom prst="rect">
              <a:avLst/>
            </a:prstGeom>
            <a:solidFill>
              <a:schemeClr val="accent1">
                <a:lumMod val="40000"/>
                <a:lumOff val="60000"/>
              </a:schemeClr>
            </a:solidFill>
            <a:ln>
              <a:solidFill>
                <a:srgbClr val="0070C0"/>
              </a:solidFill>
            </a:ln>
          </p:spPr>
          <p:txBody>
            <a:bodyPr wrap="square" rtlCol="0">
              <a:spAutoFit/>
            </a:bodyPr>
            <a:lstStyle/>
            <a:p>
              <a:pPr defTabSz="457200">
                <a:defRPr/>
              </a:pPr>
              <a:r>
                <a:rPr lang="en-US" b="1" dirty="0">
                  <a:solidFill>
                    <a:prstClr val="black"/>
                  </a:solidFill>
                  <a:latin typeface="Century Gothic" panose="020B0502020202020204"/>
                </a:rPr>
                <a:t>Drawing shapes and lines</a:t>
              </a:r>
              <a:endParaRPr lang="en-GB" b="1" dirty="0">
                <a:solidFill>
                  <a:prstClr val="black"/>
                </a:solidFill>
                <a:latin typeface="Century Gothic" panose="020B0502020202020204"/>
              </a:endParaRPr>
            </a:p>
          </p:txBody>
        </p:sp>
        <p:sp>
          <p:nvSpPr>
            <p:cNvPr id="20" name="TextBox 19">
              <a:extLst>
                <a:ext uri="{FF2B5EF4-FFF2-40B4-BE49-F238E27FC236}">
                  <a16:creationId xmlns:a16="http://schemas.microsoft.com/office/drawing/2014/main" id="{1BF2662B-5055-434D-9773-05905DE21C0E}"/>
                </a:ext>
              </a:extLst>
            </p:cNvPr>
            <p:cNvSpPr txBox="1"/>
            <p:nvPr/>
          </p:nvSpPr>
          <p:spPr>
            <a:xfrm>
              <a:off x="4274415" y="1580699"/>
              <a:ext cx="4561241" cy="523220"/>
            </a:xfrm>
            <a:prstGeom prst="rect">
              <a:avLst/>
            </a:prstGeom>
            <a:solidFill>
              <a:schemeClr val="accent6">
                <a:lumMod val="20000"/>
                <a:lumOff val="80000"/>
              </a:schemeClr>
            </a:solidFill>
            <a:ln>
              <a:solidFill>
                <a:srgbClr val="0070C0"/>
              </a:solidFill>
            </a:ln>
          </p:spPr>
          <p:txBody>
            <a:bodyPr wrap="square" rtlCol="0">
              <a:spAutoFit/>
            </a:bodyPr>
            <a:lstStyle/>
            <a:p>
              <a:pPr defTabSz="457200">
                <a:defRPr/>
              </a:pPr>
              <a:r>
                <a:rPr lang="en-GB" sz="1400" dirty="0">
                  <a:solidFill>
                    <a:prstClr val="black"/>
                  </a:solidFill>
                  <a:latin typeface="Arial Narrow" panose="020B0606020202030204" pitchFamily="34" charset="0"/>
                  <a:cs typeface="Arial" panose="020B0604020202020204" pitchFamily="34" charset="0"/>
                </a:rPr>
                <a:t>Shapes and lines are added to create a picture.  The fill colour and line colour can be changed as well as the width of the lines.</a:t>
              </a:r>
            </a:p>
          </p:txBody>
        </p:sp>
      </p:grpSp>
      <p:grpSp>
        <p:nvGrpSpPr>
          <p:cNvPr id="6" name="Group 5">
            <a:extLst>
              <a:ext uri="{FF2B5EF4-FFF2-40B4-BE49-F238E27FC236}">
                <a16:creationId xmlns:a16="http://schemas.microsoft.com/office/drawing/2014/main" id="{4C5783F1-35BE-4641-84E3-A9DC096A70DB}"/>
              </a:ext>
            </a:extLst>
          </p:cNvPr>
          <p:cNvGrpSpPr/>
          <p:nvPr/>
        </p:nvGrpSpPr>
        <p:grpSpPr>
          <a:xfrm>
            <a:off x="5851576" y="2265641"/>
            <a:ext cx="4561241" cy="1489064"/>
            <a:chOff x="4274413" y="2462671"/>
            <a:chExt cx="4561241" cy="1489064"/>
          </a:xfrm>
        </p:grpSpPr>
        <p:sp>
          <p:nvSpPr>
            <p:cNvPr id="17" name="TextBox 16">
              <a:extLst>
                <a:ext uri="{FF2B5EF4-FFF2-40B4-BE49-F238E27FC236}">
                  <a16:creationId xmlns:a16="http://schemas.microsoft.com/office/drawing/2014/main" id="{20746693-884C-46D5-8F72-7F31786D3EB0}"/>
                </a:ext>
              </a:extLst>
            </p:cNvPr>
            <p:cNvSpPr txBox="1"/>
            <p:nvPr/>
          </p:nvSpPr>
          <p:spPr>
            <a:xfrm>
              <a:off x="4274413" y="2462671"/>
              <a:ext cx="4561241" cy="769441"/>
            </a:xfrm>
            <a:prstGeom prst="rect">
              <a:avLst/>
            </a:prstGeom>
            <a:solidFill>
              <a:schemeClr val="accent1">
                <a:lumMod val="40000"/>
                <a:lumOff val="60000"/>
              </a:schemeClr>
            </a:solidFill>
            <a:ln>
              <a:solidFill>
                <a:srgbClr val="0070C0"/>
              </a:solidFill>
            </a:ln>
          </p:spPr>
          <p:txBody>
            <a:bodyPr wrap="square" rtlCol="0">
              <a:spAutoFit/>
            </a:bodyPr>
            <a:lstStyle/>
            <a:p>
              <a:pPr defTabSz="457200">
                <a:defRPr/>
              </a:pPr>
              <a:r>
                <a:rPr lang="en-US" sz="1600" b="1" dirty="0">
                  <a:solidFill>
                    <a:srgbClr val="000000"/>
                  </a:solidFill>
                  <a:latin typeface="Century Gothic" panose="020B0502020202020204"/>
                </a:rPr>
                <a:t>Ordering, grouping and manipulating objects</a:t>
              </a:r>
            </a:p>
            <a:p>
              <a:pPr defTabSz="457200">
                <a:defRPr/>
              </a:pPr>
              <a:endParaRPr lang="en-GB" sz="1200" dirty="0">
                <a:solidFill>
                  <a:prstClr val="black"/>
                </a:solidFill>
                <a:latin typeface="Arial Narrow" panose="020B0606020202030204" pitchFamily="34" charset="0"/>
              </a:endParaRPr>
            </a:p>
          </p:txBody>
        </p:sp>
        <p:sp>
          <p:nvSpPr>
            <p:cNvPr id="21" name="TextBox 20">
              <a:extLst>
                <a:ext uri="{FF2B5EF4-FFF2-40B4-BE49-F238E27FC236}">
                  <a16:creationId xmlns:a16="http://schemas.microsoft.com/office/drawing/2014/main" id="{94FA5A01-6889-41FD-99B3-B40DF1137513}"/>
                </a:ext>
              </a:extLst>
            </p:cNvPr>
            <p:cNvSpPr txBox="1"/>
            <p:nvPr/>
          </p:nvSpPr>
          <p:spPr>
            <a:xfrm>
              <a:off x="4274413" y="2997628"/>
              <a:ext cx="4561241" cy="954107"/>
            </a:xfrm>
            <a:prstGeom prst="rect">
              <a:avLst/>
            </a:prstGeom>
            <a:solidFill>
              <a:schemeClr val="accent6">
                <a:lumMod val="20000"/>
                <a:lumOff val="80000"/>
              </a:schemeClr>
            </a:solidFill>
            <a:ln>
              <a:solidFill>
                <a:srgbClr val="0070C0"/>
              </a:solidFill>
            </a:ln>
          </p:spPr>
          <p:txBody>
            <a:bodyPr wrap="square" rtlCol="0">
              <a:spAutoFit/>
            </a:bodyPr>
            <a:lstStyle/>
            <a:p>
              <a:pPr defTabSz="457200">
                <a:defRPr/>
              </a:pPr>
              <a:r>
                <a:rPr lang="en-GB" sz="1400" dirty="0">
                  <a:solidFill>
                    <a:prstClr val="black"/>
                  </a:solidFill>
                  <a:latin typeface="Arial Narrow" panose="020B0606020202030204" pitchFamily="34" charset="0"/>
                  <a:cs typeface="Arial" panose="020B0604020202020204" pitchFamily="34" charset="0"/>
                </a:rPr>
                <a:t>Objects can be moved forwards or backwards, to the front or to the back.  To move or resize objects together they can be ‘grouped’ and then ‘ungrouped’.  The points on an object mean it can be made larger or smaller or the shape changed.</a:t>
              </a:r>
            </a:p>
          </p:txBody>
        </p:sp>
      </p:grpSp>
      <p:grpSp>
        <p:nvGrpSpPr>
          <p:cNvPr id="3" name="Group 2">
            <a:extLst>
              <a:ext uri="{FF2B5EF4-FFF2-40B4-BE49-F238E27FC236}">
                <a16:creationId xmlns:a16="http://schemas.microsoft.com/office/drawing/2014/main" id="{7694948A-2ED1-45F8-91D8-C2A2E9789EE5}"/>
              </a:ext>
            </a:extLst>
          </p:cNvPr>
          <p:cNvGrpSpPr/>
          <p:nvPr/>
        </p:nvGrpSpPr>
        <p:grpSpPr>
          <a:xfrm>
            <a:off x="5851576" y="3827146"/>
            <a:ext cx="4561241" cy="861774"/>
            <a:chOff x="4302995" y="3895592"/>
            <a:chExt cx="4561241" cy="861774"/>
          </a:xfrm>
        </p:grpSpPr>
        <p:sp>
          <p:nvSpPr>
            <p:cNvPr id="18" name="TextBox 17">
              <a:extLst>
                <a:ext uri="{FF2B5EF4-FFF2-40B4-BE49-F238E27FC236}">
                  <a16:creationId xmlns:a16="http://schemas.microsoft.com/office/drawing/2014/main" id="{BDF691DA-3319-4CFB-9B0F-08F5926DCD49}"/>
                </a:ext>
              </a:extLst>
            </p:cNvPr>
            <p:cNvSpPr txBox="1"/>
            <p:nvPr/>
          </p:nvSpPr>
          <p:spPr>
            <a:xfrm>
              <a:off x="4302995" y="3895592"/>
              <a:ext cx="4561241" cy="338554"/>
            </a:xfrm>
            <a:prstGeom prst="rect">
              <a:avLst/>
            </a:prstGeom>
            <a:solidFill>
              <a:schemeClr val="accent1">
                <a:lumMod val="40000"/>
                <a:lumOff val="60000"/>
              </a:schemeClr>
            </a:solidFill>
            <a:ln>
              <a:solidFill>
                <a:srgbClr val="0070C0"/>
              </a:solidFill>
            </a:ln>
          </p:spPr>
          <p:txBody>
            <a:bodyPr wrap="square" rtlCol="0">
              <a:spAutoFit/>
            </a:bodyPr>
            <a:lstStyle/>
            <a:p>
              <a:pPr defTabSz="457200">
                <a:defRPr/>
              </a:pPr>
              <a:r>
                <a:rPr lang="en-US" sz="1600" b="1" dirty="0">
                  <a:solidFill>
                    <a:prstClr val="black"/>
                  </a:solidFill>
                  <a:latin typeface="Century Gothic" panose="020B0502020202020204"/>
                </a:rPr>
                <a:t>Combining text and images</a:t>
              </a:r>
              <a:endParaRPr lang="en-GB" sz="1600" b="1" dirty="0">
                <a:solidFill>
                  <a:prstClr val="black"/>
                </a:solidFill>
                <a:latin typeface="Century Gothic" panose="020B0502020202020204"/>
              </a:endParaRPr>
            </a:p>
          </p:txBody>
        </p:sp>
        <p:sp>
          <p:nvSpPr>
            <p:cNvPr id="22" name="TextBox 21">
              <a:extLst>
                <a:ext uri="{FF2B5EF4-FFF2-40B4-BE49-F238E27FC236}">
                  <a16:creationId xmlns:a16="http://schemas.microsoft.com/office/drawing/2014/main" id="{C512062E-001E-4A4E-A32D-48B8A0953CA0}"/>
                </a:ext>
              </a:extLst>
            </p:cNvPr>
            <p:cNvSpPr txBox="1"/>
            <p:nvPr/>
          </p:nvSpPr>
          <p:spPr>
            <a:xfrm>
              <a:off x="4302995" y="4234146"/>
              <a:ext cx="4561241" cy="523220"/>
            </a:xfrm>
            <a:prstGeom prst="rect">
              <a:avLst/>
            </a:prstGeom>
            <a:solidFill>
              <a:schemeClr val="accent6">
                <a:lumMod val="20000"/>
                <a:lumOff val="80000"/>
              </a:schemeClr>
            </a:solidFill>
            <a:ln>
              <a:solidFill>
                <a:srgbClr val="0070C0"/>
              </a:solidFill>
            </a:ln>
          </p:spPr>
          <p:txBody>
            <a:bodyPr wrap="square" rtlCol="0">
              <a:spAutoFit/>
            </a:bodyPr>
            <a:lstStyle/>
            <a:p>
              <a:pPr defTabSz="457200">
                <a:defRPr/>
              </a:pPr>
              <a:r>
                <a:rPr lang="en-US" sz="1400" dirty="0">
                  <a:solidFill>
                    <a:prstClr val="black"/>
                  </a:solidFill>
                  <a:latin typeface="Arial Narrow" panose="020B0606020202030204" pitchFamily="34" charset="0"/>
                  <a:cs typeface="Arial" panose="020B0604020202020204" pitchFamily="34" charset="0"/>
                </a:rPr>
                <a:t>Text and images are combined to make different documents, for example, a poster advertising Ancient Egypt Day.</a:t>
              </a:r>
            </a:p>
          </p:txBody>
        </p:sp>
      </p:grpSp>
      <p:grpSp>
        <p:nvGrpSpPr>
          <p:cNvPr id="2" name="Group 1">
            <a:extLst>
              <a:ext uri="{FF2B5EF4-FFF2-40B4-BE49-F238E27FC236}">
                <a16:creationId xmlns:a16="http://schemas.microsoft.com/office/drawing/2014/main" id="{04B609B3-AAF3-4DBD-B973-FCCF8D5A3DF6}"/>
              </a:ext>
            </a:extLst>
          </p:cNvPr>
          <p:cNvGrpSpPr/>
          <p:nvPr/>
        </p:nvGrpSpPr>
        <p:grpSpPr>
          <a:xfrm>
            <a:off x="5851576" y="4819118"/>
            <a:ext cx="4561241" cy="1067454"/>
            <a:chOff x="4483134" y="6099816"/>
            <a:chExt cx="4561241" cy="1067454"/>
          </a:xfrm>
        </p:grpSpPr>
        <p:sp>
          <p:nvSpPr>
            <p:cNvPr id="19" name="TextBox 18">
              <a:extLst>
                <a:ext uri="{FF2B5EF4-FFF2-40B4-BE49-F238E27FC236}">
                  <a16:creationId xmlns:a16="http://schemas.microsoft.com/office/drawing/2014/main" id="{848C7069-AED5-4877-8469-F07B61C6A1B7}"/>
                </a:ext>
              </a:extLst>
            </p:cNvPr>
            <p:cNvSpPr txBox="1"/>
            <p:nvPr/>
          </p:nvSpPr>
          <p:spPr>
            <a:xfrm>
              <a:off x="4483134" y="6099816"/>
              <a:ext cx="4561241" cy="338554"/>
            </a:xfrm>
            <a:prstGeom prst="rect">
              <a:avLst/>
            </a:prstGeom>
            <a:solidFill>
              <a:schemeClr val="accent1">
                <a:lumMod val="40000"/>
                <a:lumOff val="60000"/>
              </a:schemeClr>
            </a:solidFill>
            <a:ln>
              <a:solidFill>
                <a:srgbClr val="0070C0"/>
              </a:solidFill>
            </a:ln>
          </p:spPr>
          <p:txBody>
            <a:bodyPr wrap="square" rtlCol="0">
              <a:spAutoFit/>
            </a:bodyPr>
            <a:lstStyle/>
            <a:p>
              <a:pPr defTabSz="457200">
                <a:defRPr/>
              </a:pPr>
              <a:r>
                <a:rPr lang="en-GB" sz="1600" b="1" dirty="0">
                  <a:solidFill>
                    <a:prstClr val="black"/>
                  </a:solidFill>
                  <a:latin typeface="Century Gothic" panose="020B0502020202020204"/>
                </a:rPr>
                <a:t>Effective layouts</a:t>
              </a:r>
              <a:endParaRPr lang="en-GB" sz="1100" dirty="0">
                <a:solidFill>
                  <a:prstClr val="black"/>
                </a:solidFill>
                <a:latin typeface="Century Gothic" panose="020B0502020202020204"/>
              </a:endParaRPr>
            </a:p>
          </p:txBody>
        </p:sp>
        <p:sp>
          <p:nvSpPr>
            <p:cNvPr id="23" name="TextBox 22">
              <a:extLst>
                <a:ext uri="{FF2B5EF4-FFF2-40B4-BE49-F238E27FC236}">
                  <a16:creationId xmlns:a16="http://schemas.microsoft.com/office/drawing/2014/main" id="{AB2624FB-432C-4E40-81FF-509B6378DCC5}"/>
                </a:ext>
              </a:extLst>
            </p:cNvPr>
            <p:cNvSpPr txBox="1"/>
            <p:nvPr/>
          </p:nvSpPr>
          <p:spPr>
            <a:xfrm>
              <a:off x="4483134" y="6428606"/>
              <a:ext cx="4561241" cy="738664"/>
            </a:xfrm>
            <a:prstGeom prst="rect">
              <a:avLst/>
            </a:prstGeom>
            <a:solidFill>
              <a:schemeClr val="accent6">
                <a:lumMod val="20000"/>
                <a:lumOff val="80000"/>
              </a:schemeClr>
            </a:solidFill>
            <a:ln>
              <a:solidFill>
                <a:srgbClr val="0070C0"/>
              </a:solidFill>
            </a:ln>
          </p:spPr>
          <p:txBody>
            <a:bodyPr wrap="square" rtlCol="0">
              <a:spAutoFit/>
            </a:bodyPr>
            <a:lstStyle/>
            <a:p>
              <a:pPr defTabSz="457200">
                <a:defRPr/>
              </a:pPr>
              <a:r>
                <a:rPr lang="en-US" sz="1400" dirty="0">
                  <a:solidFill>
                    <a:srgbClr val="202124"/>
                  </a:solidFill>
                  <a:latin typeface="Arial Narrow" panose="020B0606020202030204" pitchFamily="34" charset="0"/>
                  <a:cs typeface="Arial" panose="020B0604020202020204" pitchFamily="34" charset="0"/>
                </a:rPr>
                <a:t>Effective layouts make effective use of font choice, text size, text colour and background colour alongside relevant images to create a document that is easy to read and effectively shares information.</a:t>
              </a:r>
            </a:p>
          </p:txBody>
        </p:sp>
      </p:grpSp>
      <p:pic>
        <p:nvPicPr>
          <p:cNvPr id="8" name="Picture 2">
            <a:extLst>
              <a:ext uri="{FF2B5EF4-FFF2-40B4-BE49-F238E27FC236}">
                <a16:creationId xmlns:a16="http://schemas.microsoft.com/office/drawing/2014/main" id="{2F7C76A2-9EDE-D0F0-67AB-FAA63781E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75" y="5963277"/>
            <a:ext cx="776614" cy="7227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283A61F6-7D81-2747-5505-0DF1D1E2DF6F}"/>
              </a:ext>
            </a:extLst>
          </p:cNvPr>
          <p:cNvSpPr/>
          <p:nvPr/>
        </p:nvSpPr>
        <p:spPr>
          <a:xfrm>
            <a:off x="6681405" y="6093464"/>
            <a:ext cx="2901581" cy="438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GB" sz="1400" b="1" dirty="0">
                <a:solidFill>
                  <a:prstClr val="white"/>
                </a:solidFill>
                <a:latin typeface="Century Gothic" panose="020B0502020202020204"/>
              </a:rPr>
              <a:t>Microsoft Word</a:t>
            </a:r>
          </a:p>
        </p:txBody>
      </p:sp>
    </p:spTree>
    <p:extLst>
      <p:ext uri="{BB962C8B-B14F-4D97-AF65-F5344CB8AC3E}">
        <p14:creationId xmlns:p14="http://schemas.microsoft.com/office/powerpoint/2010/main" val="1668485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0FC01-DB1C-4678-99B3-E79EEC7ED984}"/>
              </a:ext>
            </a:extLst>
          </p:cNvPr>
          <p:cNvPicPr/>
          <p:nvPr/>
        </p:nvPicPr>
        <p:blipFill>
          <a:blip r:embed="rId2" cstate="print">
            <a:clrChange>
              <a:clrFrom>
                <a:srgbClr val="FFFFFF"/>
              </a:clrFrom>
              <a:clrTo>
                <a:srgbClr val="FFFFFF">
                  <a:alpha val="0"/>
                </a:srgbClr>
              </a:clrTo>
            </a:clrChange>
          </a:blip>
          <a:stretch>
            <a:fillRect/>
          </a:stretch>
        </p:blipFill>
        <p:spPr>
          <a:xfrm>
            <a:off x="9894907" y="206540"/>
            <a:ext cx="517912" cy="504826"/>
          </a:xfrm>
          <a:prstGeom prst="rect">
            <a:avLst/>
          </a:prstGeom>
        </p:spPr>
      </p:pic>
      <p:graphicFrame>
        <p:nvGraphicFramePr>
          <p:cNvPr id="5" name="Table 5">
            <a:extLst>
              <a:ext uri="{FF2B5EF4-FFF2-40B4-BE49-F238E27FC236}">
                <a16:creationId xmlns:a16="http://schemas.microsoft.com/office/drawing/2014/main" id="{71600635-6AC6-4378-8FD8-9E0AFD2AA56A}"/>
              </a:ext>
            </a:extLst>
          </p:cNvPr>
          <p:cNvGraphicFramePr>
            <a:graphicFrameLocks noGrp="1"/>
          </p:cNvGraphicFramePr>
          <p:nvPr/>
        </p:nvGraphicFramePr>
        <p:xfrm>
          <a:off x="1653209" y="776827"/>
          <a:ext cx="4120618" cy="6004560"/>
        </p:xfrm>
        <a:graphic>
          <a:graphicData uri="http://schemas.openxmlformats.org/drawingml/2006/table">
            <a:tbl>
              <a:tblPr firstRow="1" bandRow="1">
                <a:tableStyleId>{5DA37D80-6434-44D0-A028-1B22A696006F}</a:tableStyleId>
              </a:tblPr>
              <a:tblGrid>
                <a:gridCol w="1255536">
                  <a:extLst>
                    <a:ext uri="{9D8B030D-6E8A-4147-A177-3AD203B41FA5}">
                      <a16:colId xmlns:a16="http://schemas.microsoft.com/office/drawing/2014/main" val="2368232625"/>
                    </a:ext>
                  </a:extLst>
                </a:gridCol>
                <a:gridCol w="2865082">
                  <a:extLst>
                    <a:ext uri="{9D8B030D-6E8A-4147-A177-3AD203B41FA5}">
                      <a16:colId xmlns:a16="http://schemas.microsoft.com/office/drawing/2014/main" val="876400432"/>
                    </a:ext>
                  </a:extLst>
                </a:gridCol>
              </a:tblGrid>
              <a:tr h="505872">
                <a:tc gridSpan="2">
                  <a:txBody>
                    <a:bodyPr/>
                    <a:lstStyle/>
                    <a:p>
                      <a:r>
                        <a:rPr lang="en-GB" sz="2800" b="1" dirty="0">
                          <a:latin typeface="+mj-lt"/>
                        </a:rPr>
                        <a:t>Key Vocabulary </a:t>
                      </a:r>
                    </a:p>
                  </a:txBody>
                  <a:tcPr anchor="ctr">
                    <a:solidFill>
                      <a:schemeClr val="accent3"/>
                    </a:solidFill>
                  </a:tcPr>
                </a:tc>
                <a:tc hMerge="1">
                  <a:txBody>
                    <a:bodyPr/>
                    <a:lstStyle/>
                    <a:p>
                      <a:endParaRPr lang="en-GB"/>
                    </a:p>
                  </a:txBody>
                  <a:tcPr/>
                </a:tc>
                <a:extLst>
                  <a:ext uri="{0D108BD9-81ED-4DB2-BD59-A6C34878D82A}">
                    <a16:rowId xmlns:a16="http://schemas.microsoft.com/office/drawing/2014/main" val="292055210"/>
                  </a:ext>
                </a:extLst>
              </a:tr>
              <a:tr h="1147449">
                <a:tc>
                  <a:txBody>
                    <a:bodyPr/>
                    <a:lstStyle/>
                    <a:p>
                      <a:r>
                        <a:rPr lang="en-US" sz="1400" b="1" dirty="0">
                          <a:latin typeface="+mj-lt"/>
                        </a:rPr>
                        <a:t>formatting</a:t>
                      </a:r>
                      <a:endParaRPr lang="en-GB" sz="1400" b="1" dirty="0">
                        <a:latin typeface="+mj-lt"/>
                      </a:endParaRPr>
                    </a:p>
                  </a:txBody>
                  <a:tcPr anchor="ctr">
                    <a:solidFill>
                      <a:schemeClr val="bg1"/>
                    </a:solidFill>
                  </a:tcPr>
                </a:tc>
                <a:tc>
                  <a:txBody>
                    <a:bodyPr/>
                    <a:lstStyle/>
                    <a:p>
                      <a:r>
                        <a:rPr lang="en-US" sz="1200" dirty="0">
                          <a:latin typeface="Arial Narrow" panose="020B0606020202030204" pitchFamily="34" charset="0"/>
                        </a:rPr>
                        <a:t>Arrange an image or words on a page in a way that you want it to look.</a:t>
                      </a:r>
                    </a:p>
                    <a:p>
                      <a:endParaRPr lang="en-US" sz="1200" dirty="0">
                        <a:latin typeface="Arial Narrow" panose="020B0606020202030204" pitchFamily="34" charset="0"/>
                      </a:endParaRPr>
                    </a:p>
                    <a:p>
                      <a:endParaRPr lang="en-US" sz="1200" dirty="0">
                        <a:latin typeface="Arial Narrow" panose="020B0606020202030204" pitchFamily="34" charset="0"/>
                      </a:endParaRPr>
                    </a:p>
                    <a:p>
                      <a:endParaRPr lang="en-GB" sz="1200" dirty="0">
                        <a:latin typeface="Arial Narrow" panose="020B0606020202030204" pitchFamily="34" charset="0"/>
                      </a:endParaRPr>
                    </a:p>
                    <a:p>
                      <a:endParaRPr lang="en-GB" sz="1200" dirty="0">
                        <a:latin typeface="Arial Narrow" panose="020B0606020202030204" pitchFamily="34" charset="0"/>
                      </a:endParaRPr>
                    </a:p>
                  </a:txBody>
                  <a:tcPr anchor="ctr">
                    <a:solidFill>
                      <a:schemeClr val="bg1"/>
                    </a:solidFill>
                  </a:tcPr>
                </a:tc>
                <a:extLst>
                  <a:ext uri="{0D108BD9-81ED-4DB2-BD59-A6C34878D82A}">
                    <a16:rowId xmlns:a16="http://schemas.microsoft.com/office/drawing/2014/main" val="4189177851"/>
                  </a:ext>
                </a:extLst>
              </a:tr>
              <a:tr h="1323979">
                <a:tc>
                  <a:txBody>
                    <a:bodyPr/>
                    <a:lstStyle/>
                    <a:p>
                      <a:r>
                        <a:rPr lang="en-US" sz="1400" b="1" dirty="0">
                          <a:latin typeface="+mj-lt"/>
                        </a:rPr>
                        <a:t>hyperlink</a:t>
                      </a:r>
                      <a:endParaRPr lang="en-GB" sz="1400" b="1" dirty="0">
                        <a:latin typeface="+mj-lt"/>
                      </a:endParaRPr>
                    </a:p>
                  </a:txBody>
                  <a:tcPr anchor="ctr">
                    <a:solidFill>
                      <a:schemeClr val="bg1"/>
                    </a:solidFill>
                  </a:tcPr>
                </a:tc>
                <a:tc>
                  <a:txBody>
                    <a:bodyPr/>
                    <a:lstStyle/>
                    <a:p>
                      <a:r>
                        <a:rPr lang="en-US" sz="1200" dirty="0">
                          <a:latin typeface="Arial Narrow" panose="020B0606020202030204" pitchFamily="34" charset="0"/>
                        </a:rPr>
                        <a:t>A link you can click on, which takes you from one page or document, to another. </a:t>
                      </a:r>
                    </a:p>
                    <a:p>
                      <a:endParaRPr lang="en-US" sz="1200" dirty="0">
                        <a:latin typeface="Arial Narrow" panose="020B0606020202030204" pitchFamily="34" charset="0"/>
                      </a:endParaRPr>
                    </a:p>
                    <a:p>
                      <a:endParaRPr lang="en-US" sz="1200" dirty="0">
                        <a:latin typeface="Arial Narrow" panose="020B0606020202030204" pitchFamily="34" charset="0"/>
                      </a:endParaRPr>
                    </a:p>
                    <a:p>
                      <a:endParaRPr lang="en-US" sz="1200" dirty="0">
                        <a:latin typeface="Arial Narrow" panose="020B0606020202030204" pitchFamily="34" charset="0"/>
                      </a:endParaRPr>
                    </a:p>
                    <a:p>
                      <a:endParaRPr lang="en-US" sz="1200" dirty="0">
                        <a:latin typeface="Arial Narrow" panose="020B0606020202030204" pitchFamily="34" charset="0"/>
                      </a:endParaRPr>
                    </a:p>
                    <a:p>
                      <a:endParaRPr lang="en-GB" sz="1200" dirty="0">
                        <a:latin typeface="Arial Narrow" panose="020B0606020202030204" pitchFamily="34" charset="0"/>
                      </a:endParaRPr>
                    </a:p>
                  </a:txBody>
                  <a:tcPr anchor="ctr">
                    <a:solidFill>
                      <a:schemeClr val="bg1"/>
                    </a:solidFill>
                  </a:tcPr>
                </a:tc>
                <a:extLst>
                  <a:ext uri="{0D108BD9-81ED-4DB2-BD59-A6C34878D82A}">
                    <a16:rowId xmlns:a16="http://schemas.microsoft.com/office/drawing/2014/main" val="1521765047"/>
                  </a:ext>
                </a:extLst>
              </a:tr>
              <a:tr h="1500510">
                <a:tc>
                  <a:txBody>
                    <a:bodyPr/>
                    <a:lstStyle/>
                    <a:p>
                      <a:r>
                        <a:rPr lang="en-US" sz="1400" b="1" dirty="0">
                          <a:latin typeface="+mj-lt"/>
                        </a:rPr>
                        <a:t>spellcheck</a:t>
                      </a:r>
                      <a:endParaRPr lang="en-GB" sz="1400" b="1" dirty="0">
                        <a:latin typeface="+mj-lt"/>
                      </a:endParaRPr>
                    </a:p>
                  </a:txBody>
                  <a:tcPr anchor="ctr">
                    <a:solidFill>
                      <a:schemeClr val="bg1"/>
                    </a:solidFill>
                  </a:tcPr>
                </a:tc>
                <a:tc>
                  <a:txBody>
                    <a:bodyPr/>
                    <a:lstStyle/>
                    <a:p>
                      <a:r>
                        <a:rPr lang="en-US" sz="1200" dirty="0">
                          <a:latin typeface="Arial Narrow" panose="020B0606020202030204" pitchFamily="34" charset="0"/>
                        </a:rPr>
                        <a:t>A tool used to check spellings within a document.</a:t>
                      </a:r>
                    </a:p>
                    <a:p>
                      <a:endParaRPr lang="en-US" sz="1200" dirty="0">
                        <a:latin typeface="Arial Narrow" panose="020B0606020202030204" pitchFamily="34" charset="0"/>
                      </a:endParaRPr>
                    </a:p>
                    <a:p>
                      <a:endParaRPr lang="en-US" sz="1200" dirty="0">
                        <a:latin typeface="Arial Narrow" panose="020B0606020202030204" pitchFamily="34" charset="0"/>
                      </a:endParaRPr>
                    </a:p>
                    <a:p>
                      <a:endParaRPr lang="en-US" sz="1200" dirty="0">
                        <a:latin typeface="Arial Narrow" panose="020B0606020202030204" pitchFamily="34" charset="0"/>
                      </a:endParaRPr>
                    </a:p>
                    <a:p>
                      <a:endParaRPr lang="en-US" sz="1200" dirty="0">
                        <a:latin typeface="Arial Narrow" panose="020B0606020202030204" pitchFamily="34" charset="0"/>
                      </a:endParaRPr>
                    </a:p>
                    <a:p>
                      <a:endParaRPr lang="en-US" sz="1200" dirty="0">
                        <a:latin typeface="Arial Narrow" panose="020B0606020202030204" pitchFamily="34" charset="0"/>
                      </a:endParaRPr>
                    </a:p>
                    <a:p>
                      <a:endParaRPr lang="en-US" sz="1200" dirty="0">
                        <a:latin typeface="Arial Narrow" panose="020B0606020202030204" pitchFamily="34" charset="0"/>
                      </a:endParaRPr>
                    </a:p>
                  </a:txBody>
                  <a:tcPr anchor="ctr">
                    <a:solidFill>
                      <a:schemeClr val="bg1"/>
                    </a:solidFill>
                  </a:tcPr>
                </a:tc>
                <a:extLst>
                  <a:ext uri="{0D108BD9-81ED-4DB2-BD59-A6C34878D82A}">
                    <a16:rowId xmlns:a16="http://schemas.microsoft.com/office/drawing/2014/main" val="420411257"/>
                  </a:ext>
                </a:extLst>
              </a:tr>
              <a:tr h="1323979">
                <a:tc>
                  <a:txBody>
                    <a:bodyPr/>
                    <a:lstStyle/>
                    <a:p>
                      <a:r>
                        <a:rPr lang="en-US" sz="1400" b="1" dirty="0">
                          <a:latin typeface="+mj-lt"/>
                        </a:rPr>
                        <a:t>e-voucher</a:t>
                      </a:r>
                      <a:endParaRPr lang="en-GB" sz="1400" b="1" dirty="0">
                        <a:latin typeface="+mj-lt"/>
                      </a:endParaRPr>
                    </a:p>
                  </a:txBody>
                  <a:tcPr anchor="ctr">
                    <a:solidFill>
                      <a:schemeClr val="bg1"/>
                    </a:solidFill>
                  </a:tcPr>
                </a:tc>
                <a:tc>
                  <a:txBody>
                    <a:bodyPr/>
                    <a:lstStyle/>
                    <a:p>
                      <a:r>
                        <a:rPr lang="en-US" sz="1200" dirty="0">
                          <a:latin typeface="Arial Narrow" panose="020B0606020202030204" pitchFamily="34" charset="0"/>
                        </a:rPr>
                        <a:t>A voucher which is normally emailed to you containing a gift or prize.</a:t>
                      </a:r>
                    </a:p>
                    <a:p>
                      <a:endParaRPr lang="en-US" sz="1200" dirty="0">
                        <a:latin typeface="Arial Narrow" panose="020B0606020202030204" pitchFamily="34" charset="0"/>
                      </a:endParaRPr>
                    </a:p>
                    <a:p>
                      <a:endParaRPr lang="en-US" sz="1200" dirty="0">
                        <a:latin typeface="Arial Narrow" panose="020B0606020202030204" pitchFamily="34" charset="0"/>
                      </a:endParaRPr>
                    </a:p>
                    <a:p>
                      <a:endParaRPr lang="en-US" sz="1200" dirty="0">
                        <a:latin typeface="Arial Narrow" panose="020B0606020202030204" pitchFamily="34" charset="0"/>
                      </a:endParaRPr>
                    </a:p>
                    <a:p>
                      <a:endParaRPr lang="en-US" sz="1200" dirty="0">
                        <a:latin typeface="Arial Narrow" panose="020B0606020202030204" pitchFamily="34" charset="0"/>
                      </a:endParaRPr>
                    </a:p>
                    <a:p>
                      <a:endParaRPr lang="en-US" sz="1200" dirty="0">
                        <a:latin typeface="Arial Narrow" panose="020B0606020202030204" pitchFamily="34" charset="0"/>
                      </a:endParaRPr>
                    </a:p>
                  </a:txBody>
                  <a:tcPr anchor="ctr">
                    <a:solidFill>
                      <a:schemeClr val="bg1"/>
                    </a:solidFill>
                  </a:tcPr>
                </a:tc>
                <a:extLst>
                  <a:ext uri="{0D108BD9-81ED-4DB2-BD59-A6C34878D82A}">
                    <a16:rowId xmlns:a16="http://schemas.microsoft.com/office/drawing/2014/main" val="434327268"/>
                  </a:ext>
                </a:extLst>
              </a:tr>
            </a:tbl>
          </a:graphicData>
        </a:graphic>
      </p:graphicFrame>
      <p:sp>
        <p:nvSpPr>
          <p:cNvPr id="41" name="TextBox 40">
            <a:extLst>
              <a:ext uri="{FF2B5EF4-FFF2-40B4-BE49-F238E27FC236}">
                <a16:creationId xmlns:a16="http://schemas.microsoft.com/office/drawing/2014/main" id="{C8C797C5-6EF8-42F0-B934-86175B3AC454}"/>
              </a:ext>
            </a:extLst>
          </p:cNvPr>
          <p:cNvSpPr txBox="1"/>
          <p:nvPr/>
        </p:nvSpPr>
        <p:spPr>
          <a:xfrm>
            <a:off x="5798416" y="750518"/>
            <a:ext cx="4561241" cy="400110"/>
          </a:xfrm>
          <a:prstGeom prst="rect">
            <a:avLst/>
          </a:prstGeom>
          <a:solidFill>
            <a:schemeClr val="accent4">
              <a:lumMod val="60000"/>
              <a:lumOff val="40000"/>
            </a:schemeClr>
          </a:solidFill>
          <a:ln>
            <a:solidFill>
              <a:srgbClr val="0070C0"/>
            </a:solidFill>
          </a:ln>
        </p:spPr>
        <p:txBody>
          <a:bodyPr wrap="square" rtlCol="0">
            <a:spAutoFit/>
          </a:bodyPr>
          <a:lstStyle/>
          <a:p>
            <a:pPr defTabSz="457200">
              <a:defRPr/>
            </a:pPr>
            <a:r>
              <a:rPr lang="en-GB" sz="2000" b="1" dirty="0">
                <a:solidFill>
                  <a:prstClr val="black"/>
                </a:solidFill>
                <a:latin typeface="Century Gothic" panose="020B0502020202020204"/>
              </a:rPr>
              <a:t>Key Concept: Word Processing</a:t>
            </a:r>
            <a:endParaRPr lang="en-GB" sz="1100" dirty="0">
              <a:solidFill>
                <a:prstClr val="black"/>
              </a:solidFill>
              <a:latin typeface="Century Gothic" panose="020B0502020202020204"/>
            </a:endParaRPr>
          </a:p>
        </p:txBody>
      </p:sp>
      <p:sp>
        <p:nvSpPr>
          <p:cNvPr id="15" name="Rectangle 14">
            <a:extLst>
              <a:ext uri="{FF2B5EF4-FFF2-40B4-BE49-F238E27FC236}">
                <a16:creationId xmlns:a16="http://schemas.microsoft.com/office/drawing/2014/main" id="{169925AE-3540-45B2-BC53-1CA3C5D0D776}"/>
              </a:ext>
            </a:extLst>
          </p:cNvPr>
          <p:cNvSpPr/>
          <p:nvPr/>
        </p:nvSpPr>
        <p:spPr>
          <a:xfrm>
            <a:off x="1832344" y="279387"/>
            <a:ext cx="7992818" cy="41475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457200">
              <a:defRPr/>
            </a:pPr>
            <a:r>
              <a:rPr lang="en-GB" sz="1600" b="1" dirty="0">
                <a:solidFill>
                  <a:srgbClr val="002060"/>
                </a:solidFill>
                <a:latin typeface="Century Gothic"/>
              </a:rPr>
              <a:t>Y34 Computing – Cycle A - Word Processing  </a:t>
            </a:r>
            <a:endParaRPr lang="en-GB" sz="1600" b="1" dirty="0">
              <a:solidFill>
                <a:srgbClr val="002060"/>
              </a:solidFill>
              <a:latin typeface="Century Gothic" panose="020B0502020202020204" pitchFamily="34" charset="0"/>
            </a:endParaRPr>
          </a:p>
        </p:txBody>
      </p:sp>
      <p:grpSp>
        <p:nvGrpSpPr>
          <p:cNvPr id="7" name="Group 6">
            <a:extLst>
              <a:ext uri="{FF2B5EF4-FFF2-40B4-BE49-F238E27FC236}">
                <a16:creationId xmlns:a16="http://schemas.microsoft.com/office/drawing/2014/main" id="{DC88B187-C4F8-457C-934A-CB8827459615}"/>
              </a:ext>
            </a:extLst>
          </p:cNvPr>
          <p:cNvGrpSpPr/>
          <p:nvPr/>
        </p:nvGrpSpPr>
        <p:grpSpPr>
          <a:xfrm>
            <a:off x="5798414" y="1240408"/>
            <a:ext cx="4561243" cy="1130998"/>
            <a:chOff x="4274413" y="1219142"/>
            <a:chExt cx="4561243" cy="1130998"/>
          </a:xfrm>
        </p:grpSpPr>
        <p:sp>
          <p:nvSpPr>
            <p:cNvPr id="16" name="TextBox 15">
              <a:extLst>
                <a:ext uri="{FF2B5EF4-FFF2-40B4-BE49-F238E27FC236}">
                  <a16:creationId xmlns:a16="http://schemas.microsoft.com/office/drawing/2014/main" id="{6D3024B7-E202-4C3A-A670-D803999CAA16}"/>
                </a:ext>
              </a:extLst>
            </p:cNvPr>
            <p:cNvSpPr txBox="1"/>
            <p:nvPr/>
          </p:nvSpPr>
          <p:spPr>
            <a:xfrm>
              <a:off x="4274413" y="1219142"/>
              <a:ext cx="4561241" cy="369332"/>
            </a:xfrm>
            <a:prstGeom prst="rect">
              <a:avLst/>
            </a:prstGeom>
            <a:solidFill>
              <a:schemeClr val="accent1">
                <a:lumMod val="40000"/>
                <a:lumOff val="60000"/>
              </a:schemeClr>
            </a:solidFill>
            <a:ln>
              <a:solidFill>
                <a:srgbClr val="0070C0"/>
              </a:solidFill>
            </a:ln>
          </p:spPr>
          <p:txBody>
            <a:bodyPr wrap="square" rtlCol="0">
              <a:spAutoFit/>
            </a:bodyPr>
            <a:lstStyle/>
            <a:p>
              <a:pPr defTabSz="457200">
                <a:defRPr/>
              </a:pPr>
              <a:r>
                <a:rPr lang="en-US" b="1" dirty="0">
                  <a:solidFill>
                    <a:prstClr val="black"/>
                  </a:solidFill>
                  <a:latin typeface="Century Gothic" panose="020B0502020202020204"/>
                </a:rPr>
                <a:t>What is word processing?</a:t>
              </a:r>
              <a:endParaRPr lang="en-GB" b="1" dirty="0">
                <a:solidFill>
                  <a:prstClr val="black"/>
                </a:solidFill>
                <a:latin typeface="Century Gothic" panose="020B0502020202020204"/>
              </a:endParaRPr>
            </a:p>
          </p:txBody>
        </p:sp>
        <p:sp>
          <p:nvSpPr>
            <p:cNvPr id="20" name="TextBox 19">
              <a:extLst>
                <a:ext uri="{FF2B5EF4-FFF2-40B4-BE49-F238E27FC236}">
                  <a16:creationId xmlns:a16="http://schemas.microsoft.com/office/drawing/2014/main" id="{1BF2662B-5055-434D-9773-05905DE21C0E}"/>
                </a:ext>
              </a:extLst>
            </p:cNvPr>
            <p:cNvSpPr txBox="1"/>
            <p:nvPr/>
          </p:nvSpPr>
          <p:spPr>
            <a:xfrm>
              <a:off x="4274415" y="1580699"/>
              <a:ext cx="4561241" cy="769441"/>
            </a:xfrm>
            <a:prstGeom prst="rect">
              <a:avLst/>
            </a:prstGeom>
            <a:solidFill>
              <a:schemeClr val="accent6">
                <a:lumMod val="20000"/>
                <a:lumOff val="80000"/>
              </a:schemeClr>
            </a:solidFill>
            <a:ln>
              <a:solidFill>
                <a:srgbClr val="0070C0"/>
              </a:solidFill>
            </a:ln>
          </p:spPr>
          <p:txBody>
            <a:bodyPr wrap="square" rtlCol="0">
              <a:spAutoFit/>
            </a:bodyPr>
            <a:lstStyle/>
            <a:p>
              <a:pPr defTabSz="457200">
                <a:defRPr/>
              </a:pPr>
              <a:r>
                <a:rPr lang="en-US" sz="1100" dirty="0">
                  <a:solidFill>
                    <a:prstClr val="black"/>
                  </a:solidFill>
                  <a:latin typeface="Arial Narrow" panose="020B0606020202030204" pitchFamily="34" charset="0"/>
                  <a:cs typeface="Arial" panose="020B0604020202020204" pitchFamily="34" charset="0"/>
                </a:rPr>
                <a:t>Word processing is creating or editing a document using a word processor, such as Microsoft Word, Google Docs, or OpenOffice. For example, a person can create a piece of work on a Word Processor. Then, they could </a:t>
              </a:r>
              <a:r>
                <a:rPr lang="en-US" sz="1100" dirty="0">
                  <a:solidFill>
                    <a:prstClr val="black"/>
                  </a:solidFill>
                  <a:latin typeface="Arial Narrow" panose="020B0606020202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print</a:t>
              </a:r>
              <a:r>
                <a:rPr lang="en-US" sz="1100" dirty="0">
                  <a:solidFill>
                    <a:prstClr val="black"/>
                  </a:solidFill>
                  <a:latin typeface="Arial Narrow" panose="020B0606020202030204" pitchFamily="34" charset="0"/>
                  <a:cs typeface="Arial" panose="020B0604020202020204" pitchFamily="34" charset="0"/>
                </a:rPr>
                <a:t> it, </a:t>
              </a:r>
              <a:r>
                <a:rPr lang="en-US" sz="1100" dirty="0">
                  <a:solidFill>
                    <a:prstClr val="black"/>
                  </a:solidFill>
                  <a:latin typeface="Arial Narrow" panose="020B0606020202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save</a:t>
              </a:r>
              <a:r>
                <a:rPr lang="en-US" sz="1100" dirty="0">
                  <a:solidFill>
                    <a:prstClr val="black"/>
                  </a:solidFill>
                  <a:latin typeface="Arial Narrow" panose="020B0606020202030204" pitchFamily="34" charset="0"/>
                  <a:cs typeface="Arial" panose="020B0604020202020204" pitchFamily="34" charset="0"/>
                </a:rPr>
                <a:t> it to a disk, display it on the screen, or send it over e-mail. </a:t>
              </a:r>
              <a:endParaRPr lang="en-GB" sz="1100" dirty="0">
                <a:solidFill>
                  <a:prstClr val="black"/>
                </a:solidFill>
                <a:latin typeface="Arial Narrow" panose="020B060602020203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4C5783F1-35BE-4641-84E3-A9DC096A70DB}"/>
              </a:ext>
            </a:extLst>
          </p:cNvPr>
          <p:cNvGrpSpPr/>
          <p:nvPr/>
        </p:nvGrpSpPr>
        <p:grpSpPr>
          <a:xfrm>
            <a:off x="5798412" y="2433900"/>
            <a:ext cx="4561242" cy="1380131"/>
            <a:chOff x="4274413" y="2462671"/>
            <a:chExt cx="4561242" cy="1380131"/>
          </a:xfrm>
        </p:grpSpPr>
        <p:sp>
          <p:nvSpPr>
            <p:cNvPr id="17" name="TextBox 16">
              <a:extLst>
                <a:ext uri="{FF2B5EF4-FFF2-40B4-BE49-F238E27FC236}">
                  <a16:creationId xmlns:a16="http://schemas.microsoft.com/office/drawing/2014/main" id="{20746693-884C-46D5-8F72-7F31786D3EB0}"/>
                </a:ext>
              </a:extLst>
            </p:cNvPr>
            <p:cNvSpPr txBox="1"/>
            <p:nvPr/>
          </p:nvSpPr>
          <p:spPr>
            <a:xfrm>
              <a:off x="4274413" y="2462671"/>
              <a:ext cx="4561241" cy="523220"/>
            </a:xfrm>
            <a:prstGeom prst="rect">
              <a:avLst/>
            </a:prstGeom>
            <a:solidFill>
              <a:schemeClr val="accent1">
                <a:lumMod val="40000"/>
                <a:lumOff val="60000"/>
              </a:schemeClr>
            </a:solidFill>
            <a:ln>
              <a:solidFill>
                <a:srgbClr val="0070C0"/>
              </a:solidFill>
            </a:ln>
          </p:spPr>
          <p:txBody>
            <a:bodyPr wrap="square" rtlCol="0">
              <a:spAutoFit/>
            </a:bodyPr>
            <a:lstStyle/>
            <a:p>
              <a:pPr defTabSz="457200">
                <a:defRPr/>
              </a:pPr>
              <a:r>
                <a:rPr lang="en-US" sz="1600" b="1" dirty="0">
                  <a:solidFill>
                    <a:srgbClr val="000000"/>
                  </a:solidFill>
                  <a:latin typeface="Century Gothic" panose="020B0502020202020204"/>
                </a:rPr>
                <a:t>What was used before word processing?</a:t>
              </a:r>
            </a:p>
            <a:p>
              <a:pPr defTabSz="457200">
                <a:defRPr/>
              </a:pPr>
              <a:endParaRPr lang="en-GB" sz="1200" dirty="0">
                <a:solidFill>
                  <a:prstClr val="black"/>
                </a:solidFill>
                <a:latin typeface="Arial Narrow" panose="020B0606020202030204" pitchFamily="34" charset="0"/>
              </a:endParaRPr>
            </a:p>
          </p:txBody>
        </p:sp>
        <p:sp>
          <p:nvSpPr>
            <p:cNvPr id="21" name="TextBox 20">
              <a:extLst>
                <a:ext uri="{FF2B5EF4-FFF2-40B4-BE49-F238E27FC236}">
                  <a16:creationId xmlns:a16="http://schemas.microsoft.com/office/drawing/2014/main" id="{94FA5A01-6889-41FD-99B3-B40DF1137513}"/>
                </a:ext>
              </a:extLst>
            </p:cNvPr>
            <p:cNvSpPr txBox="1"/>
            <p:nvPr/>
          </p:nvSpPr>
          <p:spPr>
            <a:xfrm>
              <a:off x="4274414" y="2827139"/>
              <a:ext cx="4561241" cy="1015663"/>
            </a:xfrm>
            <a:prstGeom prst="rect">
              <a:avLst/>
            </a:prstGeom>
            <a:solidFill>
              <a:schemeClr val="accent6">
                <a:lumMod val="20000"/>
                <a:lumOff val="80000"/>
              </a:schemeClr>
            </a:solidFill>
            <a:ln>
              <a:solidFill>
                <a:srgbClr val="0070C0"/>
              </a:solidFill>
            </a:ln>
          </p:spPr>
          <p:txBody>
            <a:bodyPr wrap="square" rtlCol="0">
              <a:spAutoFit/>
            </a:bodyPr>
            <a:lstStyle/>
            <a:p>
              <a:pPr defTabSz="457200">
                <a:defRPr/>
              </a:pPr>
              <a:r>
                <a:rPr lang="en-US" sz="1200" dirty="0">
                  <a:solidFill>
                    <a:prstClr val="black"/>
                  </a:solidFill>
                  <a:latin typeface="Arial Narrow" panose="020B0606020202030204" pitchFamily="34" charset="0"/>
                  <a:cs typeface="Arial" panose="020B0604020202020204" pitchFamily="34" charset="0"/>
                </a:rPr>
                <a:t>Before computers, people used typewriters to write reports or other documents, which had nowhere near the capabilities as today's word processors. With a word processor, you can easily edit and make changes to a document, move text around in a document, add images, change fonts, check for spelling errors, and much more.</a:t>
              </a:r>
              <a:endParaRPr lang="en-GB" sz="1200" dirty="0">
                <a:solidFill>
                  <a:prstClr val="black"/>
                </a:solidFill>
                <a:latin typeface="Arial Narrow" panose="020B060602020203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7694948A-2ED1-45F8-91D8-C2A2E9789EE5}"/>
              </a:ext>
            </a:extLst>
          </p:cNvPr>
          <p:cNvGrpSpPr/>
          <p:nvPr/>
        </p:nvGrpSpPr>
        <p:grpSpPr>
          <a:xfrm>
            <a:off x="5826994" y="3822551"/>
            <a:ext cx="4561241" cy="1461938"/>
            <a:chOff x="4302995" y="3895592"/>
            <a:chExt cx="4561241" cy="1461938"/>
          </a:xfrm>
        </p:grpSpPr>
        <p:sp>
          <p:nvSpPr>
            <p:cNvPr id="18" name="TextBox 17">
              <a:extLst>
                <a:ext uri="{FF2B5EF4-FFF2-40B4-BE49-F238E27FC236}">
                  <a16:creationId xmlns:a16="http://schemas.microsoft.com/office/drawing/2014/main" id="{BDF691DA-3319-4CFB-9B0F-08F5926DCD49}"/>
                </a:ext>
              </a:extLst>
            </p:cNvPr>
            <p:cNvSpPr txBox="1"/>
            <p:nvPr/>
          </p:nvSpPr>
          <p:spPr>
            <a:xfrm>
              <a:off x="4302995" y="3895592"/>
              <a:ext cx="4561241" cy="338554"/>
            </a:xfrm>
            <a:prstGeom prst="rect">
              <a:avLst/>
            </a:prstGeom>
            <a:solidFill>
              <a:schemeClr val="accent1">
                <a:lumMod val="40000"/>
                <a:lumOff val="60000"/>
              </a:schemeClr>
            </a:solidFill>
            <a:ln>
              <a:solidFill>
                <a:srgbClr val="0070C0"/>
              </a:solidFill>
            </a:ln>
          </p:spPr>
          <p:txBody>
            <a:bodyPr wrap="square" rtlCol="0">
              <a:spAutoFit/>
            </a:bodyPr>
            <a:lstStyle/>
            <a:p>
              <a:pPr defTabSz="457200">
                <a:defRPr/>
              </a:pPr>
              <a:r>
                <a:rPr lang="en-US" sz="1600" b="1" dirty="0">
                  <a:solidFill>
                    <a:prstClr val="black"/>
                  </a:solidFill>
                  <a:latin typeface="Century Gothic" panose="020B0502020202020204"/>
                </a:rPr>
                <a:t>How to use Microsoft Word: </a:t>
              </a:r>
              <a:endParaRPr lang="en-GB" sz="1600" b="1" dirty="0">
                <a:solidFill>
                  <a:prstClr val="black"/>
                </a:solidFill>
                <a:latin typeface="Century Gothic" panose="020B0502020202020204"/>
              </a:endParaRPr>
            </a:p>
          </p:txBody>
        </p:sp>
        <p:sp>
          <p:nvSpPr>
            <p:cNvPr id="22" name="TextBox 21">
              <a:extLst>
                <a:ext uri="{FF2B5EF4-FFF2-40B4-BE49-F238E27FC236}">
                  <a16:creationId xmlns:a16="http://schemas.microsoft.com/office/drawing/2014/main" id="{C512062E-001E-4A4E-A32D-48B8A0953CA0}"/>
                </a:ext>
              </a:extLst>
            </p:cNvPr>
            <p:cNvSpPr txBox="1"/>
            <p:nvPr/>
          </p:nvSpPr>
          <p:spPr>
            <a:xfrm>
              <a:off x="4302995" y="4234146"/>
              <a:ext cx="4561241" cy="1123384"/>
            </a:xfrm>
            <a:prstGeom prst="rect">
              <a:avLst/>
            </a:prstGeom>
            <a:solidFill>
              <a:schemeClr val="accent6">
                <a:lumMod val="20000"/>
                <a:lumOff val="80000"/>
              </a:schemeClr>
            </a:solidFill>
            <a:ln>
              <a:solidFill>
                <a:srgbClr val="0070C0"/>
              </a:solidFill>
            </a:ln>
          </p:spPr>
          <p:txBody>
            <a:bodyPr wrap="square" rtlCol="0">
              <a:spAutoFit/>
            </a:bodyPr>
            <a:lstStyle/>
            <a:p>
              <a:pPr defTabSz="457200">
                <a:defRPr/>
              </a:pPr>
              <a:r>
                <a:rPr lang="en-US" sz="1100" dirty="0">
                  <a:solidFill>
                    <a:prstClr val="black"/>
                  </a:solidFill>
                  <a:latin typeface="Arial Narrow" panose="020B0606020202030204" pitchFamily="34" charset="0"/>
                  <a:cs typeface="Arial" panose="020B0604020202020204" pitchFamily="34" charset="0"/>
                </a:rPr>
                <a:t>To use Microsoft Word to open a document, follow the steps below.</a:t>
              </a:r>
            </a:p>
            <a:p>
              <a:pPr defTabSz="457200">
                <a:buFont typeface="+mj-lt"/>
                <a:buAutoNum type="arabicPeriod"/>
                <a:defRPr/>
              </a:pPr>
              <a:r>
                <a:rPr lang="en-US" sz="1100" dirty="0">
                  <a:solidFill>
                    <a:prstClr val="black"/>
                  </a:solidFill>
                  <a:latin typeface="Arial Narrow" panose="020B0606020202030204" pitchFamily="34" charset="0"/>
                  <a:cs typeface="Arial" panose="020B0604020202020204" pitchFamily="34" charset="0"/>
                </a:rPr>
                <a:t>Open Microsoft Word. </a:t>
              </a:r>
            </a:p>
            <a:p>
              <a:pPr defTabSz="457200">
                <a:buFont typeface="+mj-lt"/>
                <a:buAutoNum type="arabicPeriod"/>
                <a:defRPr/>
              </a:pPr>
              <a:r>
                <a:rPr lang="en-US" sz="1100" dirty="0">
                  <a:solidFill>
                    <a:prstClr val="black"/>
                  </a:solidFill>
                  <a:latin typeface="Arial Narrow" panose="020B0606020202030204" pitchFamily="34" charset="0"/>
                  <a:cs typeface="Arial" panose="020B0604020202020204" pitchFamily="34" charset="0"/>
                </a:rPr>
                <a:t>Select the "Blank document" option to create a document from scratch. Y</a:t>
              </a:r>
            </a:p>
            <a:p>
              <a:pPr defTabSz="457200">
                <a:buFont typeface="+mj-lt"/>
                <a:buAutoNum type="arabicPeriod"/>
                <a:defRPr/>
              </a:pPr>
              <a:r>
                <a:rPr lang="en-US" sz="1100" dirty="0">
                  <a:solidFill>
                    <a:prstClr val="black"/>
                  </a:solidFill>
                  <a:latin typeface="Arial Narrow" panose="020B0606020202030204" pitchFamily="34" charset="0"/>
                  <a:cs typeface="Arial" panose="020B0604020202020204" pitchFamily="34" charset="0"/>
                </a:rPr>
                <a:t>Use a keyboard or on-screen keyboard to start typing.</a:t>
              </a:r>
            </a:p>
            <a:p>
              <a:pPr defTabSz="457200">
                <a:buFont typeface="+mj-lt"/>
                <a:buAutoNum type="arabicPeriod"/>
                <a:defRPr/>
              </a:pPr>
              <a:r>
                <a:rPr lang="en-US" sz="1100" dirty="0">
                  <a:solidFill>
                    <a:prstClr val="black"/>
                  </a:solidFill>
                  <a:latin typeface="Arial Narrow" panose="020B0606020202030204" pitchFamily="34" charset="0"/>
                  <a:cs typeface="Arial" panose="020B0604020202020204" pitchFamily="34" charset="0"/>
                </a:rPr>
                <a:t>Save by clicking the </a:t>
              </a:r>
              <a:r>
                <a:rPr lang="en-US" sz="1100" b="1" dirty="0">
                  <a:solidFill>
                    <a:prstClr val="black"/>
                  </a:solidFill>
                  <a:latin typeface="Arial Narrow" panose="020B0606020202030204" pitchFamily="34" charset="0"/>
                  <a:cs typeface="Arial" panose="020B0604020202020204" pitchFamily="34" charset="0"/>
                </a:rPr>
                <a:t>File</a:t>
              </a:r>
              <a:r>
                <a:rPr lang="en-US" sz="1100" dirty="0">
                  <a:solidFill>
                    <a:prstClr val="black"/>
                  </a:solidFill>
                  <a:latin typeface="Arial Narrow" panose="020B0606020202030204" pitchFamily="34" charset="0"/>
                  <a:cs typeface="Arial" panose="020B0604020202020204" pitchFamily="34" charset="0"/>
                </a:rPr>
                <a:t> tab at the top of the Word program window.</a:t>
              </a:r>
              <a:endParaRPr lang="en-GB" sz="1200" dirty="0">
                <a:solidFill>
                  <a:prstClr val="black"/>
                </a:solidFill>
                <a:latin typeface="Arial Narrow" panose="020B0606020202030204" pitchFamily="34" charset="0"/>
                <a:cs typeface="Arial" panose="020B0604020202020204" pitchFamily="34" charset="0"/>
              </a:endParaRPr>
            </a:p>
            <a:p>
              <a:pPr defTabSz="457200">
                <a:buFont typeface="+mj-lt"/>
                <a:buAutoNum type="arabicPeriod"/>
                <a:defRPr/>
              </a:pPr>
              <a:r>
                <a:rPr lang="en-GB" sz="1200" dirty="0">
                  <a:solidFill>
                    <a:prstClr val="black"/>
                  </a:solidFill>
                  <a:latin typeface="Arial Narrow" panose="020B0606020202030204" pitchFamily="34" charset="0"/>
                  <a:cs typeface="Arial" panose="020B0604020202020204" pitchFamily="34" charset="0"/>
                </a:rPr>
                <a:t>Use Spellcheck to check your document. </a:t>
              </a:r>
              <a:endParaRPr lang="en-US" sz="1100" dirty="0">
                <a:solidFill>
                  <a:prstClr val="black"/>
                </a:solidFill>
                <a:latin typeface="Arial Narrow" panose="020B060602020203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04B609B3-AAF3-4DBD-B973-FCCF8D5A3DF6}"/>
              </a:ext>
            </a:extLst>
          </p:cNvPr>
          <p:cNvGrpSpPr/>
          <p:nvPr/>
        </p:nvGrpSpPr>
        <p:grpSpPr>
          <a:xfrm>
            <a:off x="5851579" y="5256035"/>
            <a:ext cx="4561241" cy="1436786"/>
            <a:chOff x="4483134" y="6099816"/>
            <a:chExt cx="4561241" cy="1436786"/>
          </a:xfrm>
        </p:grpSpPr>
        <p:sp>
          <p:nvSpPr>
            <p:cNvPr id="19" name="TextBox 18">
              <a:extLst>
                <a:ext uri="{FF2B5EF4-FFF2-40B4-BE49-F238E27FC236}">
                  <a16:creationId xmlns:a16="http://schemas.microsoft.com/office/drawing/2014/main" id="{848C7069-AED5-4877-8469-F07B61C6A1B7}"/>
                </a:ext>
              </a:extLst>
            </p:cNvPr>
            <p:cNvSpPr txBox="1"/>
            <p:nvPr/>
          </p:nvSpPr>
          <p:spPr>
            <a:xfrm>
              <a:off x="4483134" y="6099816"/>
              <a:ext cx="4561241" cy="338554"/>
            </a:xfrm>
            <a:prstGeom prst="rect">
              <a:avLst/>
            </a:prstGeom>
            <a:solidFill>
              <a:schemeClr val="accent1">
                <a:lumMod val="40000"/>
                <a:lumOff val="60000"/>
              </a:schemeClr>
            </a:solidFill>
            <a:ln>
              <a:solidFill>
                <a:srgbClr val="0070C0"/>
              </a:solidFill>
            </a:ln>
          </p:spPr>
          <p:txBody>
            <a:bodyPr wrap="square" rtlCol="0">
              <a:spAutoFit/>
            </a:bodyPr>
            <a:lstStyle/>
            <a:p>
              <a:pPr defTabSz="457200">
                <a:defRPr/>
              </a:pPr>
              <a:r>
                <a:rPr lang="en-GB" sz="1600" b="1" dirty="0">
                  <a:solidFill>
                    <a:prstClr val="black"/>
                  </a:solidFill>
                  <a:latin typeface="Century Gothic" panose="020B0502020202020204"/>
                </a:rPr>
                <a:t>Formatting</a:t>
              </a:r>
              <a:endParaRPr lang="en-GB" sz="1100" dirty="0">
                <a:solidFill>
                  <a:prstClr val="black"/>
                </a:solidFill>
                <a:latin typeface="Century Gothic" panose="020B0502020202020204"/>
              </a:endParaRPr>
            </a:p>
          </p:txBody>
        </p:sp>
        <p:sp>
          <p:nvSpPr>
            <p:cNvPr id="23" name="TextBox 22">
              <a:extLst>
                <a:ext uri="{FF2B5EF4-FFF2-40B4-BE49-F238E27FC236}">
                  <a16:creationId xmlns:a16="http://schemas.microsoft.com/office/drawing/2014/main" id="{AB2624FB-432C-4E40-81FF-509B6378DCC5}"/>
                </a:ext>
              </a:extLst>
            </p:cNvPr>
            <p:cNvSpPr txBox="1"/>
            <p:nvPr/>
          </p:nvSpPr>
          <p:spPr>
            <a:xfrm>
              <a:off x="4483134" y="6428606"/>
              <a:ext cx="4561241" cy="1107996"/>
            </a:xfrm>
            <a:prstGeom prst="rect">
              <a:avLst/>
            </a:prstGeom>
            <a:solidFill>
              <a:schemeClr val="accent6">
                <a:lumMod val="20000"/>
                <a:lumOff val="80000"/>
              </a:schemeClr>
            </a:solidFill>
            <a:ln>
              <a:solidFill>
                <a:srgbClr val="0070C0"/>
              </a:solidFill>
            </a:ln>
          </p:spPr>
          <p:txBody>
            <a:bodyPr wrap="square" rtlCol="0">
              <a:spAutoFit/>
            </a:bodyPr>
            <a:lstStyle/>
            <a:p>
              <a:pPr defTabSz="457200">
                <a:defRPr/>
              </a:pPr>
              <a:r>
                <a:rPr lang="en-GB" sz="1100" dirty="0">
                  <a:solidFill>
                    <a:prstClr val="black"/>
                  </a:solidFill>
                  <a:latin typeface="Arial Narrow" panose="020B0606020202030204" pitchFamily="34" charset="0"/>
                  <a:cs typeface="Arial" panose="020B0604020202020204" pitchFamily="34" charset="0"/>
                </a:rPr>
                <a:t>Formatting is important to ensure we can set out our work how want: </a:t>
              </a:r>
            </a:p>
            <a:p>
              <a:pPr defTabSz="457200">
                <a:defRPr/>
              </a:pPr>
              <a:r>
                <a:rPr lang="en-US" sz="1100" dirty="0">
                  <a:solidFill>
                    <a:srgbClr val="202124"/>
                  </a:solidFill>
                  <a:latin typeface="Arial Narrow" panose="020B0606020202030204" pitchFamily="34" charset="0"/>
                  <a:cs typeface="Arial" panose="020B0604020202020204" pitchFamily="34" charset="0"/>
                </a:rPr>
                <a:t>Select the text you want to format. To select a single word, double-click it. To select a line of text, click to the left of it.</a:t>
              </a:r>
            </a:p>
            <a:p>
              <a:pPr defTabSz="457200">
                <a:buFont typeface="+mj-lt"/>
                <a:buAutoNum type="arabicPeriod"/>
                <a:defRPr/>
              </a:pPr>
              <a:r>
                <a:rPr lang="en-US" sz="1100" dirty="0">
                  <a:solidFill>
                    <a:srgbClr val="202124"/>
                  </a:solidFill>
                  <a:latin typeface="Arial Narrow" panose="020B0606020202030204" pitchFamily="34" charset="0"/>
                  <a:cs typeface="Arial" panose="020B0604020202020204" pitchFamily="34" charset="0"/>
                </a:rPr>
                <a:t>Select an option to change the font, font size, font color, or make the text bold, italic, or underline.</a:t>
              </a:r>
            </a:p>
            <a:p>
              <a:pPr defTabSz="457200">
                <a:buFont typeface="+mj-lt"/>
                <a:buAutoNum type="arabicPeriod"/>
                <a:defRPr/>
              </a:pPr>
              <a:r>
                <a:rPr lang="en-US" sz="1100" dirty="0">
                  <a:solidFill>
                    <a:srgbClr val="202124"/>
                  </a:solidFill>
                  <a:latin typeface="Arial Narrow" panose="020B0606020202030204" pitchFamily="34" charset="0"/>
                  <a:cs typeface="Arial" panose="020B0604020202020204" pitchFamily="34" charset="0"/>
                </a:rPr>
                <a:t>If you want to insert a table, you can format it by adding cells and inputting data.</a:t>
              </a:r>
            </a:p>
          </p:txBody>
        </p:sp>
      </p:grpSp>
      <p:pic>
        <p:nvPicPr>
          <p:cNvPr id="1026" name="Picture 2" descr="How do e-vouchers work?">
            <a:extLst>
              <a:ext uri="{FF2B5EF4-FFF2-40B4-BE49-F238E27FC236}">
                <a16:creationId xmlns:a16="http://schemas.microsoft.com/office/drawing/2014/main" id="{41E16092-2CC4-4898-B207-2B4474DA8E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3843" y="5897933"/>
            <a:ext cx="1273199" cy="8549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Run a Spell Check in Word 2007 - dummies">
            <a:extLst>
              <a:ext uri="{FF2B5EF4-FFF2-40B4-BE49-F238E27FC236}">
                <a16:creationId xmlns:a16="http://schemas.microsoft.com/office/drawing/2014/main" id="{3566CCF2-F48A-4907-B820-24CE91293E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2341" b="25826"/>
          <a:stretch/>
        </p:blipFill>
        <p:spPr bwMode="auto">
          <a:xfrm>
            <a:off x="3813843" y="4198035"/>
            <a:ext cx="1273199" cy="10414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to Create a Hyperlink in Dreamweaver">
            <a:extLst>
              <a:ext uri="{FF2B5EF4-FFF2-40B4-BE49-F238E27FC236}">
                <a16:creationId xmlns:a16="http://schemas.microsoft.com/office/drawing/2014/main" id="{99EDD51C-DB07-41B4-B9F4-29EA107AFC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48602" y="2888134"/>
            <a:ext cx="1110905" cy="7392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ormatting and Data Analysis">
            <a:extLst>
              <a:ext uri="{FF2B5EF4-FFF2-40B4-BE49-F238E27FC236}">
                <a16:creationId xmlns:a16="http://schemas.microsoft.com/office/drawing/2014/main" id="{93B4F8C6-96B5-4B13-945D-92D88987DC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7456" y="1737448"/>
            <a:ext cx="1273199" cy="744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68898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8120496DC56634E95E7A550DBC1FD06" ma:contentTypeVersion="18" ma:contentTypeDescription="Create a new document." ma:contentTypeScope="" ma:versionID="ffb44f718e30b4b1bcc97f7c2f3edccd">
  <xsd:schema xmlns:xsd="http://www.w3.org/2001/XMLSchema" xmlns:xs="http://www.w3.org/2001/XMLSchema" xmlns:p="http://schemas.microsoft.com/office/2006/metadata/properties" xmlns:ns2="486ec425-57ff-464b-9dc5-e010e7446884" xmlns:ns3="72292c10-3408-49b1-80ad-5f5340200eb6" targetNamespace="http://schemas.microsoft.com/office/2006/metadata/properties" ma:root="true" ma:fieldsID="2f9f42c435f12728c7cffa26cb6384f2" ns2:_="" ns3:_="">
    <xsd:import namespace="486ec425-57ff-464b-9dc5-e010e7446884"/>
    <xsd:import namespace="72292c10-3408-49b1-80ad-5f5340200eb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6ec425-57ff-464b-9dc5-e010e74468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3877db5-c260-4f22-946b-3180934fd2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2292c10-3408-49b1-80ad-5f5340200eb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d8c39788-4ca9-479e-9e92-93fc339793f2}" ma:internalName="TaxCatchAll" ma:showField="CatchAllData" ma:web="72292c10-3408-49b1-80ad-5f5340200eb6">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3058E9-7FC8-478F-AFE3-34D228C55DAF}">
  <ds:schemaRefs>
    <ds:schemaRef ds:uri="http://schemas.microsoft.com/sharepoint/v3/contenttype/forms"/>
  </ds:schemaRefs>
</ds:datastoreItem>
</file>

<file path=customXml/itemProps2.xml><?xml version="1.0" encoding="utf-8"?>
<ds:datastoreItem xmlns:ds="http://schemas.openxmlformats.org/officeDocument/2006/customXml" ds:itemID="{FF3A5BD8-8F4B-4420-B817-BF6A7A9E96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6ec425-57ff-464b-9dc5-e010e7446884"/>
    <ds:schemaRef ds:uri="72292c10-3408-49b1-80ad-5f5340200e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TotalTime>
  <Words>2902</Words>
  <Application>Microsoft Office PowerPoint</Application>
  <PresentationFormat>Widescreen</PresentationFormat>
  <Paragraphs>363</Paragraphs>
  <Slides>15</Slides>
  <Notes>0</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15</vt:i4>
      </vt:variant>
    </vt:vector>
  </HeadingPairs>
  <TitlesOfParts>
    <vt:vector size="34" baseType="lpstr">
      <vt:lpstr>Aptos</vt:lpstr>
      <vt:lpstr>Aptos Display</vt:lpstr>
      <vt:lpstr>Arial</vt:lpstr>
      <vt:lpstr>Arial</vt:lpstr>
      <vt:lpstr>Arial Narrow</vt:lpstr>
      <vt:lpstr>Calibri</vt:lpstr>
      <vt:lpstr>Calibri Light</vt:lpstr>
      <vt:lpstr>Century Gothic</vt:lpstr>
      <vt:lpstr>Garamond</vt:lpstr>
      <vt:lpstr>Google Sans</vt:lpstr>
      <vt:lpstr>Sassoon Infant Std</vt:lpstr>
      <vt:lpstr>Sweetness</vt:lpstr>
      <vt:lpstr>Symbol</vt:lpstr>
      <vt:lpstr>Twinkl</vt:lpstr>
      <vt:lpstr>Twinkl Cursive Unlooped</vt:lpstr>
      <vt:lpstr>Office Theme</vt:lpstr>
      <vt:lpstr>Savon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Wall</dc:creator>
  <cp:lastModifiedBy>Katie Wall</cp:lastModifiedBy>
  <cp:revision>1</cp:revision>
  <dcterms:created xsi:type="dcterms:W3CDTF">2024-04-15T16:00:23Z</dcterms:created>
  <dcterms:modified xsi:type="dcterms:W3CDTF">2024-04-16T07:48:39Z</dcterms:modified>
</cp:coreProperties>
</file>