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3" r:id="rId6"/>
    <p:sldId id="296" r:id="rId7"/>
    <p:sldId id="270" r:id="rId8"/>
    <p:sldId id="304" r:id="rId9"/>
    <p:sldId id="290" r:id="rId10"/>
    <p:sldId id="305" r:id="rId11"/>
    <p:sldId id="297" r:id="rId12"/>
    <p:sldId id="300" r:id="rId13"/>
    <p:sldId id="299" r:id="rId14"/>
    <p:sldId id="275" r:id="rId15"/>
    <p:sldId id="285" r:id="rId16"/>
    <p:sldId id="288" r:id="rId17"/>
    <p:sldId id="276" r:id="rId18"/>
    <p:sldId id="294" r:id="rId19"/>
    <p:sldId id="28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609A85-1E10-4ABD-9924-25B4EA296334}" vWet="6" dt="2023-10-17T09:11:45.021"/>
    <p1510:client id="{CE918F58-9A56-4E79-8A90-ADA56E5ED8C1}" v="639" dt="2023-10-17T09:47:13.467"/>
    <p1510:client id="{FE06FBCA-97D7-9D3C-BC29-BEAA35774A4C}" v="13" dt="2023-10-16T17:20:43.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8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3AC0DA-7AFF-4A52-A645-A27AC014BB1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2A72217-8EFD-4E6F-9554-9738AF4495F7}">
      <dgm:prSet/>
      <dgm:spPr/>
      <dgm:t>
        <a:bodyPr/>
        <a:lstStyle/>
        <a:p>
          <a:r>
            <a:rPr lang="en-GB"/>
            <a:t>At Milverton we learn sounds in a specific order this term, beginning from next week (23/10/23).</a:t>
          </a:r>
          <a:endParaRPr lang="en-US"/>
        </a:p>
      </dgm:t>
    </dgm:pt>
    <dgm:pt modelId="{B8E24BEB-A868-4F3A-A448-34AEFE318194}" type="parTrans" cxnId="{2C74835B-3733-4C59-A30C-E754AD69979D}">
      <dgm:prSet/>
      <dgm:spPr/>
      <dgm:t>
        <a:bodyPr/>
        <a:lstStyle/>
        <a:p>
          <a:endParaRPr lang="en-US"/>
        </a:p>
      </dgm:t>
    </dgm:pt>
    <dgm:pt modelId="{D33A1316-17D0-4DE3-9ECD-4ECF97C415A0}" type="sibTrans" cxnId="{2C74835B-3733-4C59-A30C-E754AD69979D}">
      <dgm:prSet/>
      <dgm:spPr/>
      <dgm:t>
        <a:bodyPr/>
        <a:lstStyle/>
        <a:p>
          <a:endParaRPr lang="en-US"/>
        </a:p>
      </dgm:t>
    </dgm:pt>
    <dgm:pt modelId="{148B51A6-BE65-427F-A4FA-B7321BC636D8}">
      <dgm:prSet/>
      <dgm:spPr/>
      <dgm:t>
        <a:bodyPr/>
        <a:lstStyle/>
        <a:p>
          <a:r>
            <a:rPr lang="en-GB"/>
            <a:t>We aim to cover 4 sounds a week in this order:</a:t>
          </a:r>
          <a:endParaRPr lang="en-US"/>
        </a:p>
      </dgm:t>
    </dgm:pt>
    <dgm:pt modelId="{866E9C62-4BCB-428D-A41D-66A8EE6285B9}" type="parTrans" cxnId="{EDA151D8-91B0-48E6-9CC3-9F375A696E7C}">
      <dgm:prSet/>
      <dgm:spPr/>
      <dgm:t>
        <a:bodyPr/>
        <a:lstStyle/>
        <a:p>
          <a:endParaRPr lang="en-US"/>
        </a:p>
      </dgm:t>
    </dgm:pt>
    <dgm:pt modelId="{8B3B40F6-992A-4421-9B03-F5B6F5B7F0FF}" type="sibTrans" cxnId="{EDA151D8-91B0-48E6-9CC3-9F375A696E7C}">
      <dgm:prSet/>
      <dgm:spPr/>
      <dgm:t>
        <a:bodyPr/>
        <a:lstStyle/>
        <a:p>
          <a:endParaRPr lang="en-US"/>
        </a:p>
      </dgm:t>
    </dgm:pt>
    <dgm:pt modelId="{DE43ED04-C9CF-49A0-AC24-4CECEC48250F}">
      <dgm:prSet custT="1"/>
      <dgm:spPr/>
      <dgm:t>
        <a:bodyPr/>
        <a:lstStyle/>
        <a:p>
          <a:r>
            <a:rPr lang="en-GB" sz="1800" b="1"/>
            <a:t>s     </a:t>
          </a:r>
          <a:r>
            <a:rPr lang="en-GB" sz="1600" b="1">
              <a:latin typeface="Century Gothic" panose="020B0502020202020204" pitchFamily="34" charset="0"/>
            </a:rPr>
            <a:t>a</a:t>
          </a:r>
          <a:r>
            <a:rPr lang="en-GB" sz="1800" b="1"/>
            <a:t>     t     p</a:t>
          </a:r>
          <a:endParaRPr lang="en-US" sz="1800" b="1"/>
        </a:p>
      </dgm:t>
    </dgm:pt>
    <dgm:pt modelId="{AF4338A5-70F8-4F0D-AA95-9012AF64F568}" type="parTrans" cxnId="{4946DC23-EE80-49D1-B4F6-8B1AF6B63CFA}">
      <dgm:prSet/>
      <dgm:spPr/>
      <dgm:t>
        <a:bodyPr/>
        <a:lstStyle/>
        <a:p>
          <a:endParaRPr lang="en-US"/>
        </a:p>
      </dgm:t>
    </dgm:pt>
    <dgm:pt modelId="{B753173C-0828-4700-AB75-644BB4FCF392}" type="sibTrans" cxnId="{4946DC23-EE80-49D1-B4F6-8B1AF6B63CFA}">
      <dgm:prSet/>
      <dgm:spPr/>
      <dgm:t>
        <a:bodyPr/>
        <a:lstStyle/>
        <a:p>
          <a:endParaRPr lang="en-US"/>
        </a:p>
      </dgm:t>
    </dgm:pt>
    <dgm:pt modelId="{E1B38049-76F7-4168-92AC-C51D5DF6551F}">
      <dgm:prSet/>
      <dgm:spPr/>
      <dgm:t>
        <a:bodyPr/>
        <a:lstStyle/>
        <a:p>
          <a:r>
            <a:rPr lang="en-GB" b="1" err="1"/>
            <a:t>i</a:t>
          </a:r>
          <a:r>
            <a:rPr lang="en-GB" b="1"/>
            <a:t>      n     m   d</a:t>
          </a:r>
          <a:endParaRPr lang="en-US" b="1"/>
        </a:p>
      </dgm:t>
    </dgm:pt>
    <dgm:pt modelId="{D4970EA2-8B77-4721-9B18-FFA89E5E4C60}" type="parTrans" cxnId="{81BC8425-C896-41E2-B5A2-283681B167D7}">
      <dgm:prSet/>
      <dgm:spPr/>
      <dgm:t>
        <a:bodyPr/>
        <a:lstStyle/>
        <a:p>
          <a:endParaRPr lang="en-US"/>
        </a:p>
      </dgm:t>
    </dgm:pt>
    <dgm:pt modelId="{5E989C67-0804-4F68-9C8E-CEF855C84DD0}" type="sibTrans" cxnId="{81BC8425-C896-41E2-B5A2-283681B167D7}">
      <dgm:prSet/>
      <dgm:spPr/>
      <dgm:t>
        <a:bodyPr/>
        <a:lstStyle/>
        <a:p>
          <a:endParaRPr lang="en-US"/>
        </a:p>
      </dgm:t>
    </dgm:pt>
    <dgm:pt modelId="{454A177F-DD65-4C69-AC84-3552BD0A040E}">
      <dgm:prSet custT="1"/>
      <dgm:spPr/>
      <dgm:t>
        <a:bodyPr/>
        <a:lstStyle/>
        <a:p>
          <a:r>
            <a:rPr lang="en-GB" sz="1600" b="1">
              <a:latin typeface="Century Gothic" panose="020B0502020202020204" pitchFamily="34" charset="0"/>
            </a:rPr>
            <a:t>g</a:t>
          </a:r>
          <a:r>
            <a:rPr lang="en-GB" sz="1800" b="1"/>
            <a:t>    o     c     k</a:t>
          </a:r>
          <a:endParaRPr lang="en-US" sz="1800" b="1"/>
        </a:p>
      </dgm:t>
    </dgm:pt>
    <dgm:pt modelId="{569C1E0A-A6A5-4571-8484-584ED597D599}" type="parTrans" cxnId="{55246C42-C0E5-4894-A6D9-860F5FD9403E}">
      <dgm:prSet/>
      <dgm:spPr/>
      <dgm:t>
        <a:bodyPr/>
        <a:lstStyle/>
        <a:p>
          <a:endParaRPr lang="en-US"/>
        </a:p>
      </dgm:t>
    </dgm:pt>
    <dgm:pt modelId="{8099B4B8-9549-4EA6-8A38-7DA6B23DC6BD}" type="sibTrans" cxnId="{55246C42-C0E5-4894-A6D9-860F5FD9403E}">
      <dgm:prSet/>
      <dgm:spPr/>
      <dgm:t>
        <a:bodyPr/>
        <a:lstStyle/>
        <a:p>
          <a:endParaRPr lang="en-US"/>
        </a:p>
      </dgm:t>
    </dgm:pt>
    <dgm:pt modelId="{3D9A381F-9878-445E-81B2-DB70691E5935}">
      <dgm:prSet/>
      <dgm:spPr/>
      <dgm:t>
        <a:bodyPr/>
        <a:lstStyle/>
        <a:p>
          <a:r>
            <a:rPr lang="en-GB" b="1"/>
            <a:t>ck   e      u    r</a:t>
          </a:r>
          <a:endParaRPr lang="en-US" b="1"/>
        </a:p>
      </dgm:t>
    </dgm:pt>
    <dgm:pt modelId="{CAD87507-D42D-4B47-8C25-A3ABC264A547}" type="parTrans" cxnId="{FAD5496B-6045-440F-A595-8F6754576D9E}">
      <dgm:prSet/>
      <dgm:spPr/>
      <dgm:t>
        <a:bodyPr/>
        <a:lstStyle/>
        <a:p>
          <a:endParaRPr lang="en-US"/>
        </a:p>
      </dgm:t>
    </dgm:pt>
    <dgm:pt modelId="{984DE392-BD23-4B17-8BB0-B26FAB390616}" type="sibTrans" cxnId="{FAD5496B-6045-440F-A595-8F6754576D9E}">
      <dgm:prSet/>
      <dgm:spPr/>
      <dgm:t>
        <a:bodyPr/>
        <a:lstStyle/>
        <a:p>
          <a:endParaRPr lang="en-US"/>
        </a:p>
      </dgm:t>
    </dgm:pt>
    <dgm:pt modelId="{5D5D8DC8-909E-47D3-9C5D-2CA991D0A7C5}">
      <dgm:prSet/>
      <dgm:spPr/>
      <dgm:t>
        <a:bodyPr/>
        <a:lstStyle/>
        <a:p>
          <a:r>
            <a:rPr lang="en-GB" b="1"/>
            <a:t>h     b      f     ff</a:t>
          </a:r>
          <a:endParaRPr lang="en-US" b="1"/>
        </a:p>
      </dgm:t>
    </dgm:pt>
    <dgm:pt modelId="{1B51C8A4-243D-4ACD-A8C2-9F3B0ADDB995}" type="parTrans" cxnId="{10A55E33-EEA4-47A5-ABF1-F2750E22977A}">
      <dgm:prSet/>
      <dgm:spPr/>
      <dgm:t>
        <a:bodyPr/>
        <a:lstStyle/>
        <a:p>
          <a:endParaRPr lang="en-US"/>
        </a:p>
      </dgm:t>
    </dgm:pt>
    <dgm:pt modelId="{639E5872-0237-49D7-AAE5-550BC226C9E2}" type="sibTrans" cxnId="{10A55E33-EEA4-47A5-ABF1-F2750E22977A}">
      <dgm:prSet/>
      <dgm:spPr/>
      <dgm:t>
        <a:bodyPr/>
        <a:lstStyle/>
        <a:p>
          <a:endParaRPr lang="en-US"/>
        </a:p>
      </dgm:t>
    </dgm:pt>
    <dgm:pt modelId="{E132F26B-D55A-4F58-8408-B93E81832E20}">
      <dgm:prSet/>
      <dgm:spPr/>
      <dgm:t>
        <a:bodyPr/>
        <a:lstStyle/>
        <a:p>
          <a:r>
            <a:rPr lang="en-GB" b="1"/>
            <a:t>l      </a:t>
          </a:r>
          <a:r>
            <a:rPr lang="en-GB" b="1" err="1"/>
            <a:t>ll</a:t>
          </a:r>
          <a:r>
            <a:rPr lang="en-GB" b="1"/>
            <a:t>     ss    j</a:t>
          </a:r>
          <a:endParaRPr lang="en-US" b="1"/>
        </a:p>
      </dgm:t>
    </dgm:pt>
    <dgm:pt modelId="{41653500-44FE-4AF3-B29D-E16C860BE316}" type="parTrans" cxnId="{D7FEC3B0-E0F8-43EF-BE3E-BCC23D62ADC4}">
      <dgm:prSet/>
      <dgm:spPr/>
      <dgm:t>
        <a:bodyPr/>
        <a:lstStyle/>
        <a:p>
          <a:endParaRPr lang="en-US"/>
        </a:p>
      </dgm:t>
    </dgm:pt>
    <dgm:pt modelId="{69A44D00-F593-440A-8A01-5A94B2CBAD64}" type="sibTrans" cxnId="{D7FEC3B0-E0F8-43EF-BE3E-BCC23D62ADC4}">
      <dgm:prSet/>
      <dgm:spPr/>
      <dgm:t>
        <a:bodyPr/>
        <a:lstStyle/>
        <a:p>
          <a:endParaRPr lang="en-US"/>
        </a:p>
      </dgm:t>
    </dgm:pt>
    <dgm:pt modelId="{2FB39EDB-85E3-470C-8950-B76338B86E90}">
      <dgm:prSet/>
      <dgm:spPr/>
      <dgm:t>
        <a:bodyPr/>
        <a:lstStyle/>
        <a:p>
          <a:r>
            <a:rPr lang="en-GB" b="1"/>
            <a:t>v    w    x     </a:t>
          </a:r>
          <a:r>
            <a:rPr lang="en-GB" b="1">
              <a:latin typeface="Congenial SemiBold" panose="02000503040000020004" pitchFamily="2" charset="0"/>
            </a:rPr>
            <a:t>y</a:t>
          </a:r>
          <a:endParaRPr lang="en-US" b="1"/>
        </a:p>
      </dgm:t>
    </dgm:pt>
    <dgm:pt modelId="{4F12B291-1F14-4034-879F-8A02A9B15B3A}" type="parTrans" cxnId="{62EEB171-DFBE-4E6A-BC91-B74FED3F5E97}">
      <dgm:prSet/>
      <dgm:spPr/>
      <dgm:t>
        <a:bodyPr/>
        <a:lstStyle/>
        <a:p>
          <a:endParaRPr lang="en-US"/>
        </a:p>
      </dgm:t>
    </dgm:pt>
    <dgm:pt modelId="{B97BF356-30B2-498D-827C-FFA5FC873F21}" type="sibTrans" cxnId="{62EEB171-DFBE-4E6A-BC91-B74FED3F5E97}">
      <dgm:prSet/>
      <dgm:spPr/>
      <dgm:t>
        <a:bodyPr/>
        <a:lstStyle/>
        <a:p>
          <a:endParaRPr lang="en-US"/>
        </a:p>
      </dgm:t>
    </dgm:pt>
    <dgm:pt modelId="{A5A529EA-4484-43C9-89DA-59180D8739E5}" type="pres">
      <dgm:prSet presAssocID="{AD3AC0DA-7AFF-4A52-A645-A27AC014BB1A}" presName="diagram" presStyleCnt="0">
        <dgm:presLayoutVars>
          <dgm:dir/>
          <dgm:resizeHandles val="exact"/>
        </dgm:presLayoutVars>
      </dgm:prSet>
      <dgm:spPr/>
    </dgm:pt>
    <dgm:pt modelId="{C5727C14-9389-4378-9A2A-E1B5813938AE}" type="pres">
      <dgm:prSet presAssocID="{32A72217-8EFD-4E6F-9554-9738AF4495F7}" presName="node" presStyleLbl="node1" presStyleIdx="0" presStyleCnt="9">
        <dgm:presLayoutVars>
          <dgm:bulletEnabled val="1"/>
        </dgm:presLayoutVars>
      </dgm:prSet>
      <dgm:spPr/>
    </dgm:pt>
    <dgm:pt modelId="{9FE52728-E1C8-4F35-9975-A05B4A2CA15C}" type="pres">
      <dgm:prSet presAssocID="{D33A1316-17D0-4DE3-9ECD-4ECF97C415A0}" presName="sibTrans" presStyleCnt="0"/>
      <dgm:spPr/>
    </dgm:pt>
    <dgm:pt modelId="{A431BDE8-6E60-42AD-A0BD-498AC5E6A329}" type="pres">
      <dgm:prSet presAssocID="{148B51A6-BE65-427F-A4FA-B7321BC636D8}" presName="node" presStyleLbl="node1" presStyleIdx="1" presStyleCnt="9">
        <dgm:presLayoutVars>
          <dgm:bulletEnabled val="1"/>
        </dgm:presLayoutVars>
      </dgm:prSet>
      <dgm:spPr/>
    </dgm:pt>
    <dgm:pt modelId="{F772CAFE-1CFD-479D-862B-38D2ECC1F64C}" type="pres">
      <dgm:prSet presAssocID="{8B3B40F6-992A-4421-9B03-F5B6F5B7F0FF}" presName="sibTrans" presStyleCnt="0"/>
      <dgm:spPr/>
    </dgm:pt>
    <dgm:pt modelId="{2BA77D2D-2183-498A-955A-D718498D8F6A}" type="pres">
      <dgm:prSet presAssocID="{DE43ED04-C9CF-49A0-AC24-4CECEC48250F}" presName="node" presStyleLbl="node1" presStyleIdx="2" presStyleCnt="9">
        <dgm:presLayoutVars>
          <dgm:bulletEnabled val="1"/>
        </dgm:presLayoutVars>
      </dgm:prSet>
      <dgm:spPr/>
    </dgm:pt>
    <dgm:pt modelId="{70CB1142-5094-4E34-989B-EC491D3BF97B}" type="pres">
      <dgm:prSet presAssocID="{B753173C-0828-4700-AB75-644BB4FCF392}" presName="sibTrans" presStyleCnt="0"/>
      <dgm:spPr/>
    </dgm:pt>
    <dgm:pt modelId="{B6CECFBB-C5FE-4D97-A43E-FC6EC95FCD0C}" type="pres">
      <dgm:prSet presAssocID="{E1B38049-76F7-4168-92AC-C51D5DF6551F}" presName="node" presStyleLbl="node1" presStyleIdx="3" presStyleCnt="9">
        <dgm:presLayoutVars>
          <dgm:bulletEnabled val="1"/>
        </dgm:presLayoutVars>
      </dgm:prSet>
      <dgm:spPr/>
    </dgm:pt>
    <dgm:pt modelId="{2BC0CA51-0A85-4A2B-85C7-4F3243A078C2}" type="pres">
      <dgm:prSet presAssocID="{5E989C67-0804-4F68-9C8E-CEF855C84DD0}" presName="sibTrans" presStyleCnt="0"/>
      <dgm:spPr/>
    </dgm:pt>
    <dgm:pt modelId="{9DF81171-D9EA-4311-8F01-C9A3E7FC3011}" type="pres">
      <dgm:prSet presAssocID="{454A177F-DD65-4C69-AC84-3552BD0A040E}" presName="node" presStyleLbl="node1" presStyleIdx="4" presStyleCnt="9">
        <dgm:presLayoutVars>
          <dgm:bulletEnabled val="1"/>
        </dgm:presLayoutVars>
      </dgm:prSet>
      <dgm:spPr/>
    </dgm:pt>
    <dgm:pt modelId="{0C4E495D-F663-4723-BED4-4FCF169444F1}" type="pres">
      <dgm:prSet presAssocID="{8099B4B8-9549-4EA6-8A38-7DA6B23DC6BD}" presName="sibTrans" presStyleCnt="0"/>
      <dgm:spPr/>
    </dgm:pt>
    <dgm:pt modelId="{609690CF-23A3-4F05-8041-72D446C19203}" type="pres">
      <dgm:prSet presAssocID="{3D9A381F-9878-445E-81B2-DB70691E5935}" presName="node" presStyleLbl="node1" presStyleIdx="5" presStyleCnt="9">
        <dgm:presLayoutVars>
          <dgm:bulletEnabled val="1"/>
        </dgm:presLayoutVars>
      </dgm:prSet>
      <dgm:spPr/>
    </dgm:pt>
    <dgm:pt modelId="{8639FFA8-78B4-436C-B97E-81EC3BEC4D02}" type="pres">
      <dgm:prSet presAssocID="{984DE392-BD23-4B17-8BB0-B26FAB390616}" presName="sibTrans" presStyleCnt="0"/>
      <dgm:spPr/>
    </dgm:pt>
    <dgm:pt modelId="{6F29F881-50FE-487E-83AD-166FE4CB7252}" type="pres">
      <dgm:prSet presAssocID="{5D5D8DC8-909E-47D3-9C5D-2CA991D0A7C5}" presName="node" presStyleLbl="node1" presStyleIdx="6" presStyleCnt="9">
        <dgm:presLayoutVars>
          <dgm:bulletEnabled val="1"/>
        </dgm:presLayoutVars>
      </dgm:prSet>
      <dgm:spPr/>
    </dgm:pt>
    <dgm:pt modelId="{B79E4D80-885A-406B-825F-C88AA3998C70}" type="pres">
      <dgm:prSet presAssocID="{639E5872-0237-49D7-AAE5-550BC226C9E2}" presName="sibTrans" presStyleCnt="0"/>
      <dgm:spPr/>
    </dgm:pt>
    <dgm:pt modelId="{018BFB90-DD04-440F-87D2-BB79616EA1A2}" type="pres">
      <dgm:prSet presAssocID="{E132F26B-D55A-4F58-8408-B93E81832E20}" presName="node" presStyleLbl="node1" presStyleIdx="7" presStyleCnt="9">
        <dgm:presLayoutVars>
          <dgm:bulletEnabled val="1"/>
        </dgm:presLayoutVars>
      </dgm:prSet>
      <dgm:spPr/>
    </dgm:pt>
    <dgm:pt modelId="{DF3F226C-D53A-4F1A-BDCA-125C40A11F59}" type="pres">
      <dgm:prSet presAssocID="{69A44D00-F593-440A-8A01-5A94B2CBAD64}" presName="sibTrans" presStyleCnt="0"/>
      <dgm:spPr/>
    </dgm:pt>
    <dgm:pt modelId="{8FADFABD-B03D-4B9D-B2CD-89A3C1CDC774}" type="pres">
      <dgm:prSet presAssocID="{2FB39EDB-85E3-470C-8950-B76338B86E90}" presName="node" presStyleLbl="node1" presStyleIdx="8" presStyleCnt="9">
        <dgm:presLayoutVars>
          <dgm:bulletEnabled val="1"/>
        </dgm:presLayoutVars>
      </dgm:prSet>
      <dgm:spPr/>
    </dgm:pt>
  </dgm:ptLst>
  <dgm:cxnLst>
    <dgm:cxn modelId="{4946DC23-EE80-49D1-B4F6-8B1AF6B63CFA}" srcId="{AD3AC0DA-7AFF-4A52-A645-A27AC014BB1A}" destId="{DE43ED04-C9CF-49A0-AC24-4CECEC48250F}" srcOrd="2" destOrd="0" parTransId="{AF4338A5-70F8-4F0D-AA95-9012AF64F568}" sibTransId="{B753173C-0828-4700-AB75-644BB4FCF392}"/>
    <dgm:cxn modelId="{81BC8425-C896-41E2-B5A2-283681B167D7}" srcId="{AD3AC0DA-7AFF-4A52-A645-A27AC014BB1A}" destId="{E1B38049-76F7-4168-92AC-C51D5DF6551F}" srcOrd="3" destOrd="0" parTransId="{D4970EA2-8B77-4721-9B18-FFA89E5E4C60}" sibTransId="{5E989C67-0804-4F68-9C8E-CEF855C84DD0}"/>
    <dgm:cxn modelId="{14372A28-0E36-483B-9C70-D7F28FED8EE5}" type="presOf" srcId="{148B51A6-BE65-427F-A4FA-B7321BC636D8}" destId="{A431BDE8-6E60-42AD-A0BD-498AC5E6A329}" srcOrd="0" destOrd="0" presId="urn:microsoft.com/office/officeart/2005/8/layout/default"/>
    <dgm:cxn modelId="{E696072E-EAA0-4AC1-AFA8-A13D909A5039}" type="presOf" srcId="{E132F26B-D55A-4F58-8408-B93E81832E20}" destId="{018BFB90-DD04-440F-87D2-BB79616EA1A2}" srcOrd="0" destOrd="0" presId="urn:microsoft.com/office/officeart/2005/8/layout/default"/>
    <dgm:cxn modelId="{AA6FBD2F-AB47-47A9-8601-F445E7DBD471}" type="presOf" srcId="{AD3AC0DA-7AFF-4A52-A645-A27AC014BB1A}" destId="{A5A529EA-4484-43C9-89DA-59180D8739E5}" srcOrd="0" destOrd="0" presId="urn:microsoft.com/office/officeart/2005/8/layout/default"/>
    <dgm:cxn modelId="{10A55E33-EEA4-47A5-ABF1-F2750E22977A}" srcId="{AD3AC0DA-7AFF-4A52-A645-A27AC014BB1A}" destId="{5D5D8DC8-909E-47D3-9C5D-2CA991D0A7C5}" srcOrd="6" destOrd="0" parTransId="{1B51C8A4-243D-4ACD-A8C2-9F3B0ADDB995}" sibTransId="{639E5872-0237-49D7-AAE5-550BC226C9E2}"/>
    <dgm:cxn modelId="{2C74835B-3733-4C59-A30C-E754AD69979D}" srcId="{AD3AC0DA-7AFF-4A52-A645-A27AC014BB1A}" destId="{32A72217-8EFD-4E6F-9554-9738AF4495F7}" srcOrd="0" destOrd="0" parTransId="{B8E24BEB-A868-4F3A-A448-34AEFE318194}" sibTransId="{D33A1316-17D0-4DE3-9ECD-4ECF97C415A0}"/>
    <dgm:cxn modelId="{55246C42-C0E5-4894-A6D9-860F5FD9403E}" srcId="{AD3AC0DA-7AFF-4A52-A645-A27AC014BB1A}" destId="{454A177F-DD65-4C69-AC84-3552BD0A040E}" srcOrd="4" destOrd="0" parTransId="{569C1E0A-A6A5-4571-8484-584ED597D599}" sibTransId="{8099B4B8-9549-4EA6-8A38-7DA6B23DC6BD}"/>
    <dgm:cxn modelId="{FAD5496B-6045-440F-A595-8F6754576D9E}" srcId="{AD3AC0DA-7AFF-4A52-A645-A27AC014BB1A}" destId="{3D9A381F-9878-445E-81B2-DB70691E5935}" srcOrd="5" destOrd="0" parTransId="{CAD87507-D42D-4B47-8C25-A3ABC264A547}" sibTransId="{984DE392-BD23-4B17-8BB0-B26FAB390616}"/>
    <dgm:cxn modelId="{62EEB171-DFBE-4E6A-BC91-B74FED3F5E97}" srcId="{AD3AC0DA-7AFF-4A52-A645-A27AC014BB1A}" destId="{2FB39EDB-85E3-470C-8950-B76338B86E90}" srcOrd="8" destOrd="0" parTransId="{4F12B291-1F14-4034-879F-8A02A9B15B3A}" sibTransId="{B97BF356-30B2-498D-827C-FFA5FC873F21}"/>
    <dgm:cxn modelId="{2E2F9B85-1C69-4DFB-A871-B6693CC6F556}" type="presOf" srcId="{5D5D8DC8-909E-47D3-9C5D-2CA991D0A7C5}" destId="{6F29F881-50FE-487E-83AD-166FE4CB7252}" srcOrd="0" destOrd="0" presId="urn:microsoft.com/office/officeart/2005/8/layout/default"/>
    <dgm:cxn modelId="{24BEC889-423F-40E7-9AF6-F31517712122}" type="presOf" srcId="{DE43ED04-C9CF-49A0-AC24-4CECEC48250F}" destId="{2BA77D2D-2183-498A-955A-D718498D8F6A}" srcOrd="0" destOrd="0" presId="urn:microsoft.com/office/officeart/2005/8/layout/default"/>
    <dgm:cxn modelId="{8CB34192-5DAC-4805-808E-46E5C7A58D16}" type="presOf" srcId="{32A72217-8EFD-4E6F-9554-9738AF4495F7}" destId="{C5727C14-9389-4378-9A2A-E1B5813938AE}" srcOrd="0" destOrd="0" presId="urn:microsoft.com/office/officeart/2005/8/layout/default"/>
    <dgm:cxn modelId="{38FFA792-6AA2-4439-B31C-42CFFE741619}" type="presOf" srcId="{E1B38049-76F7-4168-92AC-C51D5DF6551F}" destId="{B6CECFBB-C5FE-4D97-A43E-FC6EC95FCD0C}" srcOrd="0" destOrd="0" presId="urn:microsoft.com/office/officeart/2005/8/layout/default"/>
    <dgm:cxn modelId="{E46714A4-DEA2-4E83-9D3E-7C37D2E2ABB1}" type="presOf" srcId="{2FB39EDB-85E3-470C-8950-B76338B86E90}" destId="{8FADFABD-B03D-4B9D-B2CD-89A3C1CDC774}" srcOrd="0" destOrd="0" presId="urn:microsoft.com/office/officeart/2005/8/layout/default"/>
    <dgm:cxn modelId="{D7FEC3B0-E0F8-43EF-BE3E-BCC23D62ADC4}" srcId="{AD3AC0DA-7AFF-4A52-A645-A27AC014BB1A}" destId="{E132F26B-D55A-4F58-8408-B93E81832E20}" srcOrd="7" destOrd="0" parTransId="{41653500-44FE-4AF3-B29D-E16C860BE316}" sibTransId="{69A44D00-F593-440A-8A01-5A94B2CBAD64}"/>
    <dgm:cxn modelId="{EDA151D8-91B0-48E6-9CC3-9F375A696E7C}" srcId="{AD3AC0DA-7AFF-4A52-A645-A27AC014BB1A}" destId="{148B51A6-BE65-427F-A4FA-B7321BC636D8}" srcOrd="1" destOrd="0" parTransId="{866E9C62-4BCB-428D-A41D-66A8EE6285B9}" sibTransId="{8B3B40F6-992A-4421-9B03-F5B6F5B7F0FF}"/>
    <dgm:cxn modelId="{D8663FE8-CF03-4E4E-B678-72F72F687044}" type="presOf" srcId="{3D9A381F-9878-445E-81B2-DB70691E5935}" destId="{609690CF-23A3-4F05-8041-72D446C19203}" srcOrd="0" destOrd="0" presId="urn:microsoft.com/office/officeart/2005/8/layout/default"/>
    <dgm:cxn modelId="{7EEDC7F2-864C-4410-B663-A689FA0EBF84}" type="presOf" srcId="{454A177F-DD65-4C69-AC84-3552BD0A040E}" destId="{9DF81171-D9EA-4311-8F01-C9A3E7FC3011}" srcOrd="0" destOrd="0" presId="urn:microsoft.com/office/officeart/2005/8/layout/default"/>
    <dgm:cxn modelId="{53AAFCAF-17D1-4043-90C6-B6BD53342823}" type="presParOf" srcId="{A5A529EA-4484-43C9-89DA-59180D8739E5}" destId="{C5727C14-9389-4378-9A2A-E1B5813938AE}" srcOrd="0" destOrd="0" presId="urn:microsoft.com/office/officeart/2005/8/layout/default"/>
    <dgm:cxn modelId="{FB06F332-A931-4E85-B642-A71DE5DE0D55}" type="presParOf" srcId="{A5A529EA-4484-43C9-89DA-59180D8739E5}" destId="{9FE52728-E1C8-4F35-9975-A05B4A2CA15C}" srcOrd="1" destOrd="0" presId="urn:microsoft.com/office/officeart/2005/8/layout/default"/>
    <dgm:cxn modelId="{64C43DBA-FF12-4975-96CF-BBE0E74F372F}" type="presParOf" srcId="{A5A529EA-4484-43C9-89DA-59180D8739E5}" destId="{A431BDE8-6E60-42AD-A0BD-498AC5E6A329}" srcOrd="2" destOrd="0" presId="urn:microsoft.com/office/officeart/2005/8/layout/default"/>
    <dgm:cxn modelId="{00F219F6-F6D8-4828-8D37-3446CB4045CF}" type="presParOf" srcId="{A5A529EA-4484-43C9-89DA-59180D8739E5}" destId="{F772CAFE-1CFD-479D-862B-38D2ECC1F64C}" srcOrd="3" destOrd="0" presId="urn:microsoft.com/office/officeart/2005/8/layout/default"/>
    <dgm:cxn modelId="{A0A45626-1E32-43BD-9198-BEA2FDD0A3DB}" type="presParOf" srcId="{A5A529EA-4484-43C9-89DA-59180D8739E5}" destId="{2BA77D2D-2183-498A-955A-D718498D8F6A}" srcOrd="4" destOrd="0" presId="urn:microsoft.com/office/officeart/2005/8/layout/default"/>
    <dgm:cxn modelId="{C5F950E8-D455-406C-A1C1-EC2E0F0A1138}" type="presParOf" srcId="{A5A529EA-4484-43C9-89DA-59180D8739E5}" destId="{70CB1142-5094-4E34-989B-EC491D3BF97B}" srcOrd="5" destOrd="0" presId="urn:microsoft.com/office/officeart/2005/8/layout/default"/>
    <dgm:cxn modelId="{A4081C8A-0215-42B3-8E00-F6B858657139}" type="presParOf" srcId="{A5A529EA-4484-43C9-89DA-59180D8739E5}" destId="{B6CECFBB-C5FE-4D97-A43E-FC6EC95FCD0C}" srcOrd="6" destOrd="0" presId="urn:microsoft.com/office/officeart/2005/8/layout/default"/>
    <dgm:cxn modelId="{CFA3808C-6FD2-49F8-8C94-8397FD687EEF}" type="presParOf" srcId="{A5A529EA-4484-43C9-89DA-59180D8739E5}" destId="{2BC0CA51-0A85-4A2B-85C7-4F3243A078C2}" srcOrd="7" destOrd="0" presId="urn:microsoft.com/office/officeart/2005/8/layout/default"/>
    <dgm:cxn modelId="{7B957A65-9387-4EFB-A005-1A0E7057D07E}" type="presParOf" srcId="{A5A529EA-4484-43C9-89DA-59180D8739E5}" destId="{9DF81171-D9EA-4311-8F01-C9A3E7FC3011}" srcOrd="8" destOrd="0" presId="urn:microsoft.com/office/officeart/2005/8/layout/default"/>
    <dgm:cxn modelId="{24B0A416-F40C-47D3-B721-9381832D5B27}" type="presParOf" srcId="{A5A529EA-4484-43C9-89DA-59180D8739E5}" destId="{0C4E495D-F663-4723-BED4-4FCF169444F1}" srcOrd="9" destOrd="0" presId="urn:microsoft.com/office/officeart/2005/8/layout/default"/>
    <dgm:cxn modelId="{697EB737-EB1E-4111-A995-10DA351ABFC0}" type="presParOf" srcId="{A5A529EA-4484-43C9-89DA-59180D8739E5}" destId="{609690CF-23A3-4F05-8041-72D446C19203}" srcOrd="10" destOrd="0" presId="urn:microsoft.com/office/officeart/2005/8/layout/default"/>
    <dgm:cxn modelId="{4A6A919C-C4C7-43B7-9F73-4D23AAD87B80}" type="presParOf" srcId="{A5A529EA-4484-43C9-89DA-59180D8739E5}" destId="{8639FFA8-78B4-436C-B97E-81EC3BEC4D02}" srcOrd="11" destOrd="0" presId="urn:microsoft.com/office/officeart/2005/8/layout/default"/>
    <dgm:cxn modelId="{3066B5AF-CD8E-4A89-BDF6-E5E3C3D2FDA4}" type="presParOf" srcId="{A5A529EA-4484-43C9-89DA-59180D8739E5}" destId="{6F29F881-50FE-487E-83AD-166FE4CB7252}" srcOrd="12" destOrd="0" presId="urn:microsoft.com/office/officeart/2005/8/layout/default"/>
    <dgm:cxn modelId="{B293BA69-1FF1-49C8-BA82-5AE847422C3E}" type="presParOf" srcId="{A5A529EA-4484-43C9-89DA-59180D8739E5}" destId="{B79E4D80-885A-406B-825F-C88AA3998C70}" srcOrd="13" destOrd="0" presId="urn:microsoft.com/office/officeart/2005/8/layout/default"/>
    <dgm:cxn modelId="{ABA0277E-8A8A-48B4-B530-37BB9AA240E9}" type="presParOf" srcId="{A5A529EA-4484-43C9-89DA-59180D8739E5}" destId="{018BFB90-DD04-440F-87D2-BB79616EA1A2}" srcOrd="14" destOrd="0" presId="urn:microsoft.com/office/officeart/2005/8/layout/default"/>
    <dgm:cxn modelId="{5BDB4E9D-425B-4EBD-9DB8-AD129C68F2AC}" type="presParOf" srcId="{A5A529EA-4484-43C9-89DA-59180D8739E5}" destId="{DF3F226C-D53A-4F1A-BDCA-125C40A11F59}" srcOrd="15" destOrd="0" presId="urn:microsoft.com/office/officeart/2005/8/layout/default"/>
    <dgm:cxn modelId="{F42FCBBB-9674-4B8C-80D9-75B960EC432F}" type="presParOf" srcId="{A5A529EA-4484-43C9-89DA-59180D8739E5}" destId="{8FADFABD-B03D-4B9D-B2CD-89A3C1CDC77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27C14-9389-4378-9A2A-E1B5813938AE}">
      <dsp:nvSpPr>
        <dsp:cNvPr id="0" name=""/>
        <dsp:cNvSpPr/>
      </dsp:nvSpPr>
      <dsp:spPr>
        <a:xfrm>
          <a:off x="237886" y="3497"/>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At Milverton we learn sounds in a specific order this term, beginning from next week (23/10/23).</a:t>
          </a:r>
          <a:endParaRPr lang="en-US" sz="1800" kern="1200"/>
        </a:p>
      </dsp:txBody>
      <dsp:txXfrm>
        <a:off x="237886" y="3497"/>
        <a:ext cx="2423070" cy="1453842"/>
      </dsp:txXfrm>
    </dsp:sp>
    <dsp:sp modelId="{A431BDE8-6E60-42AD-A0BD-498AC5E6A329}">
      <dsp:nvSpPr>
        <dsp:cNvPr id="0" name=""/>
        <dsp:cNvSpPr/>
      </dsp:nvSpPr>
      <dsp:spPr>
        <a:xfrm>
          <a:off x="2903264" y="3497"/>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We aim to cover 4 sounds a week in this order:</a:t>
          </a:r>
          <a:endParaRPr lang="en-US" sz="1800" kern="1200"/>
        </a:p>
      </dsp:txBody>
      <dsp:txXfrm>
        <a:off x="2903264" y="3497"/>
        <a:ext cx="2423070" cy="1453842"/>
      </dsp:txXfrm>
    </dsp:sp>
    <dsp:sp modelId="{2BA77D2D-2183-498A-955A-D718498D8F6A}">
      <dsp:nvSpPr>
        <dsp:cNvPr id="0" name=""/>
        <dsp:cNvSpPr/>
      </dsp:nvSpPr>
      <dsp:spPr>
        <a:xfrm>
          <a:off x="5568642" y="3497"/>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s     </a:t>
          </a:r>
          <a:r>
            <a:rPr lang="en-GB" sz="1600" b="1" kern="1200">
              <a:latin typeface="Century Gothic" panose="020B0502020202020204" pitchFamily="34" charset="0"/>
            </a:rPr>
            <a:t>a</a:t>
          </a:r>
          <a:r>
            <a:rPr lang="en-GB" sz="1800" b="1" kern="1200"/>
            <a:t>     t     p</a:t>
          </a:r>
          <a:endParaRPr lang="en-US" sz="1800" b="1" kern="1200"/>
        </a:p>
      </dsp:txBody>
      <dsp:txXfrm>
        <a:off x="5568642" y="3497"/>
        <a:ext cx="2423070" cy="1453842"/>
      </dsp:txXfrm>
    </dsp:sp>
    <dsp:sp modelId="{B6CECFBB-C5FE-4D97-A43E-FC6EC95FCD0C}">
      <dsp:nvSpPr>
        <dsp:cNvPr id="0" name=""/>
        <dsp:cNvSpPr/>
      </dsp:nvSpPr>
      <dsp:spPr>
        <a:xfrm>
          <a:off x="237886" y="169964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err="1"/>
            <a:t>i</a:t>
          </a:r>
          <a:r>
            <a:rPr lang="en-GB" sz="1800" b="1" kern="1200"/>
            <a:t>      n     m   d</a:t>
          </a:r>
          <a:endParaRPr lang="en-US" sz="1800" b="1" kern="1200"/>
        </a:p>
      </dsp:txBody>
      <dsp:txXfrm>
        <a:off x="237886" y="1699646"/>
        <a:ext cx="2423070" cy="1453842"/>
      </dsp:txXfrm>
    </dsp:sp>
    <dsp:sp modelId="{9DF81171-D9EA-4311-8F01-C9A3E7FC3011}">
      <dsp:nvSpPr>
        <dsp:cNvPr id="0" name=""/>
        <dsp:cNvSpPr/>
      </dsp:nvSpPr>
      <dsp:spPr>
        <a:xfrm>
          <a:off x="2903264" y="169964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a:latin typeface="Century Gothic" panose="020B0502020202020204" pitchFamily="34" charset="0"/>
            </a:rPr>
            <a:t>g</a:t>
          </a:r>
          <a:r>
            <a:rPr lang="en-GB" sz="1800" b="1" kern="1200"/>
            <a:t>    o     c     k</a:t>
          </a:r>
          <a:endParaRPr lang="en-US" sz="1800" b="1" kern="1200"/>
        </a:p>
      </dsp:txBody>
      <dsp:txXfrm>
        <a:off x="2903264" y="1699646"/>
        <a:ext cx="2423070" cy="1453842"/>
      </dsp:txXfrm>
    </dsp:sp>
    <dsp:sp modelId="{609690CF-23A3-4F05-8041-72D446C19203}">
      <dsp:nvSpPr>
        <dsp:cNvPr id="0" name=""/>
        <dsp:cNvSpPr/>
      </dsp:nvSpPr>
      <dsp:spPr>
        <a:xfrm>
          <a:off x="5568642" y="169964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ck   e      u    r</a:t>
          </a:r>
          <a:endParaRPr lang="en-US" sz="1800" b="1" kern="1200"/>
        </a:p>
      </dsp:txBody>
      <dsp:txXfrm>
        <a:off x="5568642" y="1699646"/>
        <a:ext cx="2423070" cy="1453842"/>
      </dsp:txXfrm>
    </dsp:sp>
    <dsp:sp modelId="{6F29F881-50FE-487E-83AD-166FE4CB7252}">
      <dsp:nvSpPr>
        <dsp:cNvPr id="0" name=""/>
        <dsp:cNvSpPr/>
      </dsp:nvSpPr>
      <dsp:spPr>
        <a:xfrm>
          <a:off x="237886" y="339579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h     b      f     ff</a:t>
          </a:r>
          <a:endParaRPr lang="en-US" sz="1800" b="1" kern="1200"/>
        </a:p>
      </dsp:txBody>
      <dsp:txXfrm>
        <a:off x="237886" y="3395796"/>
        <a:ext cx="2423070" cy="1453842"/>
      </dsp:txXfrm>
    </dsp:sp>
    <dsp:sp modelId="{018BFB90-DD04-440F-87D2-BB79616EA1A2}">
      <dsp:nvSpPr>
        <dsp:cNvPr id="0" name=""/>
        <dsp:cNvSpPr/>
      </dsp:nvSpPr>
      <dsp:spPr>
        <a:xfrm>
          <a:off x="2903264" y="339579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l      </a:t>
          </a:r>
          <a:r>
            <a:rPr lang="en-GB" sz="1800" b="1" kern="1200" err="1"/>
            <a:t>ll</a:t>
          </a:r>
          <a:r>
            <a:rPr lang="en-GB" sz="1800" b="1" kern="1200"/>
            <a:t>     ss    j</a:t>
          </a:r>
          <a:endParaRPr lang="en-US" sz="1800" b="1" kern="1200"/>
        </a:p>
      </dsp:txBody>
      <dsp:txXfrm>
        <a:off x="2903264" y="3395796"/>
        <a:ext cx="2423070" cy="1453842"/>
      </dsp:txXfrm>
    </dsp:sp>
    <dsp:sp modelId="{8FADFABD-B03D-4B9D-B2CD-89A3C1CDC774}">
      <dsp:nvSpPr>
        <dsp:cNvPr id="0" name=""/>
        <dsp:cNvSpPr/>
      </dsp:nvSpPr>
      <dsp:spPr>
        <a:xfrm>
          <a:off x="5568642" y="3395796"/>
          <a:ext cx="2423070" cy="1453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a:t>v    w    x     </a:t>
          </a:r>
          <a:r>
            <a:rPr lang="en-GB" sz="1800" b="1" kern="1200">
              <a:latin typeface="Congenial SemiBold" panose="02000503040000020004" pitchFamily="2" charset="0"/>
            </a:rPr>
            <a:t>y</a:t>
          </a:r>
          <a:endParaRPr lang="en-US" sz="1800" b="1" kern="1200"/>
        </a:p>
      </dsp:txBody>
      <dsp:txXfrm>
        <a:off x="5568642" y="3395796"/>
        <a:ext cx="2423070" cy="14538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AADEC-2A6C-47C4-8E47-11A3816EAAF0}" type="datetimeFigureOut">
              <a:rPr lang="en-GB" smtClean="0"/>
              <a:t>24/10/2023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70C526-108F-4F73-AA24-60F29D81803A}" type="slidenum">
              <a:rPr lang="en-GB" smtClean="0"/>
              <a:t>‹#›</a:t>
            </a:fld>
            <a:endParaRPr lang="en-GB"/>
          </a:p>
        </p:txBody>
      </p:sp>
    </p:spTree>
    <p:extLst>
      <p:ext uri="{BB962C8B-B14F-4D97-AF65-F5344CB8AC3E}">
        <p14:creationId xmlns:p14="http://schemas.microsoft.com/office/powerpoint/2010/main" val="303328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Explain we have</a:t>
            </a:r>
            <a:r>
              <a:rPr lang="en-GB" baseline="0"/>
              <a:t> designed our own plans using the ‘best bits’ of </a:t>
            </a:r>
            <a:r>
              <a:rPr lang="en-GB" baseline="0" err="1"/>
              <a:t>RWInc</a:t>
            </a:r>
            <a:r>
              <a:rPr lang="en-GB" baseline="0"/>
              <a:t> and Letters and Sounds.</a:t>
            </a:r>
            <a:endParaRPr lang="en-GB"/>
          </a:p>
        </p:txBody>
      </p:sp>
      <p:sp>
        <p:nvSpPr>
          <p:cNvPr id="4" name="Slide Number Placeholder 3"/>
          <p:cNvSpPr>
            <a:spLocks noGrp="1"/>
          </p:cNvSpPr>
          <p:nvPr>
            <p:ph type="sldNum" sz="quarter" idx="10"/>
          </p:nvPr>
        </p:nvSpPr>
        <p:spPr/>
        <p:txBody>
          <a:bodyPr/>
          <a:lstStyle/>
          <a:p>
            <a:fld id="{DE70C526-108F-4F73-AA24-60F29D81803A}" type="slidenum">
              <a:rPr lang="en-GB" smtClean="0"/>
              <a:t>3</a:t>
            </a:fld>
            <a:endParaRPr lang="en-GB"/>
          </a:p>
        </p:txBody>
      </p:sp>
    </p:spTree>
    <p:extLst>
      <p:ext uri="{BB962C8B-B14F-4D97-AF65-F5344CB8AC3E}">
        <p14:creationId xmlns:p14="http://schemas.microsoft.com/office/powerpoint/2010/main" val="373430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3C6F217-89B5-4568-92CC-266A9D7D6050}" type="datetimeFigureOut">
              <a:rPr lang="en-US"/>
              <a:pPr>
                <a:defRPr/>
              </a:pPr>
              <a:t>10/24/2023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10D5B0-96E7-479A-9D44-E8F48EF4EE3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3D3DDDB-9132-46F7-8E46-622489F9718F}" type="datetimeFigureOut">
              <a:rPr lang="en-US"/>
              <a:pPr>
                <a:defRPr/>
              </a:pPr>
              <a:t>10/24/2023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6430969-CC52-4362-8AFF-3A61CCD702B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ACC1062-54CE-45EE-8A58-950D257AC1A9}" type="datetimeFigureOut">
              <a:rPr lang="en-US"/>
              <a:pPr>
                <a:defRPr/>
              </a:pPr>
              <a:t>10/24/2023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074EE6B-9FF7-4FE7-8E28-CF7FAE1BA15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93459D8-D0F3-4882-8EF3-27CF2D62B349}" type="datetimeFigureOut">
              <a:rPr lang="en-US"/>
              <a:pPr>
                <a:defRPr/>
              </a:pPr>
              <a:t>10/24/2023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354B93F-DE9A-4EB1-AC51-277F2403625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5D9BC8E-EDFE-4703-AC9E-C99832D97FA6}" type="datetimeFigureOut">
              <a:rPr lang="en-US"/>
              <a:pPr>
                <a:defRPr/>
              </a:pPr>
              <a:t>10/24/2023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1E4F9EC-BB36-49D3-8DE0-4BFE3C1A906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D79E905B-C371-465A-9B07-A1B5F66F86A7}" type="datetimeFigureOut">
              <a:rPr lang="en-US"/>
              <a:pPr>
                <a:defRPr/>
              </a:pPr>
              <a:t>10/24/2023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7D306F9-D41A-4652-A00C-C4108F4DD07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2190B19-4208-4A04-B3BF-4EF6622A444F}" type="datetimeFigureOut">
              <a:rPr lang="en-US"/>
              <a:pPr>
                <a:defRPr/>
              </a:pPr>
              <a:t>10/24/2023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6508E2B-9802-4B60-AC13-7AA3AD059A7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3DBDF28-DD04-446B-A893-B0EA1109F5BA}" type="datetimeFigureOut">
              <a:rPr lang="en-US"/>
              <a:pPr>
                <a:defRPr/>
              </a:pPr>
              <a:t>10/24/2023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07BE342-653B-470A-BAFD-5E394388636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62DE16-6D96-4E81-BED2-5E949B3BA30E}" type="datetimeFigureOut">
              <a:rPr lang="en-US"/>
              <a:pPr>
                <a:defRPr/>
              </a:pPr>
              <a:t>10/24/2023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8FA73E1-EB07-4E62-960C-87BA53C9AE4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916E6D-CC56-4C48-BDDF-D3FE35D051A8}" type="datetimeFigureOut">
              <a:rPr lang="en-US"/>
              <a:pPr>
                <a:defRPr/>
              </a:pPr>
              <a:t>10/24/2023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7AB30C-9873-4E7E-9E6F-CF4F4640567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AFD0C7-34C7-4DBC-9216-5368339DE923}" type="datetimeFigureOut">
              <a:rPr lang="en-US"/>
              <a:pPr>
                <a:defRPr/>
              </a:pPr>
              <a:t>10/24/2023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FE9C835-7D55-44F1-9432-1B74F06DED0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BD6EDC-F97A-4FA8-BD24-84EEB8B9F848}" type="datetimeFigureOut">
              <a:rPr lang="en-US"/>
              <a:pPr>
                <a:defRPr/>
              </a:pPr>
              <a:t>10/24/2023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BA09BF5-EC44-47C5-90B4-F9E386D647B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TkXcabDUg7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11560" y="1628800"/>
            <a:ext cx="8187062" cy="2952328"/>
          </a:xfrm>
        </p:spPr>
        <p:txBody>
          <a:bodyPr/>
          <a:lstStyle/>
          <a:p>
            <a:pPr eaLnBrk="1" hangingPunct="1"/>
            <a:br>
              <a:rPr lang="en-GB" sz="4000" b="1"/>
            </a:br>
            <a:br>
              <a:rPr lang="en-GB" sz="4000" b="1"/>
            </a:br>
            <a:br>
              <a:rPr lang="en-GB" sz="4000" b="1">
                <a:cs typeface="Arial" panose="020B0604020202020204" pitchFamily="34" charset="0"/>
              </a:rPr>
            </a:br>
            <a:r>
              <a:rPr lang="en-GB" sz="4000" b="1">
                <a:cs typeface="Arial" panose="020B0604020202020204" pitchFamily="34" charset="0"/>
              </a:rPr>
              <a:t>   </a:t>
            </a:r>
            <a:br>
              <a:rPr lang="en-GB" sz="4000" b="1">
                <a:cs typeface="Arial" panose="020B0604020202020204" pitchFamily="34" charset="0"/>
              </a:rPr>
            </a:br>
            <a:r>
              <a:rPr lang="en-GB" sz="5400" b="1">
                <a:cs typeface="Arial" panose="020B0604020202020204" pitchFamily="34" charset="0"/>
              </a:rPr>
              <a:t>EYFS </a:t>
            </a:r>
            <a:r>
              <a:rPr lang="en-GB" sz="5400">
                <a:cs typeface="Arial" panose="020B0604020202020204" pitchFamily="34" charset="0"/>
              </a:rPr>
              <a:t>Phonics information for parents   </a:t>
            </a:r>
            <a:br>
              <a:rPr lang="en-GB" sz="5400">
                <a:cs typeface="Arial" panose="020B0604020202020204" pitchFamily="34" charset="0"/>
              </a:rPr>
            </a:br>
            <a:r>
              <a:rPr lang="en-GB" sz="5400">
                <a:cs typeface="Arial" panose="020B0604020202020204" pitchFamily="34" charset="0"/>
              </a:rPr>
              <a:t>2023 </a:t>
            </a:r>
            <a:br>
              <a:rPr lang="en-GB" sz="4000">
                <a:cs typeface="Arial" panose="020B0604020202020204" pitchFamily="34" charset="0"/>
              </a:rPr>
            </a:br>
            <a:endParaRPr lang="en-GB" sz="400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779912" y="620688"/>
            <a:ext cx="1584176" cy="1537940"/>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4896544"/>
          </a:xfrm>
        </p:spPr>
        <p:txBody>
          <a:bodyPr/>
          <a:lstStyle/>
          <a:p>
            <a:r>
              <a:rPr lang="en-GB" sz="2800"/>
              <a:t>Children are taught to ‘Ted’ talk words by sounding out and blending to read.  Children are taught to spell by hearing and saying sounds in a word before writing them down. We call this using ‘Ted’ fingers. </a:t>
            </a:r>
          </a:p>
          <a:p>
            <a:r>
              <a:rPr lang="en-GB" sz="2800"/>
              <a:t>E.g. s – a – t </a:t>
            </a:r>
          </a:p>
          <a:p>
            <a:r>
              <a:rPr lang="en-GB" sz="2800"/>
              <a:t>3 sounds. </a:t>
            </a:r>
          </a:p>
          <a:p>
            <a:r>
              <a:rPr lang="en-GB" sz="2800"/>
              <a:t>Show me your 3 Ted fingers.</a:t>
            </a:r>
          </a:p>
          <a:p>
            <a:r>
              <a:rPr lang="en-GB" sz="2800"/>
              <a:t>Pinch out the sounds. </a:t>
            </a:r>
          </a:p>
          <a:p>
            <a:r>
              <a:rPr lang="en-GB" sz="2800"/>
              <a:t>s-a-t</a:t>
            </a:r>
          </a:p>
          <a:p>
            <a:r>
              <a:rPr lang="en-GB" sz="2800"/>
              <a:t> sat</a:t>
            </a:r>
          </a:p>
          <a:p>
            <a:endParaRPr lang="en-GB" sz="3600"/>
          </a:p>
          <a:p>
            <a:endParaRPr lang="en-GB" sz="3600"/>
          </a:p>
          <a:p>
            <a:endParaRPr lang="en-GB"/>
          </a:p>
        </p:txBody>
      </p:sp>
      <p:pic>
        <p:nvPicPr>
          <p:cNvPr id="2" name="Picture 1">
            <a:extLst>
              <a:ext uri="{FF2B5EF4-FFF2-40B4-BE49-F238E27FC236}">
                <a16:creationId xmlns:a16="http://schemas.microsoft.com/office/drawing/2014/main" id="{66C1B0B7-5ED9-9D61-37A4-52FB8A7EF746}"/>
              </a:ext>
            </a:extLst>
          </p:cNvPr>
          <p:cNvPicPr/>
          <p:nvPr/>
        </p:nvPicPr>
        <p:blipFill>
          <a:blip r:embed="rId2">
            <a:extLst>
              <a:ext uri="{28A0092B-C50C-407E-A947-70E740481C1C}">
                <a14:useLocalDpi xmlns:a14="http://schemas.microsoft.com/office/drawing/2010/main" val="0"/>
              </a:ext>
            </a:extLst>
          </a:blip>
          <a:stretch>
            <a:fillRect/>
          </a:stretch>
        </p:blipFill>
        <p:spPr>
          <a:xfrm>
            <a:off x="6876256" y="4555356"/>
            <a:ext cx="1584176" cy="1537940"/>
          </a:xfrm>
          <a:prstGeom prst="rect">
            <a:avLst/>
          </a:prstGeom>
        </p:spPr>
      </p:pic>
    </p:spTree>
    <p:extLst>
      <p:ext uri="{BB962C8B-B14F-4D97-AF65-F5344CB8AC3E}">
        <p14:creationId xmlns:p14="http://schemas.microsoft.com/office/powerpoint/2010/main" val="139815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n-GB">
                <a:latin typeface="+mn-lt"/>
              </a:rPr>
              <a:t>Tricky Red Words</a:t>
            </a:r>
            <a:endParaRPr lang="en-US">
              <a:latin typeface="+mn-lt"/>
            </a:endParaRPr>
          </a:p>
        </p:txBody>
      </p:sp>
      <p:sp>
        <p:nvSpPr>
          <p:cNvPr id="20483" name="Rectangle 3"/>
          <p:cNvSpPr>
            <a:spLocks noGrp="1"/>
          </p:cNvSpPr>
          <p:nvPr>
            <p:ph type="body" idx="1"/>
          </p:nvPr>
        </p:nvSpPr>
        <p:spPr>
          <a:xfrm>
            <a:off x="468313" y="2996951"/>
            <a:ext cx="8229600" cy="3445123"/>
          </a:xfrm>
        </p:spPr>
        <p:txBody>
          <a:bodyPr/>
          <a:lstStyle/>
          <a:p>
            <a:r>
              <a:rPr lang="en-GB" sz="2400"/>
              <a:t>These are TRICKY! (Red Words = Tricky Words)</a:t>
            </a:r>
          </a:p>
          <a:p>
            <a:r>
              <a:rPr lang="en-GB" sz="2400"/>
              <a:t>They go against all rules that children are learning!</a:t>
            </a:r>
          </a:p>
          <a:p>
            <a:r>
              <a:rPr lang="en-GB" sz="2400"/>
              <a:t>There is no other way to read/write them other than memorising, they cannot be sounded out and blended.</a:t>
            </a:r>
          </a:p>
          <a:p>
            <a:r>
              <a:rPr lang="en-GB" sz="2400"/>
              <a:t>PRACTISE AGAIN AND AGAIN IN DIFFERENT WAYS e.g. Finding tricky words in the sand, a hunt around the house/outside, writing them on post-it notes, writing them in chalks…</a:t>
            </a:r>
          </a:p>
          <a:p>
            <a:pPr marL="0" indent="0">
              <a:buNone/>
            </a:pPr>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07577">
            <a:off x="798929" y="394981"/>
            <a:ext cx="1446146" cy="2076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a:extLst>
              <a:ext uri="{FF2B5EF4-FFF2-40B4-BE49-F238E27FC236}">
                <a16:creationId xmlns:a16="http://schemas.microsoft.com/office/drawing/2014/main" id="{C3757421-8249-E656-3B94-A3D7A1736FA9}"/>
              </a:ext>
            </a:extLst>
          </p:cNvPr>
          <p:cNvPicPr/>
          <p:nvPr/>
        </p:nvPicPr>
        <p:blipFill>
          <a:blip r:embed="rId3">
            <a:extLst>
              <a:ext uri="{28A0092B-C50C-407E-A947-70E740481C1C}">
                <a14:useLocalDpi xmlns:a14="http://schemas.microsoft.com/office/drawing/2010/main" val="0"/>
              </a:ext>
            </a:extLst>
          </a:blip>
          <a:stretch>
            <a:fillRect/>
          </a:stretch>
        </p:blipFill>
        <p:spPr>
          <a:xfrm>
            <a:off x="7090601" y="307756"/>
            <a:ext cx="1584176" cy="15379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t>Reading</a:t>
            </a:r>
          </a:p>
        </p:txBody>
      </p:sp>
      <p:sp>
        <p:nvSpPr>
          <p:cNvPr id="16387" name="Content Placeholder 2"/>
          <p:cNvSpPr>
            <a:spLocks noGrp="1"/>
          </p:cNvSpPr>
          <p:nvPr>
            <p:ph idx="1"/>
          </p:nvPr>
        </p:nvSpPr>
        <p:spPr/>
        <p:txBody>
          <a:bodyPr/>
          <a:lstStyle/>
          <a:p>
            <a:r>
              <a:rPr lang="en-GB" sz="2000">
                <a:latin typeface="+mj-lt"/>
              </a:rPr>
              <a:t>Whilst the emphasis here is on phonics, many children will still currently be at a stage where they are focussing heavily upon pictures and gathering clues from these.  </a:t>
            </a:r>
          </a:p>
          <a:p>
            <a:r>
              <a:rPr lang="en-GB" sz="2000">
                <a:latin typeface="+mj-lt"/>
              </a:rPr>
              <a:t>This is completely normal within our phase and it is during this year that we hope using visual clues (pictures) and written words (decoding using phonics and recognising tricky words), skills come together to discover the wonder of print and books.</a:t>
            </a:r>
          </a:p>
          <a:p>
            <a:pPr marL="0" indent="0">
              <a:buNone/>
            </a:pPr>
            <a:endParaRPr lang="en-GB" sz="2000">
              <a:latin typeface="+mj-lt"/>
            </a:endParaRPr>
          </a:p>
          <a:p>
            <a:r>
              <a:rPr lang="en-GB" sz="2000">
                <a:latin typeface="+mj-lt"/>
              </a:rPr>
              <a:t> </a:t>
            </a:r>
            <a:endParaRPr lang="en-GB">
              <a:latin typeface="Sassoon Primary Infant" pitchFamily="2" charset="0"/>
            </a:endParaRPr>
          </a:p>
        </p:txBody>
      </p:sp>
      <p:pic>
        <p:nvPicPr>
          <p:cNvPr id="2" name="Picture 1">
            <a:extLst>
              <a:ext uri="{FF2B5EF4-FFF2-40B4-BE49-F238E27FC236}">
                <a16:creationId xmlns:a16="http://schemas.microsoft.com/office/drawing/2014/main" id="{57F3B3D3-D07E-66DB-6E91-2848550D907A}"/>
              </a:ext>
            </a:extLst>
          </p:cNvPr>
          <p:cNvPicPr/>
          <p:nvPr/>
        </p:nvPicPr>
        <p:blipFill>
          <a:blip r:embed="rId2">
            <a:extLst>
              <a:ext uri="{28A0092B-C50C-407E-A947-70E740481C1C}">
                <a14:useLocalDpi xmlns:a14="http://schemas.microsoft.com/office/drawing/2010/main" val="0"/>
              </a:ext>
            </a:extLst>
          </a:blip>
          <a:stretch>
            <a:fillRect/>
          </a:stretch>
        </p:blipFill>
        <p:spPr>
          <a:xfrm>
            <a:off x="6876256" y="188640"/>
            <a:ext cx="1296144" cy="1340470"/>
          </a:xfrm>
          <a:prstGeom prst="rect">
            <a:avLst/>
          </a:prstGeom>
        </p:spPr>
      </p:pic>
      <p:sp>
        <p:nvSpPr>
          <p:cNvPr id="6" name="TextBox 5">
            <a:extLst>
              <a:ext uri="{FF2B5EF4-FFF2-40B4-BE49-F238E27FC236}">
                <a16:creationId xmlns:a16="http://schemas.microsoft.com/office/drawing/2014/main" id="{42F40B73-FBB0-36D3-430F-2C1112704F0B}"/>
              </a:ext>
            </a:extLst>
          </p:cNvPr>
          <p:cNvSpPr txBox="1"/>
          <p:nvPr/>
        </p:nvSpPr>
        <p:spPr>
          <a:xfrm>
            <a:off x="755576" y="3717032"/>
            <a:ext cx="7704856" cy="984885"/>
          </a:xfrm>
          <a:prstGeom prst="rect">
            <a:avLst/>
          </a:prstGeom>
          <a:noFill/>
        </p:spPr>
        <p:txBody>
          <a:bodyPr wrap="square">
            <a:spAutoFit/>
          </a:bodyPr>
          <a:lstStyle/>
          <a:p>
            <a:endParaRPr lang="en-GB" sz="1800">
              <a:latin typeface="+mj-lt"/>
            </a:endParaRPr>
          </a:p>
          <a:p>
            <a:r>
              <a:rPr lang="en-GB" sz="2000">
                <a:latin typeface="+mj-lt"/>
              </a:rPr>
              <a:t>Pictures help children to decode what is happening in the story and this will help with comprehension skills.</a:t>
            </a:r>
          </a:p>
        </p:txBody>
      </p:sp>
      <p:sp>
        <p:nvSpPr>
          <p:cNvPr id="4" name="TextBox 3">
            <a:extLst>
              <a:ext uri="{FF2B5EF4-FFF2-40B4-BE49-F238E27FC236}">
                <a16:creationId xmlns:a16="http://schemas.microsoft.com/office/drawing/2014/main" id="{0DD0E919-25B5-7287-EA15-92863BE92B34}"/>
              </a:ext>
            </a:extLst>
          </p:cNvPr>
          <p:cNvSpPr txBox="1"/>
          <p:nvPr/>
        </p:nvSpPr>
        <p:spPr>
          <a:xfrm>
            <a:off x="2051720" y="4831397"/>
            <a:ext cx="4572000" cy="1477328"/>
          </a:xfrm>
          <a:prstGeom prst="rect">
            <a:avLst/>
          </a:prstGeom>
          <a:solidFill>
            <a:schemeClr val="accent2"/>
          </a:solidFill>
        </p:spPr>
        <p:txBody>
          <a:bodyPr wrap="square">
            <a:spAutoFit/>
          </a:bodyPr>
          <a:lstStyle/>
          <a:p>
            <a:pPr marL="0" indent="0">
              <a:buNone/>
            </a:pPr>
            <a:r>
              <a:rPr lang="en-GB"/>
              <a:t>When your child brings home their Bug Club Reading Book try to share/read it at on at least three different occasions. </a:t>
            </a:r>
          </a:p>
          <a:p>
            <a:pPr marL="0" indent="0">
              <a:buNone/>
            </a:pPr>
            <a:r>
              <a:rPr lang="en-GB"/>
              <a:t>Remember you also have Bug Clubs book to read online too.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r>
              <a:rPr lang="en-GB"/>
              <a:t>Things you can do to help</a:t>
            </a:r>
            <a:endParaRPr lang="en-US"/>
          </a:p>
        </p:txBody>
      </p:sp>
      <p:sp>
        <p:nvSpPr>
          <p:cNvPr id="22531" name="Rectangle 3"/>
          <p:cNvSpPr>
            <a:spLocks noGrp="1"/>
          </p:cNvSpPr>
          <p:nvPr>
            <p:ph type="body" idx="1"/>
          </p:nvPr>
        </p:nvSpPr>
        <p:spPr>
          <a:xfrm>
            <a:off x="611560" y="1628800"/>
            <a:ext cx="8229600" cy="1425485"/>
          </a:xfrm>
          <a:solidFill>
            <a:schemeClr val="accent2">
              <a:lumMod val="40000"/>
              <a:lumOff val="60000"/>
            </a:schemeClr>
          </a:solidFill>
        </p:spPr>
        <p:txBody>
          <a:bodyPr/>
          <a:lstStyle/>
          <a:p>
            <a:pPr marL="0" indent="0">
              <a:lnSpc>
                <a:spcPct val="90000"/>
              </a:lnSpc>
              <a:buNone/>
            </a:pPr>
            <a:r>
              <a:rPr lang="en-GB" sz="2400">
                <a:latin typeface="+mj-lt"/>
              </a:rPr>
              <a:t>Reading to/with your child is </a:t>
            </a:r>
            <a:r>
              <a:rPr lang="en-GB" sz="2400" b="1">
                <a:latin typeface="+mj-lt"/>
              </a:rPr>
              <a:t>very important </a:t>
            </a:r>
            <a:r>
              <a:rPr lang="en-GB" sz="2400">
                <a:latin typeface="+mj-lt"/>
              </a:rPr>
              <a:t>to help your child’s comprehension skills – ideally sharing a book every day, writing a list together, looking at labels on jars – any opportunity to share print in a real way supports children’s understandings.</a:t>
            </a:r>
          </a:p>
          <a:p>
            <a:pPr marL="0" indent="0">
              <a:lnSpc>
                <a:spcPct val="90000"/>
              </a:lnSpc>
              <a:buNone/>
            </a:pPr>
            <a:endParaRPr lang="en-GB" sz="2000">
              <a:latin typeface="+mj-lt"/>
            </a:endParaRPr>
          </a:p>
          <a:p>
            <a:pPr marL="0" indent="0">
              <a:lnSpc>
                <a:spcPct val="90000"/>
              </a:lnSpc>
              <a:buNone/>
            </a:pPr>
            <a:r>
              <a:rPr lang="en-GB" sz="2000">
                <a:latin typeface="+mj-lt"/>
              </a:rPr>
              <a:t>With books and stories:</a:t>
            </a:r>
          </a:p>
          <a:p>
            <a:pPr marL="0" indent="0">
              <a:lnSpc>
                <a:spcPct val="90000"/>
              </a:lnSpc>
              <a:buNone/>
            </a:pPr>
            <a:r>
              <a:rPr lang="en-GB" sz="2000">
                <a:latin typeface="+mj-lt"/>
              </a:rPr>
              <a:t>Talk about what children can see, like, dislike.</a:t>
            </a:r>
          </a:p>
          <a:p>
            <a:pPr marL="0" indent="0">
              <a:lnSpc>
                <a:spcPct val="90000"/>
              </a:lnSpc>
              <a:buNone/>
            </a:pPr>
            <a:r>
              <a:rPr lang="en-GB" sz="2000">
                <a:latin typeface="+mj-lt"/>
              </a:rPr>
              <a:t>Predict – what do they think will happen next?</a:t>
            </a:r>
          </a:p>
          <a:p>
            <a:pPr marL="0" indent="0">
              <a:lnSpc>
                <a:spcPct val="90000"/>
              </a:lnSpc>
              <a:buNone/>
            </a:pPr>
            <a:r>
              <a:rPr lang="en-GB" sz="2000">
                <a:latin typeface="+mj-lt"/>
              </a:rPr>
              <a:t>Opinions- Why do they think a character behaved a certain way?</a:t>
            </a:r>
          </a:p>
          <a:p>
            <a:pPr marL="0" indent="0">
              <a:lnSpc>
                <a:spcPct val="90000"/>
              </a:lnSpc>
              <a:buNone/>
            </a:pPr>
            <a:r>
              <a:rPr lang="en-GB" sz="2000">
                <a:latin typeface="+mj-lt"/>
              </a:rPr>
              <a:t>Check your child’s understanding of certain words – </a:t>
            </a:r>
          </a:p>
          <a:p>
            <a:pPr marL="0" indent="0">
              <a:lnSpc>
                <a:spcPct val="90000"/>
              </a:lnSpc>
              <a:buNone/>
            </a:pPr>
            <a:r>
              <a:rPr lang="en-GB" sz="2000">
                <a:latin typeface="+mj-lt"/>
              </a:rPr>
              <a:t>“What does …….. mean?”</a:t>
            </a:r>
          </a:p>
          <a:p>
            <a:pPr>
              <a:lnSpc>
                <a:spcPct val="90000"/>
              </a:lnSpc>
            </a:pPr>
            <a:r>
              <a:rPr lang="en-GB" sz="2000">
                <a:latin typeface="+mj-lt"/>
              </a:rPr>
              <a:t>Read books which </a:t>
            </a:r>
            <a:r>
              <a:rPr lang="en-GB" sz="2000" u="sng">
                <a:latin typeface="+mj-lt"/>
              </a:rPr>
              <a:t>your child </a:t>
            </a:r>
            <a:r>
              <a:rPr lang="en-GB" sz="2000">
                <a:latin typeface="+mj-lt"/>
              </a:rPr>
              <a:t>has chosen rather than just school reading books – fiction and non-fiction.</a:t>
            </a:r>
            <a:endParaRPr lang="en-GB" sz="2000" i="1">
              <a:latin typeface="+mj-lt"/>
            </a:endParaRPr>
          </a:p>
          <a:p>
            <a:pPr>
              <a:lnSpc>
                <a:spcPct val="90000"/>
              </a:lnSpc>
            </a:pPr>
            <a:r>
              <a:rPr lang="en-GB" sz="2000">
                <a:latin typeface="+mj-lt"/>
              </a:rPr>
              <a:t>Fill in the reading section in the Home Learning Booklet for all reading together – it is all important!</a:t>
            </a:r>
            <a:endParaRPr lang="en-GB" sz="2400">
              <a:latin typeface="+mj-lt"/>
            </a:endParaRPr>
          </a:p>
        </p:txBody>
      </p:sp>
      <p:pic>
        <p:nvPicPr>
          <p:cNvPr id="2" name="Picture 1">
            <a:extLst>
              <a:ext uri="{FF2B5EF4-FFF2-40B4-BE49-F238E27FC236}">
                <a16:creationId xmlns:a16="http://schemas.microsoft.com/office/drawing/2014/main" id="{D2E4894E-C315-0271-A12C-A09DA55E226C}"/>
              </a:ext>
            </a:extLst>
          </p:cNvPr>
          <p:cNvPicPr/>
          <p:nvPr/>
        </p:nvPicPr>
        <p:blipFill>
          <a:blip r:embed="rId2">
            <a:extLst>
              <a:ext uri="{28A0092B-C50C-407E-A947-70E740481C1C}">
                <a14:useLocalDpi xmlns:a14="http://schemas.microsoft.com/office/drawing/2010/main" val="0"/>
              </a:ext>
            </a:extLst>
          </a:blip>
          <a:stretch>
            <a:fillRect/>
          </a:stretch>
        </p:blipFill>
        <p:spPr>
          <a:xfrm>
            <a:off x="7570836" y="182749"/>
            <a:ext cx="1296144" cy="134047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a:t>Writing at home</a:t>
            </a:r>
            <a:endParaRPr lang="en-US"/>
          </a:p>
        </p:txBody>
      </p:sp>
      <p:sp>
        <p:nvSpPr>
          <p:cNvPr id="21507" name="Rectangle 3"/>
          <p:cNvSpPr>
            <a:spLocks noGrp="1"/>
          </p:cNvSpPr>
          <p:nvPr>
            <p:ph type="body" idx="1"/>
          </p:nvPr>
        </p:nvSpPr>
        <p:spPr>
          <a:xfrm>
            <a:off x="445952" y="1268760"/>
            <a:ext cx="8229600" cy="4525963"/>
          </a:xfrm>
        </p:spPr>
        <p:txBody>
          <a:bodyPr/>
          <a:lstStyle/>
          <a:p>
            <a:pPr>
              <a:lnSpc>
                <a:spcPct val="90000"/>
              </a:lnSpc>
              <a:buFont typeface="Arial" charset="0"/>
              <a:buNone/>
            </a:pPr>
            <a:endParaRPr lang="en-GB" sz="2800">
              <a:latin typeface="+mj-lt"/>
            </a:endParaRPr>
          </a:p>
          <a:p>
            <a:pPr>
              <a:lnSpc>
                <a:spcPct val="90000"/>
              </a:lnSpc>
              <a:buFont typeface="Arial" charset="0"/>
              <a:buNone/>
            </a:pPr>
            <a:r>
              <a:rPr lang="en-GB" sz="2800">
                <a:latin typeface="+mj-lt"/>
              </a:rPr>
              <a:t>If your child is starting to use their phonic knowledge in their emerging writing don’t worry about misspelt words! </a:t>
            </a:r>
          </a:p>
          <a:p>
            <a:pPr>
              <a:lnSpc>
                <a:spcPct val="90000"/>
              </a:lnSpc>
            </a:pPr>
            <a:r>
              <a:rPr lang="en-GB" sz="2800">
                <a:latin typeface="+mj-lt"/>
              </a:rPr>
              <a:t>Encourage every attempt to sound out words, pinch out Ted fingers and have a go on their own. This will create a sense of pride and ownership. </a:t>
            </a:r>
          </a:p>
          <a:p>
            <a:pPr marL="0" indent="0">
              <a:lnSpc>
                <a:spcPct val="90000"/>
              </a:lnSpc>
              <a:buNone/>
            </a:pPr>
            <a:r>
              <a:rPr lang="en-GB" sz="2800">
                <a:latin typeface="+mj-lt"/>
              </a:rPr>
              <a:t> (You could have a copy of a sound mat, slide 7 in front of you to help identify sounds.)</a:t>
            </a:r>
          </a:p>
          <a:p>
            <a:pPr>
              <a:lnSpc>
                <a:spcPct val="90000"/>
              </a:lnSpc>
              <a:buFont typeface="Arial" charset="0"/>
              <a:buNone/>
            </a:pPr>
            <a:r>
              <a:rPr lang="en-GB" sz="2800">
                <a:latin typeface="+mj-lt"/>
              </a:rPr>
              <a:t>Phonetically plausible words are completely normal</a:t>
            </a:r>
          </a:p>
          <a:p>
            <a:pPr>
              <a:lnSpc>
                <a:spcPct val="90000"/>
              </a:lnSpc>
              <a:buFont typeface="Arial" charset="0"/>
              <a:buNone/>
            </a:pPr>
            <a:r>
              <a:rPr lang="en-GB" sz="2800">
                <a:latin typeface="+mj-lt"/>
              </a:rPr>
              <a:t> </a:t>
            </a:r>
            <a:r>
              <a:rPr lang="en-GB" sz="2800" err="1">
                <a:latin typeface="+mj-lt"/>
              </a:rPr>
              <a:t>e.g</a:t>
            </a:r>
            <a:r>
              <a:rPr lang="en-GB" sz="2800">
                <a:latin typeface="+mj-lt"/>
              </a:rPr>
              <a:t> Elephant – </a:t>
            </a:r>
            <a:r>
              <a:rPr lang="en-GB" sz="2800" i="1" err="1">
                <a:latin typeface="+mj-lt"/>
              </a:rPr>
              <a:t>elifant</a:t>
            </a:r>
            <a:r>
              <a:rPr lang="en-GB" sz="2800">
                <a:latin typeface="+mj-lt"/>
              </a:rPr>
              <a:t> this may start off as </a:t>
            </a:r>
            <a:r>
              <a:rPr lang="en-GB" sz="2800" i="1">
                <a:latin typeface="+mj-lt"/>
              </a:rPr>
              <a:t>eft</a:t>
            </a:r>
            <a:r>
              <a:rPr lang="en-GB" sz="2800">
                <a:latin typeface="+mj-lt"/>
              </a:rPr>
              <a:t> or </a:t>
            </a:r>
            <a:r>
              <a:rPr lang="en-GB" sz="2800" i="1" err="1">
                <a:latin typeface="+mj-lt"/>
              </a:rPr>
              <a:t>elft</a:t>
            </a:r>
            <a:endParaRPr lang="en-GB" sz="2800" i="1">
              <a:latin typeface="+mj-lt"/>
            </a:endParaRPr>
          </a:p>
        </p:txBody>
      </p:sp>
      <p:pic>
        <p:nvPicPr>
          <p:cNvPr id="2" name="Picture 1">
            <a:extLst>
              <a:ext uri="{FF2B5EF4-FFF2-40B4-BE49-F238E27FC236}">
                <a16:creationId xmlns:a16="http://schemas.microsoft.com/office/drawing/2014/main" id="{EA1F3707-452C-90A4-97E0-4291FCC82942}"/>
              </a:ext>
            </a:extLst>
          </p:cNvPr>
          <p:cNvPicPr/>
          <p:nvPr/>
        </p:nvPicPr>
        <p:blipFill>
          <a:blip r:embed="rId2">
            <a:extLst>
              <a:ext uri="{28A0092B-C50C-407E-A947-70E740481C1C}">
                <a14:useLocalDpi xmlns:a14="http://schemas.microsoft.com/office/drawing/2010/main" val="0"/>
              </a:ext>
            </a:extLst>
          </a:blip>
          <a:stretch>
            <a:fillRect/>
          </a:stretch>
        </p:blipFill>
        <p:spPr>
          <a:xfrm>
            <a:off x="7092280" y="175903"/>
            <a:ext cx="1296144" cy="134047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a:t>Physical strength for writing</a:t>
            </a:r>
          </a:p>
        </p:txBody>
      </p:sp>
      <p:sp>
        <p:nvSpPr>
          <p:cNvPr id="3" name="Content Placeholder 2"/>
          <p:cNvSpPr>
            <a:spLocks noGrp="1"/>
          </p:cNvSpPr>
          <p:nvPr>
            <p:ph idx="1"/>
          </p:nvPr>
        </p:nvSpPr>
        <p:spPr/>
        <p:txBody>
          <a:bodyPr/>
          <a:lstStyle/>
          <a:p>
            <a:pPr marL="0" indent="0">
              <a:buNone/>
            </a:pPr>
            <a:r>
              <a:rPr lang="en-GB" sz="2000">
                <a:latin typeface="+mj-lt"/>
              </a:rPr>
              <a:t>Children need to have core strength and stability to be able to write. </a:t>
            </a:r>
          </a:p>
          <a:p>
            <a:pPr marL="0" indent="0">
              <a:buNone/>
            </a:pPr>
            <a:r>
              <a:rPr lang="en-GB" sz="2000">
                <a:latin typeface="+mj-lt"/>
              </a:rPr>
              <a:t>It is important to focus on…</a:t>
            </a:r>
          </a:p>
          <a:p>
            <a:r>
              <a:rPr lang="en-GB" sz="2000">
                <a:latin typeface="+mj-lt"/>
              </a:rPr>
              <a:t>Developing gross motor skills – big movements.</a:t>
            </a:r>
          </a:p>
          <a:p>
            <a:r>
              <a:rPr lang="en-GB" sz="2000">
                <a:latin typeface="+mj-lt"/>
              </a:rPr>
              <a:t>Developing fine motor skills – smaller movements. </a:t>
            </a:r>
          </a:p>
          <a:p>
            <a:pPr marL="0" indent="0">
              <a:buNone/>
            </a:pPr>
            <a:endParaRPr lang="en-GB" sz="2800">
              <a:latin typeface="+mj-lt"/>
            </a:endParaRPr>
          </a:p>
          <a:p>
            <a:pPr marL="0" indent="0">
              <a:buNone/>
            </a:pPr>
            <a:r>
              <a:rPr lang="en-GB" sz="2000">
                <a:latin typeface="+mj-lt"/>
              </a:rPr>
              <a:t>When we learn to write we use new muscles and it can be tiring and painful. </a:t>
            </a:r>
          </a:p>
          <a:p>
            <a:r>
              <a:rPr lang="en-GB" sz="2000">
                <a:latin typeface="+mj-lt"/>
              </a:rPr>
              <a:t>Focus on trying to develop finger and hand muscles away from a writing focus.</a:t>
            </a:r>
          </a:p>
          <a:p>
            <a:r>
              <a:rPr lang="en-GB" sz="2000" err="1">
                <a:latin typeface="+mj-lt"/>
              </a:rPr>
              <a:t>Eg</a:t>
            </a:r>
            <a:r>
              <a:rPr lang="en-GB" sz="2000">
                <a:latin typeface="+mj-lt"/>
              </a:rPr>
              <a:t> mastering scissor control, playing with pegs (time how long your child can clip/unclip 10 pegs from a strip of cardboard or line), squeezing and manipulating dough (Dough Disco!), sewing, fixing and making things, planting seeds.</a:t>
            </a:r>
          </a:p>
          <a:p>
            <a:endParaRPr lang="en-GB" sz="2000">
              <a:latin typeface="+mj-lt"/>
            </a:endParaRPr>
          </a:p>
        </p:txBody>
      </p:sp>
      <p:pic>
        <p:nvPicPr>
          <p:cNvPr id="4" name="Picture 3">
            <a:extLst>
              <a:ext uri="{FF2B5EF4-FFF2-40B4-BE49-F238E27FC236}">
                <a16:creationId xmlns:a16="http://schemas.microsoft.com/office/drawing/2014/main" id="{8B4733D3-52C9-5784-BD36-C8819201A779}"/>
              </a:ext>
            </a:extLst>
          </p:cNvPr>
          <p:cNvPicPr/>
          <p:nvPr/>
        </p:nvPicPr>
        <p:blipFill>
          <a:blip r:embed="rId2">
            <a:extLst>
              <a:ext uri="{28A0092B-C50C-407E-A947-70E740481C1C}">
                <a14:useLocalDpi xmlns:a14="http://schemas.microsoft.com/office/drawing/2010/main" val="0"/>
              </a:ext>
            </a:extLst>
          </a:blip>
          <a:stretch>
            <a:fillRect/>
          </a:stretch>
        </p:blipFill>
        <p:spPr>
          <a:xfrm>
            <a:off x="7092280" y="175903"/>
            <a:ext cx="1296144" cy="134047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28625" y="785812"/>
            <a:ext cx="8229600" cy="5163467"/>
          </a:xfrm>
        </p:spPr>
        <p:txBody>
          <a:bodyPr/>
          <a:lstStyle/>
          <a:p>
            <a:pPr algn="ctr">
              <a:buFont typeface="Arial" charset="0"/>
              <a:buNone/>
            </a:pPr>
            <a:r>
              <a:rPr lang="en-GB">
                <a:latin typeface="+mj-lt"/>
              </a:rPr>
              <a:t>Don’t forget we are all individuals. </a:t>
            </a:r>
          </a:p>
          <a:p>
            <a:pPr algn="ctr">
              <a:buFont typeface="Arial" charset="0"/>
              <a:buNone/>
            </a:pPr>
            <a:r>
              <a:rPr lang="en-GB">
                <a:latin typeface="+mj-lt"/>
              </a:rPr>
              <a:t>We all learn and develop at our own pace.</a:t>
            </a:r>
          </a:p>
          <a:p>
            <a:pPr algn="ctr">
              <a:buFont typeface="Arial" charset="0"/>
              <a:buNone/>
            </a:pPr>
            <a:r>
              <a:rPr lang="en-GB">
                <a:latin typeface="+mj-lt"/>
              </a:rPr>
              <a:t>That is what makes us unique.</a:t>
            </a:r>
          </a:p>
          <a:p>
            <a:pPr algn="ctr">
              <a:buFont typeface="Arial" charset="0"/>
              <a:buNone/>
            </a:pPr>
            <a:r>
              <a:rPr lang="en-GB">
                <a:latin typeface="+mj-lt"/>
              </a:rPr>
              <a:t>Keep the excitement and enjoyment in wanting to read and write, with praise at every step of the way. </a:t>
            </a:r>
          </a:p>
          <a:p>
            <a:pPr algn="ctr">
              <a:buFont typeface="Arial" charset="0"/>
              <a:buNone/>
            </a:pPr>
            <a:r>
              <a:rPr lang="en-GB">
                <a:latin typeface="+mj-lt"/>
              </a:rPr>
              <a:t>Keep modelling how you read and write in everyday life, and that sometimes we all make mistakes too!</a:t>
            </a:r>
            <a:endParaRPr lang="en-GB"/>
          </a:p>
        </p:txBody>
      </p:sp>
      <p:pic>
        <p:nvPicPr>
          <p:cNvPr id="2" name="Picture 1">
            <a:extLst>
              <a:ext uri="{FF2B5EF4-FFF2-40B4-BE49-F238E27FC236}">
                <a16:creationId xmlns:a16="http://schemas.microsoft.com/office/drawing/2014/main" id="{8E490535-BBB5-0B65-F2FF-F400CE3929BD}"/>
              </a:ext>
            </a:extLst>
          </p:cNvPr>
          <p:cNvPicPr/>
          <p:nvPr/>
        </p:nvPicPr>
        <p:blipFill>
          <a:blip r:embed="rId2">
            <a:extLst>
              <a:ext uri="{28A0092B-C50C-407E-A947-70E740481C1C}">
                <a14:useLocalDpi xmlns:a14="http://schemas.microsoft.com/office/drawing/2010/main" val="0"/>
              </a:ext>
            </a:extLst>
          </a:blip>
          <a:stretch>
            <a:fillRect/>
          </a:stretch>
        </p:blipFill>
        <p:spPr>
          <a:xfrm>
            <a:off x="7236296" y="5279044"/>
            <a:ext cx="1296144" cy="134047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B5ED-21E2-4A31-B237-5106968C3CFA}"/>
              </a:ext>
            </a:extLst>
          </p:cNvPr>
          <p:cNvSpPr>
            <a:spLocks noGrp="1"/>
          </p:cNvSpPr>
          <p:nvPr>
            <p:ph type="title"/>
          </p:nvPr>
        </p:nvSpPr>
        <p:spPr>
          <a:xfrm>
            <a:off x="852322" y="839286"/>
            <a:ext cx="5605629" cy="994172"/>
          </a:xfrm>
        </p:spPr>
        <p:txBody>
          <a:bodyPr>
            <a:normAutofit/>
          </a:bodyPr>
          <a:lstStyle/>
          <a:p>
            <a:pPr>
              <a:lnSpc>
                <a:spcPct val="90000"/>
              </a:lnSpc>
            </a:pPr>
            <a:r>
              <a:rPr lang="en-GB" sz="3700"/>
              <a:t>Pre-warning - Jargon alert!</a:t>
            </a:r>
          </a:p>
        </p:txBody>
      </p:sp>
      <p:sp>
        <p:nvSpPr>
          <p:cNvPr id="3" name="Content Placeholder 2">
            <a:extLst>
              <a:ext uri="{FF2B5EF4-FFF2-40B4-BE49-F238E27FC236}">
                <a16:creationId xmlns:a16="http://schemas.microsoft.com/office/drawing/2014/main" id="{C203C8E6-64DF-BA58-FE41-E5435389DC33}"/>
              </a:ext>
            </a:extLst>
          </p:cNvPr>
          <p:cNvSpPr>
            <a:spLocks noGrp="1"/>
          </p:cNvSpPr>
          <p:nvPr>
            <p:ph idx="1"/>
          </p:nvPr>
        </p:nvSpPr>
        <p:spPr>
          <a:xfrm>
            <a:off x="852321" y="2147568"/>
            <a:ext cx="5508485" cy="3351532"/>
          </a:xfrm>
        </p:spPr>
        <p:txBody>
          <a:bodyPr anchor="ctr">
            <a:normAutofit/>
          </a:bodyPr>
          <a:lstStyle/>
          <a:p>
            <a:r>
              <a:rPr lang="en-GB" sz="1800"/>
              <a:t>Phonics – a method of teaching reading by correlating sounds with symbols (letters)</a:t>
            </a:r>
          </a:p>
          <a:p>
            <a:r>
              <a:rPr lang="en-GB" sz="1800"/>
              <a:t>Phonemes – sounds</a:t>
            </a:r>
          </a:p>
          <a:p>
            <a:r>
              <a:rPr lang="en-GB" sz="1800"/>
              <a:t>Graphemes – letter or group of letters that makes a sound (written)</a:t>
            </a:r>
          </a:p>
          <a:p>
            <a:r>
              <a:rPr lang="en-GB" sz="1800"/>
              <a:t>Segmenting – chopping up</a:t>
            </a:r>
          </a:p>
          <a:p>
            <a:r>
              <a:rPr lang="en-GB" sz="1800"/>
              <a:t>Blending – putting together (in the right order)</a:t>
            </a:r>
          </a:p>
          <a:p>
            <a:r>
              <a:rPr lang="en-GB" sz="1800"/>
              <a:t>Letter name – the ‘alphabet’ name of a capital letter</a:t>
            </a:r>
          </a:p>
          <a:p>
            <a:endParaRPr lang="en-GB" sz="1800"/>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a:extLst>
              <a:ext uri="{FF2B5EF4-FFF2-40B4-BE49-F238E27FC236}">
                <a16:creationId xmlns:a16="http://schemas.microsoft.com/office/drawing/2014/main" id="{C64FDFAA-11B4-CACB-E767-6BD1643CA50D}"/>
              </a:ext>
            </a:extLst>
          </p:cNvPr>
          <p:cNvPicPr/>
          <p:nvPr/>
        </p:nvPicPr>
        <p:blipFill rotWithShape="1">
          <a:blip r:embed="rId2">
            <a:alphaModFix/>
            <a:extLst>
              <a:ext uri="{28A0092B-C50C-407E-A947-70E740481C1C}">
                <a14:useLocalDpi xmlns:a14="http://schemas.microsoft.com/office/drawing/2010/main" val="0"/>
              </a:ext>
            </a:extLst>
          </a:blip>
          <a:srcRect r="641" b="4"/>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216020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322" y="839286"/>
            <a:ext cx="5605629" cy="994172"/>
          </a:xfrm>
        </p:spPr>
        <p:txBody>
          <a:bodyPr>
            <a:normAutofit fontScale="90000"/>
          </a:bodyPr>
          <a:lstStyle/>
          <a:p>
            <a:pPr>
              <a:lnSpc>
                <a:spcPct val="90000"/>
              </a:lnSpc>
            </a:pPr>
            <a:r>
              <a:rPr lang="en-GB">
                <a:cs typeface="Arial" panose="020B0604020202020204" pitchFamily="34" charset="0"/>
              </a:rPr>
              <a:t>Introduction</a:t>
            </a:r>
            <a:br>
              <a:rPr lang="en-GB" sz="3100">
                <a:cs typeface="Arial" panose="020B0604020202020204" pitchFamily="34" charset="0"/>
              </a:rPr>
            </a:br>
            <a:endParaRPr lang="en-GB" sz="310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2321" y="2147568"/>
            <a:ext cx="5508485" cy="3351532"/>
          </a:xfrm>
        </p:spPr>
        <p:txBody>
          <a:bodyPr anchor="ctr">
            <a:normAutofit fontScale="92500"/>
          </a:bodyPr>
          <a:lstStyle/>
          <a:p>
            <a:pPr marL="0" indent="0">
              <a:buNone/>
            </a:pPr>
            <a:r>
              <a:rPr lang="en-GB" sz="2000">
                <a:latin typeface="+mj-lt"/>
                <a:cs typeface="Arial"/>
              </a:rPr>
              <a:t>In the EYFS Reception year children will</a:t>
            </a:r>
            <a:endParaRPr lang="en-GB" sz="2000">
              <a:latin typeface="+mj-lt"/>
              <a:cs typeface="Arial" panose="020B0604020202020204" pitchFamily="34" charset="0"/>
            </a:endParaRPr>
          </a:p>
          <a:p>
            <a:r>
              <a:rPr lang="en-GB" sz="2000">
                <a:latin typeface="+mj-lt"/>
                <a:cs typeface="Arial" panose="020B0604020202020204" pitchFamily="34" charset="0"/>
              </a:rPr>
              <a:t>Learn </a:t>
            </a:r>
            <a:r>
              <a:rPr lang="en-GB" sz="2000">
                <a:solidFill>
                  <a:srgbClr val="FF0000"/>
                </a:solidFill>
                <a:latin typeface="+mj-lt"/>
                <a:cs typeface="Arial" panose="020B0604020202020204" pitchFamily="34" charset="0"/>
              </a:rPr>
              <a:t>58</a:t>
            </a:r>
            <a:r>
              <a:rPr lang="en-GB" sz="2000">
                <a:latin typeface="+mj-lt"/>
                <a:cs typeface="Arial" panose="020B0604020202020204" pitchFamily="34" charset="0"/>
              </a:rPr>
              <a:t> sounds and the corresponding letters/letter groups using simple picture prompts.</a:t>
            </a:r>
          </a:p>
          <a:p>
            <a:r>
              <a:rPr lang="en-GB" sz="2000">
                <a:latin typeface="+mj-lt"/>
                <a:cs typeface="Arial" panose="020B0604020202020204" pitchFamily="34" charset="0"/>
              </a:rPr>
              <a:t>Learn to read words using sound blending.</a:t>
            </a:r>
          </a:p>
          <a:p>
            <a:r>
              <a:rPr lang="en-GB" sz="2000">
                <a:latin typeface="+mj-lt"/>
                <a:cs typeface="Arial" panose="020B0604020202020204" pitchFamily="34" charset="0"/>
              </a:rPr>
              <a:t>Learn to write the letters/letter groups which represent the 58 sounds.</a:t>
            </a:r>
          </a:p>
          <a:p>
            <a:r>
              <a:rPr lang="en-GB" sz="2000">
                <a:latin typeface="+mj-lt"/>
                <a:cs typeface="Arial" panose="020B0604020202020204" pitchFamily="34" charset="0"/>
              </a:rPr>
              <a:t>Learn to write words by segmenting sounds and writing the sounds they hear.</a:t>
            </a:r>
          </a:p>
          <a:p>
            <a:r>
              <a:rPr lang="en-GB" sz="2000">
                <a:latin typeface="+mj-lt"/>
                <a:cs typeface="Arial"/>
              </a:rPr>
              <a:t>Learn to spot ‘</a:t>
            </a:r>
            <a:r>
              <a:rPr lang="en-GB" sz="2000">
                <a:solidFill>
                  <a:srgbClr val="FF0000"/>
                </a:solidFill>
                <a:latin typeface="+mj-lt"/>
                <a:cs typeface="Arial"/>
              </a:rPr>
              <a:t>special friends</a:t>
            </a:r>
            <a:r>
              <a:rPr lang="en-GB" sz="2000">
                <a:latin typeface="+mj-lt"/>
                <a:cs typeface="Arial"/>
              </a:rPr>
              <a:t>’, i.e. digraphs and trigraphs.</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a:extLst>
              <a:ext uri="{FF2B5EF4-FFF2-40B4-BE49-F238E27FC236}">
                <a16:creationId xmlns:a16="http://schemas.microsoft.com/office/drawing/2014/main" id="{DEB7C6DE-6D75-23B6-3C6C-AEB93DE39B08}"/>
              </a:ext>
            </a:extLst>
          </p:cNvPr>
          <p:cNvPicPr/>
          <p:nvPr/>
        </p:nvPicPr>
        <p:blipFill rotWithShape="1">
          <a:blip r:embed="rId3">
            <a:alphaModFix/>
            <a:extLst>
              <a:ext uri="{28A0092B-C50C-407E-A947-70E740481C1C}">
                <a14:useLocalDpi xmlns:a14="http://schemas.microsoft.com/office/drawing/2010/main" val="0"/>
              </a:ext>
            </a:extLst>
          </a:blip>
          <a:srcRect r="641" b="4"/>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336438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5" name="Group 4104">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91644" y="2227167"/>
            <a:ext cx="3252126"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4106" name="Freeform: Shape 4105">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107" name="Freeform: Shape 4106">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108" name="Freeform: Shape 4107">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4109" name="Freeform: Shape 4108">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111" name="Group 4110">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3834244" y="0"/>
            <a:ext cx="3512956" cy="3456291"/>
            <a:chOff x="4345582" y="0"/>
            <a:chExt cx="5069918" cy="3741104"/>
          </a:xfrm>
          <a:solidFill>
            <a:schemeClr val="accent5">
              <a:alpha val="5000"/>
            </a:schemeClr>
          </a:solidFill>
        </p:grpSpPr>
        <p:sp>
          <p:nvSpPr>
            <p:cNvPr id="4112" name="Freeform: Shape 4111">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3" name="Freeform: Shape 4112">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4" name="Freeform: Shape 4113">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5" name="Freeform: Shape 4114">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a:extLst>
              <a:ext uri="{FF2B5EF4-FFF2-40B4-BE49-F238E27FC236}">
                <a16:creationId xmlns:a16="http://schemas.microsoft.com/office/drawing/2014/main" id="{DFCD1D48-2B18-231F-8445-CCAAE8AF57F4}"/>
              </a:ext>
            </a:extLst>
          </p:cNvPr>
          <p:cNvPicPr/>
          <p:nvPr/>
        </p:nvPicPr>
        <p:blipFill>
          <a:blip r:embed="rId2">
            <a:extLst>
              <a:ext uri="{28A0092B-C50C-407E-A947-70E740481C1C}">
                <a14:useLocalDpi xmlns:a14="http://schemas.microsoft.com/office/drawing/2010/main" val="0"/>
              </a:ext>
            </a:extLst>
          </a:blip>
          <a:stretch>
            <a:fillRect/>
          </a:stretch>
        </p:blipFill>
        <p:spPr>
          <a:xfrm>
            <a:off x="4766485" y="268595"/>
            <a:ext cx="1737336" cy="1723494"/>
          </a:xfrm>
          <a:prstGeom prst="rect">
            <a:avLst/>
          </a:prstGeom>
        </p:spPr>
      </p:pic>
      <p:sp>
        <p:nvSpPr>
          <p:cNvPr id="4098" name="Rectangle 3"/>
          <p:cNvSpPr>
            <a:spLocks noGrp="1"/>
          </p:cNvSpPr>
          <p:nvPr>
            <p:ph type="body" idx="1"/>
          </p:nvPr>
        </p:nvSpPr>
        <p:spPr>
          <a:xfrm>
            <a:off x="482008" y="830888"/>
            <a:ext cx="3415431" cy="5656307"/>
          </a:xfrm>
        </p:spPr>
        <p:txBody>
          <a:bodyPr anchor="ctr">
            <a:normAutofit fontScale="85000" lnSpcReduction="10000"/>
          </a:bodyPr>
          <a:lstStyle/>
          <a:p>
            <a:pPr marL="609600" indent="-609600">
              <a:lnSpc>
                <a:spcPct val="90000"/>
              </a:lnSpc>
              <a:buFont typeface="Arial" charset="0"/>
              <a:buNone/>
            </a:pPr>
            <a:r>
              <a:rPr lang="en-GB" sz="1700" u="sng">
                <a:solidFill>
                  <a:schemeClr val="tx2"/>
                </a:solidFill>
              </a:rPr>
              <a:t>Teaching Sounds</a:t>
            </a:r>
          </a:p>
          <a:p>
            <a:pPr marL="609600" indent="-609600">
              <a:lnSpc>
                <a:spcPct val="90000"/>
              </a:lnSpc>
              <a:buFont typeface="Arial" charset="0"/>
              <a:buNone/>
            </a:pPr>
            <a:r>
              <a:rPr lang="en-GB" sz="1700">
                <a:solidFill>
                  <a:schemeClr val="tx2"/>
                </a:solidFill>
              </a:rPr>
              <a:t>       </a:t>
            </a:r>
          </a:p>
          <a:p>
            <a:pPr marL="609600" indent="-609600">
              <a:lnSpc>
                <a:spcPct val="90000"/>
              </a:lnSpc>
              <a:buNone/>
            </a:pPr>
            <a:r>
              <a:rPr lang="en-GB" sz="1700">
                <a:solidFill>
                  <a:schemeClr val="tx2"/>
                </a:solidFill>
              </a:rPr>
              <a:t>Our plan for teaching sounds is a structured</a:t>
            </a:r>
            <a:endParaRPr lang="en-GB" sz="1700">
              <a:solidFill>
                <a:schemeClr val="tx2"/>
              </a:solidFill>
              <a:cs typeface="Calibri"/>
            </a:endParaRPr>
          </a:p>
          <a:p>
            <a:pPr marL="609600" indent="-609600">
              <a:lnSpc>
                <a:spcPct val="90000"/>
              </a:lnSpc>
              <a:buNone/>
            </a:pPr>
            <a:r>
              <a:rPr lang="en-GB" sz="1700">
                <a:solidFill>
                  <a:schemeClr val="tx2"/>
                </a:solidFill>
              </a:rPr>
              <a:t>programme that builds up from day to day,</a:t>
            </a:r>
          </a:p>
          <a:p>
            <a:pPr marL="609600" indent="-609600">
              <a:lnSpc>
                <a:spcPct val="90000"/>
              </a:lnSpc>
              <a:buNone/>
            </a:pPr>
            <a:r>
              <a:rPr lang="en-GB" sz="1700">
                <a:solidFill>
                  <a:schemeClr val="tx2"/>
                </a:solidFill>
              </a:rPr>
              <a:t>week to week and links with our school</a:t>
            </a:r>
          </a:p>
          <a:p>
            <a:pPr marL="609600" indent="-609600">
              <a:lnSpc>
                <a:spcPct val="90000"/>
              </a:lnSpc>
              <a:buNone/>
            </a:pPr>
            <a:r>
              <a:rPr lang="en-GB" sz="1700">
                <a:solidFill>
                  <a:schemeClr val="tx2"/>
                </a:solidFill>
              </a:rPr>
              <a:t>reading scheme, Bug Club books.</a:t>
            </a:r>
          </a:p>
          <a:p>
            <a:pPr marL="609600" indent="-609600">
              <a:lnSpc>
                <a:spcPct val="90000"/>
              </a:lnSpc>
              <a:buNone/>
            </a:pPr>
            <a:endParaRPr lang="en-GB" sz="1700">
              <a:solidFill>
                <a:schemeClr val="tx2"/>
              </a:solidFill>
            </a:endParaRPr>
          </a:p>
          <a:p>
            <a:pPr marL="609600" indent="-609600">
              <a:lnSpc>
                <a:spcPct val="90000"/>
              </a:lnSpc>
              <a:buNone/>
            </a:pPr>
            <a:endParaRPr lang="en-GB" sz="1700" u="sng">
              <a:solidFill>
                <a:schemeClr val="tx2"/>
              </a:solidFill>
            </a:endParaRPr>
          </a:p>
          <a:p>
            <a:pPr marL="0" indent="0">
              <a:lnSpc>
                <a:spcPct val="90000"/>
              </a:lnSpc>
              <a:buNone/>
            </a:pPr>
            <a:r>
              <a:rPr lang="en-GB" sz="1700">
                <a:solidFill>
                  <a:schemeClr val="tx2"/>
                </a:solidFill>
              </a:rPr>
              <a:t>Each day a new sound is introduced in a class carpet session – and we teach sounds in the order in which they appear in our Bug Club reading books..</a:t>
            </a:r>
          </a:p>
          <a:p>
            <a:pPr marL="609600" indent="-609600">
              <a:lnSpc>
                <a:spcPct val="90000"/>
              </a:lnSpc>
              <a:buFontTx/>
              <a:buChar char="•"/>
            </a:pPr>
            <a:endParaRPr lang="en-GB" sz="1700">
              <a:solidFill>
                <a:schemeClr val="tx2"/>
              </a:solidFill>
            </a:endParaRPr>
          </a:p>
          <a:p>
            <a:pPr marL="0" indent="0">
              <a:lnSpc>
                <a:spcPct val="90000"/>
              </a:lnSpc>
              <a:buNone/>
            </a:pPr>
            <a:endParaRPr lang="en-GB" sz="1700">
              <a:solidFill>
                <a:schemeClr val="tx2"/>
              </a:solidFill>
            </a:endParaRPr>
          </a:p>
          <a:p>
            <a:pPr marL="0" indent="0">
              <a:lnSpc>
                <a:spcPct val="90000"/>
              </a:lnSpc>
              <a:buNone/>
            </a:pPr>
            <a:r>
              <a:rPr lang="en-GB" sz="1700">
                <a:solidFill>
                  <a:schemeClr val="tx2"/>
                </a:solidFill>
              </a:rPr>
              <a:t>Each sound is said clearly first. </a:t>
            </a:r>
            <a:endParaRPr lang="en-GB" sz="1700">
              <a:solidFill>
                <a:schemeClr val="tx2"/>
              </a:solidFill>
              <a:cs typeface="Calibri"/>
            </a:endParaRPr>
          </a:p>
          <a:p>
            <a:pPr marL="0" indent="0">
              <a:lnSpc>
                <a:spcPct val="90000"/>
              </a:lnSpc>
              <a:buNone/>
            </a:pPr>
            <a:r>
              <a:rPr lang="en-GB" sz="1700">
                <a:solidFill>
                  <a:schemeClr val="tx2"/>
                </a:solidFill>
              </a:rPr>
              <a:t>* We hold up the picture card and say the picture, </a:t>
            </a:r>
            <a:r>
              <a:rPr lang="en-GB" sz="1700" err="1">
                <a:solidFill>
                  <a:schemeClr val="tx2"/>
                </a:solidFill>
              </a:rPr>
              <a:t>eg</a:t>
            </a:r>
            <a:r>
              <a:rPr lang="en-GB" sz="1700">
                <a:solidFill>
                  <a:schemeClr val="tx2"/>
                </a:solidFill>
              </a:rPr>
              <a:t> </a:t>
            </a:r>
            <a:r>
              <a:rPr lang="en-GB" sz="1700" err="1">
                <a:solidFill>
                  <a:schemeClr val="tx2"/>
                </a:solidFill>
              </a:rPr>
              <a:t>sssssnake</a:t>
            </a:r>
            <a:r>
              <a:rPr lang="en-GB" sz="1700">
                <a:solidFill>
                  <a:schemeClr val="tx2"/>
                </a:solidFill>
              </a:rPr>
              <a:t>. (Bouncy or stretchy!)</a:t>
            </a:r>
          </a:p>
          <a:p>
            <a:pPr marL="0" indent="0">
              <a:lnSpc>
                <a:spcPct val="90000"/>
              </a:lnSpc>
              <a:buNone/>
            </a:pPr>
            <a:r>
              <a:rPr lang="en-GB" sz="1700">
                <a:solidFill>
                  <a:schemeClr val="tx2"/>
                </a:solidFill>
              </a:rPr>
              <a:t>*Then ‘snake’ and the Handwrite phrase. </a:t>
            </a:r>
          </a:p>
          <a:p>
            <a:pPr marL="0" indent="0">
              <a:lnSpc>
                <a:spcPct val="90000"/>
              </a:lnSpc>
              <a:buNone/>
            </a:pPr>
            <a:r>
              <a:rPr lang="en-GB" sz="1700">
                <a:solidFill>
                  <a:schemeClr val="tx2"/>
                </a:solidFill>
              </a:rPr>
              <a:t>Write ‘s’ next to the card, repeating the phrase as writing it.</a:t>
            </a:r>
          </a:p>
          <a:p>
            <a:pPr marL="0" indent="0">
              <a:lnSpc>
                <a:spcPct val="90000"/>
              </a:lnSpc>
              <a:buNone/>
            </a:pPr>
            <a:r>
              <a:rPr lang="en-GB" sz="1700">
                <a:solidFill>
                  <a:schemeClr val="tx2"/>
                </a:solidFill>
              </a:rPr>
              <a:t>*Next we show the letter side of the card and say ‘s’. Children repeat the sound. </a:t>
            </a:r>
            <a:endParaRPr lang="en-GB" sz="1700">
              <a:solidFill>
                <a:schemeClr val="tx2"/>
              </a:solidFill>
              <a:cs typeface="Calibri"/>
            </a:endParaRPr>
          </a:p>
          <a:p>
            <a:pPr marL="0" indent="0">
              <a:lnSpc>
                <a:spcPct val="90000"/>
              </a:lnSpc>
              <a:buNone/>
            </a:pPr>
            <a:r>
              <a:rPr lang="en-GB" sz="1700">
                <a:solidFill>
                  <a:schemeClr val="tx2"/>
                </a:solidFill>
              </a:rPr>
              <a:t>*Flipping the card form one side to the other children are encouraged to say either ‘snake’ or ‘s’ depending upon which side is showing.</a:t>
            </a:r>
          </a:p>
          <a:p>
            <a:pPr marL="609600" indent="-609600">
              <a:lnSpc>
                <a:spcPct val="90000"/>
              </a:lnSpc>
              <a:buFontTx/>
              <a:buChar char="•"/>
            </a:pPr>
            <a:endParaRPr lang="en-GB" sz="1200">
              <a:solidFill>
                <a:schemeClr val="tx2"/>
              </a:solidFill>
              <a:latin typeface="NTPreCursive" panose="03000400000000000000" pitchFamily="66" charset="0"/>
            </a:endParaRPr>
          </a:p>
          <a:p>
            <a:pPr marL="0" indent="0">
              <a:lnSpc>
                <a:spcPct val="90000"/>
              </a:lnSpc>
              <a:buNone/>
            </a:pPr>
            <a:endParaRPr lang="en-GB" sz="1200">
              <a:solidFill>
                <a:schemeClr val="tx2"/>
              </a:solidFill>
            </a:endParaRPr>
          </a:p>
          <a:p>
            <a:pPr marL="609600" indent="-609600">
              <a:lnSpc>
                <a:spcPct val="90000"/>
              </a:lnSpc>
              <a:buFont typeface="Arial" charset="0"/>
              <a:buNone/>
            </a:pPr>
            <a:endParaRPr lang="en-GB" sz="1200">
              <a:solidFill>
                <a:schemeClr val="tx2"/>
              </a:solidFill>
            </a:endParaRPr>
          </a:p>
          <a:p>
            <a:pPr marL="609600" indent="-609600">
              <a:lnSpc>
                <a:spcPct val="90000"/>
              </a:lnSpc>
              <a:buFont typeface="Arial" charset="0"/>
              <a:buNone/>
            </a:pPr>
            <a:endParaRPr lang="en-US" sz="1200">
              <a:solidFill>
                <a:schemeClr val="tx2"/>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280195" y="3863170"/>
            <a:ext cx="1387471" cy="199636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F2FA-DB9D-3429-3716-3CC132E0E827}"/>
              </a:ext>
            </a:extLst>
          </p:cNvPr>
          <p:cNvSpPr>
            <a:spLocks noGrp="1"/>
          </p:cNvSpPr>
          <p:nvPr>
            <p:ph type="title"/>
          </p:nvPr>
        </p:nvSpPr>
        <p:spPr/>
        <p:txBody>
          <a:bodyPr/>
          <a:lstStyle/>
          <a:p>
            <a:r>
              <a:rPr lang="en-GB"/>
              <a:t>Learning sounds</a:t>
            </a:r>
          </a:p>
        </p:txBody>
      </p:sp>
      <p:graphicFrame>
        <p:nvGraphicFramePr>
          <p:cNvPr id="6" name="Content Placeholder 2">
            <a:extLst>
              <a:ext uri="{FF2B5EF4-FFF2-40B4-BE49-F238E27FC236}">
                <a16:creationId xmlns:a16="http://schemas.microsoft.com/office/drawing/2014/main" id="{5AA2EB99-A226-AAF0-B220-A5CA72A5EFD6}"/>
              </a:ext>
            </a:extLst>
          </p:cNvPr>
          <p:cNvGraphicFramePr>
            <a:graphicFrameLocks noGrp="1"/>
          </p:cNvGraphicFramePr>
          <p:nvPr>
            <p:ph idx="1"/>
            <p:extLst>
              <p:ext uri="{D42A27DB-BD31-4B8C-83A1-F6EECF244321}">
                <p14:modId xmlns:p14="http://schemas.microsoft.com/office/powerpoint/2010/main" val="2468898708"/>
              </p:ext>
            </p:extLst>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3B335620-AC97-601C-3BC2-E2D945179DA0}"/>
              </a:ext>
            </a:extLst>
          </p:cNvPr>
          <p:cNvPicPr/>
          <p:nvPr/>
        </p:nvPicPr>
        <p:blipFill>
          <a:blip r:embed="rId7">
            <a:extLst>
              <a:ext uri="{28A0092B-C50C-407E-A947-70E740481C1C}">
                <a14:useLocalDpi xmlns:a14="http://schemas.microsoft.com/office/drawing/2010/main" val="0"/>
              </a:ext>
            </a:extLst>
          </a:blip>
          <a:stretch>
            <a:fillRect/>
          </a:stretch>
        </p:blipFill>
        <p:spPr>
          <a:xfrm>
            <a:off x="7668344" y="365919"/>
            <a:ext cx="1153032" cy="1143000"/>
          </a:xfrm>
          <a:prstGeom prst="rect">
            <a:avLst/>
          </a:prstGeom>
        </p:spPr>
      </p:pic>
    </p:spTree>
    <p:extLst>
      <p:ext uri="{BB962C8B-B14F-4D97-AF65-F5344CB8AC3E}">
        <p14:creationId xmlns:p14="http://schemas.microsoft.com/office/powerpoint/2010/main" val="268661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54"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40768"/>
            <a:ext cx="7179196" cy="5308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15346108-A486-F486-42A9-19D7905A7E1B}"/>
              </a:ext>
            </a:extLst>
          </p:cNvPr>
          <p:cNvSpPr/>
          <p:nvPr/>
        </p:nvSpPr>
        <p:spPr>
          <a:xfrm>
            <a:off x="3635896" y="1484784"/>
            <a:ext cx="1872208" cy="43204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00AAB06-478A-ED71-BA4F-DD04F449BCA4}"/>
              </a:ext>
            </a:extLst>
          </p:cNvPr>
          <p:cNvSpPr txBox="1"/>
          <p:nvPr/>
        </p:nvSpPr>
        <p:spPr>
          <a:xfrm>
            <a:off x="1223628" y="345430"/>
            <a:ext cx="6696744" cy="923330"/>
          </a:xfrm>
          <a:prstGeom prst="rect">
            <a:avLst/>
          </a:prstGeom>
          <a:noFill/>
        </p:spPr>
        <p:txBody>
          <a:bodyPr wrap="square" rtlCol="0">
            <a:spAutoFit/>
          </a:bodyPr>
          <a:lstStyle/>
          <a:p>
            <a:r>
              <a:rPr lang="en-GB"/>
              <a:t>These are the Read, Write, Inc. speed sound characters.</a:t>
            </a:r>
          </a:p>
          <a:p>
            <a:r>
              <a:rPr lang="en-GB"/>
              <a:t>Please see the accompanying </a:t>
            </a:r>
            <a:r>
              <a:rPr lang="en-GB" err="1"/>
              <a:t>powerpoint</a:t>
            </a:r>
            <a:r>
              <a:rPr lang="en-GB"/>
              <a:t> for copies of each individual card and picture prompt.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F9225-9852-A7B9-60CA-2484820D9AC6}"/>
              </a:ext>
            </a:extLst>
          </p:cNvPr>
          <p:cNvSpPr>
            <a:spLocks noGrp="1"/>
          </p:cNvSpPr>
          <p:nvPr>
            <p:ph type="title"/>
          </p:nvPr>
        </p:nvSpPr>
        <p:spPr/>
        <p:txBody>
          <a:bodyPr/>
          <a:lstStyle/>
          <a:p>
            <a:r>
              <a:rPr lang="en-GB"/>
              <a:t>Helpful information</a:t>
            </a:r>
          </a:p>
        </p:txBody>
      </p:sp>
      <p:sp>
        <p:nvSpPr>
          <p:cNvPr id="3" name="Content Placeholder 2">
            <a:extLst>
              <a:ext uri="{FF2B5EF4-FFF2-40B4-BE49-F238E27FC236}">
                <a16:creationId xmlns:a16="http://schemas.microsoft.com/office/drawing/2014/main" id="{DC83D071-2876-D79A-7C0F-8B4DBB7BEE01}"/>
              </a:ext>
            </a:extLst>
          </p:cNvPr>
          <p:cNvSpPr>
            <a:spLocks noGrp="1"/>
          </p:cNvSpPr>
          <p:nvPr>
            <p:ph idx="1"/>
          </p:nvPr>
        </p:nvSpPr>
        <p:spPr/>
        <p:txBody>
          <a:bodyPr/>
          <a:lstStyle/>
          <a:p>
            <a:pPr marL="0" indent="0">
              <a:buNone/>
            </a:pPr>
            <a:r>
              <a:rPr lang="en-GB"/>
              <a:t>Your child’s Home Learning booklet contains</a:t>
            </a:r>
          </a:p>
          <a:p>
            <a:r>
              <a:rPr lang="en-GB"/>
              <a:t>Phonics Practice ideas</a:t>
            </a:r>
          </a:p>
          <a:p>
            <a:r>
              <a:rPr lang="en-GB"/>
              <a:t>Bouncy and Stretchy Sounds</a:t>
            </a:r>
          </a:p>
          <a:p>
            <a:r>
              <a:rPr lang="en-GB"/>
              <a:t>Tricky Words – Red Words list</a:t>
            </a:r>
          </a:p>
          <a:p>
            <a:r>
              <a:rPr lang="en-GB"/>
              <a:t>A written guide as to how to enunciate sounds correctly.</a:t>
            </a:r>
          </a:p>
          <a:p>
            <a:pPr marL="0" indent="0">
              <a:buNone/>
            </a:pPr>
            <a:r>
              <a:rPr lang="en-GB">
                <a:hlinkClick r:id="rId2"/>
              </a:rPr>
              <a:t>Click here </a:t>
            </a:r>
            <a:r>
              <a:rPr lang="en-GB"/>
              <a:t>to see and hear the sounds…</a:t>
            </a:r>
          </a:p>
        </p:txBody>
      </p:sp>
      <p:pic>
        <p:nvPicPr>
          <p:cNvPr id="6" name="Picture 5">
            <a:extLst>
              <a:ext uri="{FF2B5EF4-FFF2-40B4-BE49-F238E27FC236}">
                <a16:creationId xmlns:a16="http://schemas.microsoft.com/office/drawing/2014/main" id="{538352AC-47F0-D46C-9573-257B328FF096}"/>
              </a:ext>
            </a:extLst>
          </p:cNvPr>
          <p:cNvPicPr/>
          <p:nvPr/>
        </p:nvPicPr>
        <p:blipFill>
          <a:blip r:embed="rId3">
            <a:extLst>
              <a:ext uri="{28A0092B-C50C-407E-A947-70E740481C1C}">
                <a14:useLocalDpi xmlns:a14="http://schemas.microsoft.com/office/drawing/2010/main" val="0"/>
              </a:ext>
            </a:extLst>
          </a:blip>
          <a:stretch>
            <a:fillRect/>
          </a:stretch>
        </p:blipFill>
        <p:spPr>
          <a:xfrm>
            <a:off x="7164288" y="188640"/>
            <a:ext cx="1357808" cy="1411560"/>
          </a:xfrm>
          <a:prstGeom prst="rect">
            <a:avLst/>
          </a:prstGeom>
        </p:spPr>
      </p:pic>
    </p:spTree>
    <p:extLst>
      <p:ext uri="{BB962C8B-B14F-4D97-AF65-F5344CB8AC3E}">
        <p14:creationId xmlns:p14="http://schemas.microsoft.com/office/powerpoint/2010/main" val="3017417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GB" sz="2400">
                <a:cs typeface="Arial" panose="020B0604020202020204" pitchFamily="34" charset="0"/>
              </a:rPr>
              <a:t>Once a sound has been taught it is repeated over and over again until children can read words by blending the sounds they have learnt. As they progress on their phonics journey they will learn more simple and more complex sounds.</a:t>
            </a:r>
          </a:p>
          <a:p>
            <a:pPr marL="0" indent="0">
              <a:buNone/>
            </a:pPr>
            <a:endParaRPr lang="en-GB" sz="2800">
              <a:latin typeface="SassoonPrimaryInfant" pitchFamily="2" charset="0"/>
            </a:endParaRP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38" y="1988840"/>
            <a:ext cx="4290862" cy="4824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8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055162"/>
            <a:ext cx="3312368" cy="4735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33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72816"/>
            <a:ext cx="8229600" cy="4525963"/>
          </a:xfrm>
        </p:spPr>
        <p:txBody>
          <a:bodyPr/>
          <a:lstStyle/>
          <a:p>
            <a:pPr marL="0" indent="0">
              <a:buNone/>
            </a:pPr>
            <a:r>
              <a:rPr lang="en-GB" sz="3600" b="1" i="1" u="sng"/>
              <a:t>Ted Talk</a:t>
            </a:r>
            <a:endParaRPr lang="en-GB" sz="3600" b="1" u="sng"/>
          </a:p>
          <a:p>
            <a:r>
              <a:rPr lang="en-GB" sz="3600"/>
              <a:t>Ted is a puppet who says, reads and spells words in pure sounds; he never says the whole word so the children do this for him. He never adds ‘uh’ after a consonant sound e.g. </a:t>
            </a:r>
            <a:r>
              <a:rPr lang="en-GB" sz="3600" err="1"/>
              <a:t>fuh</a:t>
            </a:r>
            <a:r>
              <a:rPr lang="en-GB" sz="3600"/>
              <a:t>, </a:t>
            </a:r>
            <a:r>
              <a:rPr lang="en-GB" sz="3600" err="1"/>
              <a:t>luh</a:t>
            </a:r>
            <a:r>
              <a:rPr lang="en-GB" sz="3600"/>
              <a:t> (a slight ‘uh’ cannot be helped when saying the sounds b, g, d, j, w and y).</a:t>
            </a:r>
          </a:p>
          <a:p>
            <a:endParaRPr lang="en-GB"/>
          </a:p>
        </p:txBody>
      </p:sp>
      <p:pic>
        <p:nvPicPr>
          <p:cNvPr id="4" name="Picture 3" descr="Vintage teddy bear sitting on wood chair">
            <a:extLst>
              <a:ext uri="{FF2B5EF4-FFF2-40B4-BE49-F238E27FC236}">
                <a16:creationId xmlns:a16="http://schemas.microsoft.com/office/drawing/2014/main" id="{D29AAD41-93D6-5DD9-3394-FADA9C92B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848" y="332656"/>
            <a:ext cx="2843808" cy="1979752"/>
          </a:xfrm>
          <a:prstGeom prst="rect">
            <a:avLst/>
          </a:prstGeom>
        </p:spPr>
      </p:pic>
      <p:pic>
        <p:nvPicPr>
          <p:cNvPr id="2" name="Picture 1">
            <a:extLst>
              <a:ext uri="{FF2B5EF4-FFF2-40B4-BE49-F238E27FC236}">
                <a16:creationId xmlns:a16="http://schemas.microsoft.com/office/drawing/2014/main" id="{6A39415B-6174-6992-5E7E-CC84E4F8EC1D}"/>
              </a:ext>
            </a:extLst>
          </p:cNvPr>
          <p:cNvPicPr/>
          <p:nvPr/>
        </p:nvPicPr>
        <p:blipFill>
          <a:blip r:embed="rId3">
            <a:extLst>
              <a:ext uri="{28A0092B-C50C-407E-A947-70E740481C1C}">
                <a14:useLocalDpi xmlns:a14="http://schemas.microsoft.com/office/drawing/2010/main" val="0"/>
              </a:ext>
            </a:extLst>
          </a:blip>
          <a:stretch>
            <a:fillRect/>
          </a:stretch>
        </p:blipFill>
        <p:spPr>
          <a:xfrm>
            <a:off x="6732240" y="404664"/>
            <a:ext cx="1584176" cy="1537940"/>
          </a:xfrm>
          <a:prstGeom prst="rect">
            <a:avLst/>
          </a:prstGeom>
        </p:spPr>
      </p:pic>
    </p:spTree>
    <p:extLst>
      <p:ext uri="{BB962C8B-B14F-4D97-AF65-F5344CB8AC3E}">
        <p14:creationId xmlns:p14="http://schemas.microsoft.com/office/powerpoint/2010/main" val="1369592289"/>
      </p:ext>
    </p:extLst>
  </p:cSld>
  <p:clrMapOvr>
    <a:masterClrMapping/>
  </p:clrMapOvr>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120496DC56634E95E7A550DBC1FD06" ma:contentTypeVersion="17" ma:contentTypeDescription="Create a new document." ma:contentTypeScope="" ma:versionID="5ef457d3b5c09bb11add80acb5f36623">
  <xsd:schema xmlns:xsd="http://www.w3.org/2001/XMLSchema" xmlns:xs="http://www.w3.org/2001/XMLSchema" xmlns:p="http://schemas.microsoft.com/office/2006/metadata/properties" xmlns:ns2="486ec425-57ff-464b-9dc5-e010e7446884" xmlns:ns3="72292c10-3408-49b1-80ad-5f5340200eb6" targetNamespace="http://schemas.microsoft.com/office/2006/metadata/properties" ma:root="true" ma:fieldsID="79580392d8cafe8bb9a304090b550bd5" ns2:_="" ns3:_="">
    <xsd:import namespace="486ec425-57ff-464b-9dc5-e010e7446884"/>
    <xsd:import namespace="72292c10-3408-49b1-80ad-5f5340200e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6ec425-57ff-464b-9dc5-e010e74468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3877db5-c260-4f22-946b-3180934fd23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292c10-3408-49b1-80ad-5f5340200eb6"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d8c39788-4ca9-479e-9e92-93fc339793f2}" ma:internalName="TaxCatchAll" ma:showField="CatchAllData" ma:web="72292c10-3408-49b1-80ad-5f5340200eb6">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292c10-3408-49b1-80ad-5f5340200eb6" xsi:nil="true"/>
    <lcf76f155ced4ddcb4097134ff3c332f xmlns="486ec425-57ff-464b-9dc5-e010e744688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EB3DE37-0684-4899-9959-3B526ACB5F4E}">
  <ds:schemaRefs>
    <ds:schemaRef ds:uri="486ec425-57ff-464b-9dc5-e010e7446884"/>
    <ds:schemaRef ds:uri="72292c10-3408-49b1-80ad-5f5340200e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8B2E9AB-6E7D-4BF2-9FD9-F7ED9A413EB9}">
  <ds:schemaRefs>
    <ds:schemaRef ds:uri="http://schemas.microsoft.com/sharepoint/v3/contenttype/forms"/>
  </ds:schemaRefs>
</ds:datastoreItem>
</file>

<file path=customXml/itemProps3.xml><?xml version="1.0" encoding="utf-8"?>
<ds:datastoreItem xmlns:ds="http://schemas.openxmlformats.org/officeDocument/2006/customXml" ds:itemID="{780DAD2D-1AC6-4493-AEA2-04FFAF468044}">
  <ds:schemaRefs>
    <ds:schemaRef ds:uri="486ec425-57ff-464b-9dc5-e010e7446884"/>
    <ds:schemaRef ds:uri="72292c10-3408-49b1-80ad-5f5340200e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1298</Words>
  <Application>Microsoft Office PowerPoint</Application>
  <PresentationFormat>On-screen Show (4:3)</PresentationFormat>
  <Paragraphs>112</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Congenial SemiBold</vt:lpstr>
      <vt:lpstr>NTPreCursive</vt:lpstr>
      <vt:lpstr>Sassoon Primary Infant</vt:lpstr>
      <vt:lpstr>SassoonPrimaryInfant</vt:lpstr>
      <vt:lpstr>Office Theme</vt:lpstr>
      <vt:lpstr>       EYFS Phonics information for parents    2023  </vt:lpstr>
      <vt:lpstr>Pre-warning - Jargon alert!</vt:lpstr>
      <vt:lpstr>Introduction </vt:lpstr>
      <vt:lpstr>PowerPoint Presentation</vt:lpstr>
      <vt:lpstr>Learning sounds</vt:lpstr>
      <vt:lpstr>PowerPoint Presentation</vt:lpstr>
      <vt:lpstr>Helpful information</vt:lpstr>
      <vt:lpstr>PowerPoint Presentation</vt:lpstr>
      <vt:lpstr>PowerPoint Presentation</vt:lpstr>
      <vt:lpstr>PowerPoint Presentation</vt:lpstr>
      <vt:lpstr>Tricky Red Words</vt:lpstr>
      <vt:lpstr>Reading</vt:lpstr>
      <vt:lpstr>Things you can do to help</vt:lpstr>
      <vt:lpstr>Writing at home</vt:lpstr>
      <vt:lpstr>Physical strength for writing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Letters and Sounds Phonics information for parents and carers with children in Clee</dc:title>
  <dc:creator>Ward</dc:creator>
  <cp:lastModifiedBy>Matthew Fisher</cp:lastModifiedBy>
  <cp:revision>2</cp:revision>
  <dcterms:created xsi:type="dcterms:W3CDTF">2010-04-27T21:11:53Z</dcterms:created>
  <dcterms:modified xsi:type="dcterms:W3CDTF">2023-10-24T13:34:48Z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0x010100E8120496DC56634E95E7A550DBC1FD06</vt:lpwstr>
  </property>
  <property fmtid="{D5CDD505-2E9C-101B-9397-08002B2CF9AE}" pid="3" name="Order">
    <vt:r8>21800</vt:r8>
  </property>
  <property fmtid="{D5CDD505-2E9C-101B-9397-08002B2CF9AE}" pid="4" name="MediaServiceImageTags">
    <vt:lpwstr/>
  </property>
</Properties>
</file>