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81" r:id="rId5"/>
    <p:sldId id="290" r:id="rId6"/>
    <p:sldId id="283" r:id="rId7"/>
    <p:sldId id="291" r:id="rId8"/>
    <p:sldId id="292" r:id="rId9"/>
    <p:sldId id="293" r:id="rId10"/>
    <p:sldId id="295" r:id="rId11"/>
    <p:sldId id="313" r:id="rId12"/>
    <p:sldId id="314" r:id="rId13"/>
    <p:sldId id="294"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5" r:id="rId29"/>
    <p:sldId id="310" r:id="rId30"/>
    <p:sldId id="311" r:id="rId31"/>
    <p:sldId id="317" r:id="rId32"/>
    <p:sldId id="3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4972" autoAdjust="0"/>
  </p:normalViewPr>
  <p:slideViewPr>
    <p:cSldViewPr snapToGrid="0">
      <p:cViewPr varScale="1">
        <p:scale>
          <a:sx n="81" d="100"/>
          <a:sy n="81" d="100"/>
        </p:scale>
        <p:origin x="108"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 Philpott MPS" userId="2d1bbb7e-871c-4fff-aaf4-a4bc4733ebd6" providerId="ADAL" clId="{B4D05AC5-B346-4E65-B2B8-88F178DFC6E9}"/>
    <pc:docChg chg="custSel modSld">
      <pc:chgData name="H Philpott MPS" userId="2d1bbb7e-871c-4fff-aaf4-a4bc4733ebd6" providerId="ADAL" clId="{B4D05AC5-B346-4E65-B2B8-88F178DFC6E9}" dt="2021-07-07T15:31:19.858" v="17" actId="1076"/>
      <pc:docMkLst>
        <pc:docMk/>
      </pc:docMkLst>
      <pc:sldChg chg="delSp modSp mod">
        <pc:chgData name="H Philpott MPS" userId="2d1bbb7e-871c-4fff-aaf4-a4bc4733ebd6" providerId="ADAL" clId="{B4D05AC5-B346-4E65-B2B8-88F178DFC6E9}" dt="2021-07-07T15:31:19.858" v="17" actId="1076"/>
        <pc:sldMkLst>
          <pc:docMk/>
          <pc:sldMk cId="2824527957" sldId="292"/>
        </pc:sldMkLst>
        <pc:picChg chg="mod">
          <ac:chgData name="H Philpott MPS" userId="2d1bbb7e-871c-4fff-aaf4-a4bc4733ebd6" providerId="ADAL" clId="{B4D05AC5-B346-4E65-B2B8-88F178DFC6E9}" dt="2021-07-07T15:31:01.953" v="10" actId="1076"/>
          <ac:picMkLst>
            <pc:docMk/>
            <pc:sldMk cId="2824527957" sldId="292"/>
            <ac:picMk id="2" creationId="{C229440E-64DE-4CE8-89E2-772674E45D59}"/>
          </ac:picMkLst>
        </pc:picChg>
        <pc:picChg chg="del">
          <ac:chgData name="H Philpott MPS" userId="2d1bbb7e-871c-4fff-aaf4-a4bc4733ebd6" providerId="ADAL" clId="{B4D05AC5-B346-4E65-B2B8-88F178DFC6E9}" dt="2021-07-07T15:31:06.954" v="13" actId="478"/>
          <ac:picMkLst>
            <pc:docMk/>
            <pc:sldMk cId="2824527957" sldId="292"/>
            <ac:picMk id="4" creationId="{43E13859-615B-4795-A34D-1B951C199BE5}"/>
          </ac:picMkLst>
        </pc:picChg>
        <pc:picChg chg="del">
          <ac:chgData name="H Philpott MPS" userId="2d1bbb7e-871c-4fff-aaf4-a4bc4733ebd6" providerId="ADAL" clId="{B4D05AC5-B346-4E65-B2B8-88F178DFC6E9}" dt="2021-07-07T15:30:53.476" v="6" actId="478"/>
          <ac:picMkLst>
            <pc:docMk/>
            <pc:sldMk cId="2824527957" sldId="292"/>
            <ac:picMk id="6" creationId="{76CE7690-40A5-4AE5-84F4-5791668BD3A7}"/>
          </ac:picMkLst>
        </pc:picChg>
        <pc:picChg chg="del">
          <ac:chgData name="H Philpott MPS" userId="2d1bbb7e-871c-4fff-aaf4-a4bc4733ebd6" providerId="ADAL" clId="{B4D05AC5-B346-4E65-B2B8-88F178DFC6E9}" dt="2021-07-07T15:30:55.249" v="7" actId="478"/>
          <ac:picMkLst>
            <pc:docMk/>
            <pc:sldMk cId="2824527957" sldId="292"/>
            <ac:picMk id="7" creationId="{8676D386-98B8-4F8F-B3EE-C46D236DB3AF}"/>
          </ac:picMkLst>
        </pc:picChg>
        <pc:picChg chg="del">
          <ac:chgData name="H Philpott MPS" userId="2d1bbb7e-871c-4fff-aaf4-a4bc4733ebd6" providerId="ADAL" clId="{B4D05AC5-B346-4E65-B2B8-88F178DFC6E9}" dt="2021-07-07T15:31:04.779" v="12" actId="478"/>
          <ac:picMkLst>
            <pc:docMk/>
            <pc:sldMk cId="2824527957" sldId="292"/>
            <ac:picMk id="8" creationId="{2C181983-75E1-49C7-B4FD-EE98BEFC7213}"/>
          </ac:picMkLst>
        </pc:picChg>
        <pc:picChg chg="del">
          <ac:chgData name="H Philpott MPS" userId="2d1bbb7e-871c-4fff-aaf4-a4bc4733ebd6" providerId="ADAL" clId="{B4D05AC5-B346-4E65-B2B8-88F178DFC6E9}" dt="2021-07-07T15:31:03.451" v="11" actId="478"/>
          <ac:picMkLst>
            <pc:docMk/>
            <pc:sldMk cId="2824527957" sldId="292"/>
            <ac:picMk id="9" creationId="{3CEA5900-DBDF-42DB-B124-BB8FC56313DD}"/>
          </ac:picMkLst>
        </pc:picChg>
        <pc:picChg chg="del">
          <ac:chgData name="H Philpott MPS" userId="2d1bbb7e-871c-4fff-aaf4-a4bc4733ebd6" providerId="ADAL" clId="{B4D05AC5-B346-4E65-B2B8-88F178DFC6E9}" dt="2021-07-07T15:30:41.670" v="0" actId="478"/>
          <ac:picMkLst>
            <pc:docMk/>
            <pc:sldMk cId="2824527957" sldId="292"/>
            <ac:picMk id="10" creationId="{7122C34B-6746-4756-AC90-EAE8BD65A855}"/>
          </ac:picMkLst>
        </pc:picChg>
        <pc:picChg chg="del">
          <ac:chgData name="H Philpott MPS" userId="2d1bbb7e-871c-4fff-aaf4-a4bc4733ebd6" providerId="ADAL" clId="{B4D05AC5-B346-4E65-B2B8-88F178DFC6E9}" dt="2021-07-07T15:30:43.046" v="1" actId="478"/>
          <ac:picMkLst>
            <pc:docMk/>
            <pc:sldMk cId="2824527957" sldId="292"/>
            <ac:picMk id="12" creationId="{CB865213-44B5-4C15-8FCF-438F7FCBEA71}"/>
          </ac:picMkLst>
        </pc:picChg>
        <pc:picChg chg="del">
          <ac:chgData name="H Philpott MPS" userId="2d1bbb7e-871c-4fff-aaf4-a4bc4733ebd6" providerId="ADAL" clId="{B4D05AC5-B346-4E65-B2B8-88F178DFC6E9}" dt="2021-07-07T15:30:44.279" v="2" actId="478"/>
          <ac:picMkLst>
            <pc:docMk/>
            <pc:sldMk cId="2824527957" sldId="292"/>
            <ac:picMk id="15" creationId="{1D6AD3DA-19BE-440F-B16D-7BFE62FB04C2}"/>
          </ac:picMkLst>
        </pc:picChg>
        <pc:picChg chg="mod">
          <ac:chgData name="H Philpott MPS" userId="2d1bbb7e-871c-4fff-aaf4-a4bc4733ebd6" providerId="ADAL" clId="{B4D05AC5-B346-4E65-B2B8-88F178DFC6E9}" dt="2021-07-07T15:31:19.858" v="17" actId="1076"/>
          <ac:picMkLst>
            <pc:docMk/>
            <pc:sldMk cId="2824527957" sldId="292"/>
            <ac:picMk id="1028" creationId="{D0C63660-F2C3-4A40-AB32-B129CE6EF027}"/>
          </ac:picMkLst>
        </pc:picChg>
        <pc:picChg chg="mod">
          <ac:chgData name="H Philpott MPS" userId="2d1bbb7e-871c-4fff-aaf4-a4bc4733ebd6" providerId="ADAL" clId="{B4D05AC5-B346-4E65-B2B8-88F178DFC6E9}" dt="2021-07-07T15:30:52.217" v="5" actId="1076"/>
          <ac:picMkLst>
            <pc:docMk/>
            <pc:sldMk cId="2824527957" sldId="292"/>
            <ac:picMk id="1030" creationId="{AE2EE082-0BF8-44D4-A9EE-AB77CEFD23CB}"/>
          </ac:picMkLst>
        </pc:picChg>
      </pc:sldChg>
    </pc:docChg>
  </pc:docChgLst>
  <pc:docChgLst>
    <pc:chgData name="M Fisher MPS" userId="4a347643-590d-46a5-b898-fc8f2bedaca9" providerId="ADAL" clId="{E79CD7E2-F23B-4927-92E7-207D8BA62146}"/>
    <pc:docChg chg="modSld">
      <pc:chgData name="M Fisher MPS" userId="4a347643-590d-46a5-b898-fc8f2bedaca9" providerId="ADAL" clId="{E79CD7E2-F23B-4927-92E7-207D8BA62146}" dt="2021-09-03T13:40:22.986" v="0" actId="20577"/>
      <pc:docMkLst>
        <pc:docMk/>
      </pc:docMkLst>
      <pc:sldChg chg="modSp">
        <pc:chgData name="M Fisher MPS" userId="4a347643-590d-46a5-b898-fc8f2bedaca9" providerId="ADAL" clId="{E79CD7E2-F23B-4927-92E7-207D8BA62146}" dt="2021-09-03T13:40:22.986" v="0" actId="20577"/>
        <pc:sldMkLst>
          <pc:docMk/>
          <pc:sldMk cId="843509007" sldId="298"/>
        </pc:sldMkLst>
        <pc:spChg chg="mod">
          <ac:chgData name="M Fisher MPS" userId="4a347643-590d-46a5-b898-fc8f2bedaca9" providerId="ADAL" clId="{E79CD7E2-F23B-4927-92E7-207D8BA62146}" dt="2021-09-03T13:40:22.986" v="0" actId="20577"/>
          <ac:spMkLst>
            <pc:docMk/>
            <pc:sldMk cId="843509007" sldId="298"/>
            <ac:spMk id="7" creationId="{B8EAB7C6-FED0-4B1B-AB44-6E9632491B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47074-451C-4269-99DD-CE7DA422C1AE}" type="datetimeFigureOut">
              <a:rPr lang="en-GB" smtClean="0"/>
              <a:t>03/09/2021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51D92-E7EA-47B2-8300-CFF00C1B694A}" type="slidenum">
              <a:rPr lang="en-GB" smtClean="0"/>
              <a:t>‹#›</a:t>
            </a:fld>
            <a:endParaRPr lang="en-GB"/>
          </a:p>
        </p:txBody>
      </p:sp>
    </p:spTree>
    <p:extLst>
      <p:ext uri="{BB962C8B-B14F-4D97-AF65-F5344CB8AC3E}">
        <p14:creationId xmlns:p14="http://schemas.microsoft.com/office/powerpoint/2010/main" val="125682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086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6626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7327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610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bg1"/>
                </a:solidFill>
              </a:rPr>
              <a:t>Children in Reception complete the computer-based, teacher assessed reception baseline assessment in the first few weeks of school</a:t>
            </a:r>
          </a:p>
          <a:p>
            <a:r>
              <a:rPr lang="en-GB" sz="1200" dirty="0">
                <a:solidFill>
                  <a:schemeClr val="bg1"/>
                </a:solidFill>
              </a:rPr>
              <a:t>Children in Year 1 complete the National Phonics Check in the summer term.</a:t>
            </a:r>
          </a:p>
          <a:p>
            <a:r>
              <a:rPr lang="en-GB" sz="1200" dirty="0">
                <a:solidFill>
                  <a:schemeClr val="bg1"/>
                </a:solidFill>
              </a:rPr>
              <a:t>Children in Year 2 complete the National SAT’s tests in English and Maths in the summer term</a:t>
            </a:r>
          </a:p>
          <a:p>
            <a:r>
              <a:rPr lang="en-GB" sz="1200" dirty="0">
                <a:solidFill>
                  <a:schemeClr val="bg1"/>
                </a:solidFill>
              </a:rPr>
              <a:t>Children in Year 4 complete the National Multiplication Test</a:t>
            </a:r>
          </a:p>
          <a:p>
            <a:r>
              <a:rPr lang="en-GB" sz="1200" dirty="0">
                <a:solidFill>
                  <a:schemeClr val="bg1"/>
                </a:solidFill>
              </a:rPr>
              <a:t>Children in Year 6 complete the National SAT’s tests in English and Maths in the summer term</a:t>
            </a: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6299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0476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8472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73639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648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48539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0451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5008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8987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8641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14513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57686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5335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9627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2961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9280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56306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6808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2854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417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808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920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9316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37011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33659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44AB447-BDFD-4FA4-9A82-52202FFDC88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58199" y="0"/>
            <a:ext cx="5295692" cy="6858000"/>
          </a:xfrm>
          <a:prstGeom prst="rect">
            <a:avLst/>
          </a:prstGeom>
        </p:spPr>
      </p:pic>
      <p:pic>
        <p:nvPicPr>
          <p:cNvPr id="10" name="Graphic 9">
            <a:extLst>
              <a:ext uri="{FF2B5EF4-FFF2-40B4-BE49-F238E27FC236}">
                <a16:creationId xmlns:a16="http://schemas.microsoft.com/office/drawing/2014/main" id="{FADFEC34-EAD1-470C-B1D7-476DAA0BD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18" y="0"/>
            <a:ext cx="6859786" cy="6858000"/>
          </a:xfrm>
          <a:prstGeom prst="rect">
            <a:avLst/>
          </a:prstGeom>
        </p:spPr>
      </p:pic>
      <p:pic>
        <p:nvPicPr>
          <p:cNvPr id="11" name="Graphic 10">
            <a:extLst>
              <a:ext uri="{FF2B5EF4-FFF2-40B4-BE49-F238E27FC236}">
                <a16:creationId xmlns:a16="http://schemas.microsoft.com/office/drawing/2014/main" id="{6FF142A7-701F-6940-8E95-0D4830D764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69231" y="521172"/>
            <a:ext cx="6202648" cy="5815657"/>
          </a:xfrm>
          <a:prstGeom prst="rect">
            <a:avLst/>
          </a:prstGeom>
        </p:spPr>
      </p:pic>
      <p:sp>
        <p:nvSpPr>
          <p:cNvPr id="6" name="Text Placeholder Subtitle 1">
            <a:extLst>
              <a:ext uri="{FF2B5EF4-FFF2-40B4-BE49-F238E27FC236}">
                <a16:creationId xmlns:a16="http://schemas.microsoft.com/office/drawing/2014/main" id="{5A1F9EF5-B88C-405C-9168-EDE6A70749C5}"/>
              </a:ext>
            </a:extLst>
          </p:cNvPr>
          <p:cNvSpPr>
            <a:spLocks noGrp="1"/>
          </p:cNvSpPr>
          <p:nvPr>
            <p:ph type="body" sz="quarter" idx="10"/>
          </p:nvPr>
        </p:nvSpPr>
        <p:spPr>
          <a:xfrm>
            <a:off x="4215911" y="1752600"/>
            <a:ext cx="3758591"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19" name="Text Placeholder Subtitle 2">
            <a:extLst>
              <a:ext uri="{FF2B5EF4-FFF2-40B4-BE49-F238E27FC236}">
                <a16:creationId xmlns:a16="http://schemas.microsoft.com/office/drawing/2014/main" id="{D2282B87-09AC-4246-8C13-92CF93907CBF}"/>
              </a:ext>
            </a:extLst>
          </p:cNvPr>
          <p:cNvSpPr>
            <a:spLocks noGrp="1"/>
          </p:cNvSpPr>
          <p:nvPr>
            <p:ph type="body" sz="quarter" idx="11"/>
          </p:nvPr>
        </p:nvSpPr>
        <p:spPr>
          <a:xfrm>
            <a:off x="4215911" y="4844142"/>
            <a:ext cx="3758591"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2" name="Title 1">
            <a:extLst>
              <a:ext uri="{FF2B5EF4-FFF2-40B4-BE49-F238E27FC236}">
                <a16:creationId xmlns:a16="http://schemas.microsoft.com/office/drawing/2014/main" id="{B14A909A-2E72-4DBE-BD02-0B20CFB25B6B}"/>
              </a:ext>
            </a:extLst>
          </p:cNvPr>
          <p:cNvSpPr>
            <a:spLocks noGrp="1"/>
          </p:cNvSpPr>
          <p:nvPr>
            <p:ph type="title" hasCustomPrompt="1"/>
          </p:nvPr>
        </p:nvSpPr>
        <p:spPr>
          <a:xfrm>
            <a:off x="4215909" y="2361521"/>
            <a:ext cx="3758592" cy="2481941"/>
          </a:xfrm>
        </p:spPr>
        <p:txBody>
          <a:bodyPr vert="horz" lIns="121899" tIns="60949" rIns="121899" bIns="60949" rtlCol="0" anchor="ctr">
            <a:normAutofit/>
          </a:bodyPr>
          <a:lstStyle>
            <a:lvl1pPr algn="ctr">
              <a:defRPr lang="en-US" sz="7200" b="1">
                <a:solidFill>
                  <a:schemeClr val="accent4"/>
                </a:solidFill>
                <a:ea typeface="+mn-ea"/>
                <a:cs typeface="+mn-cs"/>
              </a:defRPr>
            </a:lvl1pPr>
          </a:lstStyle>
          <a:p>
            <a:pPr marL="0" lvl="0" indent="0" algn="ctr">
              <a:lnSpc>
                <a:spcPct val="95000"/>
              </a:lnSpc>
              <a:spcBef>
                <a:spcPts val="1866"/>
              </a:spcBef>
              <a:buClr>
                <a:schemeClr val="accent6">
                  <a:lumMod val="50000"/>
                </a:schemeClr>
              </a:buClr>
              <a:buSzPct val="100000"/>
              <a:buFontTx/>
            </a:pPr>
            <a:r>
              <a:rPr lang="en-US" dirty="0"/>
              <a:t>Add Title</a:t>
            </a:r>
          </a:p>
        </p:txBody>
      </p:sp>
    </p:spTree>
    <p:extLst>
      <p:ext uri="{BB962C8B-B14F-4D97-AF65-F5344CB8AC3E}">
        <p14:creationId xmlns:p14="http://schemas.microsoft.com/office/powerpoint/2010/main" val="24525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Circle Layout">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648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6000" y="1828800"/>
            <a:ext cx="5411609"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392" y="685800"/>
            <a:ext cx="3887211" cy="2133598"/>
          </a:xfrm>
        </p:spPr>
        <p:txBody>
          <a:bodyPr vert="horz" lIns="121899" tIns="60949" rIns="121899" bIns="60949" rtlCol="0" anchor="t">
            <a:normAutofit/>
          </a:bodyPr>
          <a:lstStyle>
            <a:lvl1pPr>
              <a:defRPr lang="en-US" sz="4000" b="1">
                <a:solidFill>
                  <a:schemeClr val="accent1"/>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41286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 Circle Layout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648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6000" y="1828800"/>
            <a:ext cx="5411609"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392" y="685800"/>
            <a:ext cx="3887211" cy="2133598"/>
          </a:xfrm>
        </p:spPr>
        <p:txBody>
          <a:bodyPr vert="horz" lIns="121899" tIns="60949" rIns="121899" bIns="60949" rtlCol="0" anchor="t">
            <a:normAutofit/>
          </a:bodyPr>
          <a:lstStyle>
            <a:lvl1pPr>
              <a:defRPr lang="en-US" sz="4000" b="1">
                <a:solidFill>
                  <a:schemeClr val="tx2"/>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endParaRPr lang="en-US" dirty="0"/>
          </a:p>
        </p:txBody>
      </p:sp>
    </p:spTree>
    <p:extLst>
      <p:ext uri="{BB962C8B-B14F-4D97-AF65-F5344CB8AC3E}">
        <p14:creationId xmlns:p14="http://schemas.microsoft.com/office/powerpoint/2010/main" val="359827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arge Circle Layout_alternat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84398" y="990"/>
            <a:ext cx="5295692" cy="6858000"/>
          </a:xfrm>
          <a:prstGeom prst="rect">
            <a:avLst/>
          </a:prstGeom>
        </p:spPr>
      </p:pic>
      <p:pic>
        <p:nvPicPr>
          <p:cNvPr id="7" name="Graphic 6">
            <a:extLst>
              <a:ext uri="{FF2B5EF4-FFF2-40B4-BE49-F238E27FC236}">
                <a16:creationId xmlns:a16="http://schemas.microsoft.com/office/drawing/2014/main" id="{D12EB5EE-DDAA-D449-95BC-BCAFCC6E6BB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750" t="25323" r="-17290" b="14356"/>
          <a:stretch/>
        </p:blipFill>
        <p:spPr>
          <a:xfrm>
            <a:off x="0" y="0"/>
            <a:ext cx="12017331" cy="6897338"/>
          </a:xfrm>
          <a:prstGeom prst="rect">
            <a:avLst/>
          </a:prstGeom>
        </p:spPr>
      </p:pic>
      <p:sp>
        <p:nvSpPr>
          <p:cNvPr id="2" name="Title 1"/>
          <p:cNvSpPr>
            <a:spLocks noGrp="1"/>
          </p:cNvSpPr>
          <p:nvPr>
            <p:ph type="title"/>
          </p:nvPr>
        </p:nvSpPr>
        <p:spPr>
          <a:xfrm>
            <a:off x="720913" y="685800"/>
            <a:ext cx="5564049" cy="1143000"/>
          </a:xfrm>
        </p:spPr>
        <p:txBody>
          <a:bodyPr anchor="t">
            <a:normAutofit/>
          </a:bodyPr>
          <a:lstStyle>
            <a:lvl1pPr>
              <a:defRPr sz="4000" b="1">
                <a:solidFill>
                  <a:schemeClr val="accent1"/>
                </a:solidFill>
              </a:defRPr>
            </a:lvl1pPr>
          </a:lstStyle>
          <a:p>
            <a:r>
              <a:rPr lang="en-US"/>
              <a:t>Click to edit Master title style</a:t>
            </a:r>
            <a:endParaRPr dirty="0"/>
          </a:p>
        </p:txBody>
      </p:sp>
      <p:sp>
        <p:nvSpPr>
          <p:cNvPr id="3" name="Content Placeholder 2"/>
          <p:cNvSpPr>
            <a:spLocks noGrp="1"/>
          </p:cNvSpPr>
          <p:nvPr>
            <p:ph idx="1"/>
          </p:nvPr>
        </p:nvSpPr>
        <p:spPr>
          <a:xfrm>
            <a:off x="720913" y="1828800"/>
            <a:ext cx="5564049"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50106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arge Circle Layout_alterna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96308" y="0"/>
            <a:ext cx="5295692" cy="6858000"/>
          </a:xfrm>
          <a:prstGeom prst="rect">
            <a:avLst/>
          </a:prstGeom>
        </p:spPr>
      </p:pic>
      <p:pic>
        <p:nvPicPr>
          <p:cNvPr id="7" name="Graphic 6">
            <a:extLst>
              <a:ext uri="{FF2B5EF4-FFF2-40B4-BE49-F238E27FC236}">
                <a16:creationId xmlns:a16="http://schemas.microsoft.com/office/drawing/2014/main" id="{75506675-2304-3948-8A18-BB70E847D3D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750" t="25323" r="-17290" b="14356"/>
          <a:stretch/>
        </p:blipFill>
        <p:spPr>
          <a:xfrm>
            <a:off x="0" y="0"/>
            <a:ext cx="12017331" cy="6897338"/>
          </a:xfrm>
          <a:prstGeom prst="rect">
            <a:avLst/>
          </a:prstGeom>
        </p:spPr>
      </p:pic>
      <p:sp>
        <p:nvSpPr>
          <p:cNvPr id="2" name="Title 1"/>
          <p:cNvSpPr>
            <a:spLocks noGrp="1"/>
          </p:cNvSpPr>
          <p:nvPr>
            <p:ph type="title"/>
          </p:nvPr>
        </p:nvSpPr>
        <p:spPr>
          <a:xfrm>
            <a:off x="720913" y="685800"/>
            <a:ext cx="5564049" cy="1143000"/>
          </a:xfrm>
        </p:spPr>
        <p:txBody>
          <a:bodyPr anchor="t">
            <a:normAutofit/>
          </a:bodyPr>
          <a:lstStyle>
            <a:lvl1pPr>
              <a:defRPr sz="4000" b="1">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720913" y="1828800"/>
            <a:ext cx="5564049" cy="4470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95188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per layout">
    <p:bg>
      <p:bgPr>
        <a:blipFill dpi="0" rotWithShape="1">
          <a:blip r:embed="rId2">
            <a:alphaModFix amt="30000"/>
            <a:lum/>
          </a:blip>
          <a:srcRect/>
          <a:tile tx="203200" ty="2032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2325" y="685800"/>
            <a:ext cx="8765285" cy="990600"/>
          </a:xfrm>
        </p:spPr>
        <p:txBody>
          <a:bodyPr anchor="t"/>
          <a:lstStyle>
            <a:lvl1pPr>
              <a:lnSpc>
                <a:spcPct val="100000"/>
              </a:lnSpc>
              <a:defRPr sz="4000" b="1">
                <a:solidFill>
                  <a:schemeClr val="accent1"/>
                </a:solidFill>
              </a:defRPr>
            </a:lvl1pPr>
          </a:lstStyle>
          <a:p>
            <a:r>
              <a:rPr lang="en-US"/>
              <a:t>Click to edit Master title style</a:t>
            </a:r>
            <a:endParaRPr dirty="0"/>
          </a:p>
        </p:txBody>
      </p:sp>
      <p:pic>
        <p:nvPicPr>
          <p:cNvPr id="4" name="Graphic 3">
            <a:extLst>
              <a:ext uri="{FF2B5EF4-FFF2-40B4-BE49-F238E27FC236}">
                <a16:creationId xmlns:a16="http://schemas.microsoft.com/office/drawing/2014/main" id="{688A6A42-7A89-44E1-BBDF-14C2FD2245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851" y="1309974"/>
            <a:ext cx="1830641" cy="4648200"/>
          </a:xfrm>
          <a:prstGeom prst="rect">
            <a:avLst/>
          </a:prstGeom>
        </p:spPr>
      </p:pic>
      <p:sp>
        <p:nvSpPr>
          <p:cNvPr id="8" name="Content Placeholder 2">
            <a:extLst>
              <a:ext uri="{FF2B5EF4-FFF2-40B4-BE49-F238E27FC236}">
                <a16:creationId xmlns:a16="http://schemas.microsoft.com/office/drawing/2014/main" id="{421512DC-20C8-4928-B94E-9F191902C57E}"/>
              </a:ext>
            </a:extLst>
          </p:cNvPr>
          <p:cNvSpPr>
            <a:spLocks noGrp="1"/>
          </p:cNvSpPr>
          <p:nvPr>
            <p:ph idx="10"/>
          </p:nvPr>
        </p:nvSpPr>
        <p:spPr>
          <a:xfrm>
            <a:off x="2742325" y="1828800"/>
            <a:ext cx="8765285"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92127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pPr/>
              <a:t>9/3/2021</a:t>
            </a:fld>
            <a:endParaRPr lang="en-US" dirty="0"/>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dirty="0"/>
              <a:t>Add a footer</a:t>
            </a:r>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dirty="0"/>
          </a:p>
        </p:txBody>
      </p:sp>
    </p:spTree>
    <p:extLst>
      <p:ext uri="{BB962C8B-B14F-4D97-AF65-F5344CB8AC3E}">
        <p14:creationId xmlns:p14="http://schemas.microsoft.com/office/powerpoint/2010/main" val="2482933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1">
          <p15:clr>
            <a:srgbClr val="F26B43"/>
          </p15:clr>
        </p15:guide>
        <p15:guide id="2" orient="horz" pos="432">
          <p15:clr>
            <a:srgbClr val="F26B43"/>
          </p15:clr>
        </p15:guide>
        <p15:guide id="3" pos="7247">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www.milvertonprimaryschool.co.uk/our-curriculum.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4.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thinkuknow.co.uk/parents/Get-help/" TargetMode="External"/><Relationship Id="rId4" Type="http://schemas.openxmlformats.org/officeDocument/2006/relationships/hyperlink" Target="https://www.ceop.police.uk/safety-centr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jpeg"/><Relationship Id="rId7" Type="http://schemas.openxmlformats.org/officeDocument/2006/relationships/hyperlink" Target="https://pxhere.com/en/photo/138694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hyperlink" Target="http://www.coolmilk.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hyperlink" Target="https://www.milvertonprimaryschool.co.uk/uploads/6/8/5/7/68571059/2021_home_school_agreement_milverton_primary_schoo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mailto:admin2606@welearn365.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14.jpeg"/><Relationship Id="rId4" Type="http://schemas.openxmlformats.org/officeDocument/2006/relationships/image" Target="../media/image25.sv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jpeg"/><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4.jpe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ubtitle 4"/>
          <p:cNvSpPr>
            <a:spLocks noGrp="1"/>
          </p:cNvSpPr>
          <p:nvPr>
            <p:ph type="body" sz="quarter" idx="10"/>
          </p:nvPr>
        </p:nvSpPr>
        <p:spPr>
          <a:xfrm>
            <a:off x="4007768" y="1752600"/>
            <a:ext cx="4176464" cy="609600"/>
          </a:xfrm>
        </p:spPr>
        <p:txBody>
          <a:bodyPr>
            <a:normAutofit/>
          </a:bodyPr>
          <a:lstStyle/>
          <a:p>
            <a:pPr algn="ctr">
              <a:lnSpc>
                <a:spcPct val="100000"/>
              </a:lnSpc>
            </a:pPr>
            <a:r>
              <a:rPr lang="en-US" sz="2600" b="1" dirty="0">
                <a:solidFill>
                  <a:schemeClr val="accent1"/>
                </a:solidFill>
              </a:rPr>
              <a:t>Milverton Primary School</a:t>
            </a:r>
          </a:p>
        </p:txBody>
      </p:sp>
      <p:sp>
        <p:nvSpPr>
          <p:cNvPr id="2" name="Title 1">
            <a:extLst>
              <a:ext uri="{FF2B5EF4-FFF2-40B4-BE49-F238E27FC236}">
                <a16:creationId xmlns:a16="http://schemas.microsoft.com/office/drawing/2014/main" id="{0F7DEB8F-68B5-45C7-B2E2-C7CEA0B52A93}"/>
              </a:ext>
            </a:extLst>
          </p:cNvPr>
          <p:cNvSpPr>
            <a:spLocks noGrp="1"/>
          </p:cNvSpPr>
          <p:nvPr>
            <p:ph type="title"/>
          </p:nvPr>
        </p:nvSpPr>
        <p:spPr/>
        <p:txBody>
          <a:bodyPr/>
          <a:lstStyle/>
          <a:p>
            <a:r>
              <a:rPr lang="en-US" dirty="0"/>
              <a:t>Year 1/2</a:t>
            </a:r>
          </a:p>
        </p:txBody>
      </p:sp>
      <p:sp>
        <p:nvSpPr>
          <p:cNvPr id="3" name="Text Placeholder 2">
            <a:extLst>
              <a:ext uri="{FF2B5EF4-FFF2-40B4-BE49-F238E27FC236}">
                <a16:creationId xmlns:a16="http://schemas.microsoft.com/office/drawing/2014/main" id="{BFB2E407-D5EB-4497-8CCA-679DF12520C7}"/>
              </a:ext>
            </a:extLst>
          </p:cNvPr>
          <p:cNvSpPr>
            <a:spLocks noGrp="1"/>
          </p:cNvSpPr>
          <p:nvPr>
            <p:ph type="body" sz="quarter" idx="11"/>
          </p:nvPr>
        </p:nvSpPr>
        <p:spPr>
          <a:xfrm>
            <a:off x="4216401" y="4844142"/>
            <a:ext cx="3757612" cy="1033130"/>
          </a:xfrm>
        </p:spPr>
        <p:txBody>
          <a:bodyPr>
            <a:normAutofit/>
          </a:bodyPr>
          <a:lstStyle/>
          <a:p>
            <a:r>
              <a:rPr lang="en-US" sz="2400" dirty="0">
                <a:solidFill>
                  <a:schemeClr val="accent1"/>
                </a:solidFill>
              </a:rPr>
              <a:t>Parent Information Guide</a:t>
            </a:r>
          </a:p>
          <a:p>
            <a:r>
              <a:rPr lang="en-US" sz="1600" dirty="0">
                <a:solidFill>
                  <a:schemeClr val="accent1"/>
                </a:solidFill>
              </a:rPr>
              <a:t>September 2021</a:t>
            </a:r>
          </a:p>
        </p:txBody>
      </p:sp>
      <p:pic>
        <p:nvPicPr>
          <p:cNvPr id="6" name="Picture 5">
            <a:extLst>
              <a:ext uri="{FF2B5EF4-FFF2-40B4-BE49-F238E27FC236}">
                <a16:creationId xmlns:a16="http://schemas.microsoft.com/office/drawing/2014/main" id="{A31A556C-F162-4898-BC37-CB690F65F374}"/>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6748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435652" y="495354"/>
            <a:ext cx="3887211" cy="2133598"/>
          </a:xfrm>
        </p:spPr>
        <p:txBody>
          <a:bodyPr/>
          <a:lstStyle/>
          <a:p>
            <a:r>
              <a:rPr lang="en-US" dirty="0">
                <a:solidFill>
                  <a:schemeClr val="accent4"/>
                </a:solidFill>
              </a:rPr>
              <a:t>School Fund Donations</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087390" y="1158240"/>
            <a:ext cx="6267820" cy="5298440"/>
          </a:xfrm>
        </p:spPr>
        <p:txBody>
          <a:bodyPr>
            <a:normAutofit/>
          </a:bodyPr>
          <a:lstStyle/>
          <a:p>
            <a:pPr marL="0" indent="0">
              <a:buClr>
                <a:schemeClr val="bg1"/>
              </a:buClr>
              <a:buNone/>
            </a:pPr>
            <a:r>
              <a:rPr lang="en-GB" b="1" dirty="0"/>
              <a:t>We kindly ask parents to make a suggested £10 donation to the ‘School Fund’ each term, through Parent Pay.</a:t>
            </a:r>
          </a:p>
          <a:p>
            <a:pPr marL="0" indent="0">
              <a:buClr>
                <a:schemeClr val="bg1"/>
              </a:buClr>
              <a:buNone/>
            </a:pPr>
            <a:r>
              <a:rPr lang="en-GB" dirty="0"/>
              <a:t>Your donations help to provide many of the ‘extras’ that bring our curriculum to life, such as:</a:t>
            </a:r>
          </a:p>
          <a:p>
            <a:pPr>
              <a:buClr>
                <a:schemeClr val="bg1"/>
              </a:buClr>
            </a:pPr>
            <a:r>
              <a:rPr lang="en-GB" dirty="0"/>
              <a:t>Special visitors</a:t>
            </a:r>
          </a:p>
          <a:p>
            <a:pPr>
              <a:buClr>
                <a:schemeClr val="bg1"/>
              </a:buClr>
            </a:pPr>
            <a:r>
              <a:rPr lang="en-GB" dirty="0"/>
              <a:t>A Ricky Brown dance day every summer in KS2</a:t>
            </a:r>
          </a:p>
          <a:p>
            <a:pPr>
              <a:buClr>
                <a:schemeClr val="bg1"/>
              </a:buClr>
            </a:pPr>
            <a:r>
              <a:rPr lang="en-GB" dirty="0"/>
              <a:t>The ‘Dinosaur Man’ with his dinosaurs in the Early Years</a:t>
            </a:r>
          </a:p>
          <a:p>
            <a:pPr>
              <a:buClr>
                <a:schemeClr val="bg1"/>
              </a:buClr>
            </a:pPr>
            <a:r>
              <a:rPr lang="en-GB" dirty="0"/>
              <a:t>Egyptians day</a:t>
            </a:r>
          </a:p>
          <a:p>
            <a:pPr>
              <a:buClr>
                <a:schemeClr val="bg1"/>
              </a:buClr>
            </a:pPr>
            <a:r>
              <a:rPr lang="en-GB" dirty="0"/>
              <a:t>School trip subsidies</a:t>
            </a:r>
          </a:p>
          <a:p>
            <a:pPr>
              <a:buClr>
                <a:schemeClr val="bg1"/>
              </a:buClr>
            </a:pPr>
            <a:r>
              <a:rPr lang="en-GB" dirty="0"/>
              <a:t>Special resources for projects </a:t>
            </a:r>
          </a:p>
        </p:txBody>
      </p:sp>
      <p:sp>
        <p:nvSpPr>
          <p:cNvPr id="4" name="Rectangle 3">
            <a:extLst>
              <a:ext uri="{FF2B5EF4-FFF2-40B4-BE49-F238E27FC236}">
                <a16:creationId xmlns:a16="http://schemas.microsoft.com/office/drawing/2014/main" id="{5075398A-A96A-475F-889F-EAB7DA90DFFA}"/>
              </a:ext>
            </a:extLst>
          </p:cNvPr>
          <p:cNvSpPr/>
          <p:nvPr/>
        </p:nvSpPr>
        <p:spPr>
          <a:xfrm>
            <a:off x="516430" y="4668485"/>
            <a:ext cx="2244037" cy="1569660"/>
          </a:xfrm>
          <a:prstGeom prst="rect">
            <a:avLst/>
          </a:prstGeom>
          <a:noFill/>
        </p:spPr>
        <p:txBody>
          <a:bodyPr wrap="square" lIns="91440" tIns="45720" rIns="91440" bIns="45720">
            <a:spAutoFit/>
          </a:bodyPr>
          <a:lstStyle/>
          <a:p>
            <a:pPr algn="ctr"/>
            <a:r>
              <a:rPr lang="en-US" sz="4800" b="1" cap="none" spc="0" dirty="0">
                <a:ln w="9525">
                  <a:solidFill>
                    <a:schemeClr val="bg2"/>
                  </a:solidFill>
                  <a:prstDash val="solid"/>
                </a:ln>
                <a:solidFill>
                  <a:schemeClr val="bg2"/>
                </a:solidFill>
              </a:rPr>
              <a:t>Thank You!</a:t>
            </a:r>
          </a:p>
        </p:txBody>
      </p:sp>
      <p:pic>
        <p:nvPicPr>
          <p:cNvPr id="6" name="Picture 5">
            <a:extLst>
              <a:ext uri="{FF2B5EF4-FFF2-40B4-BE49-F238E27FC236}">
                <a16:creationId xmlns:a16="http://schemas.microsoft.com/office/drawing/2014/main" id="{29A83F69-2A20-4444-962A-91408DA7BEC1}"/>
              </a:ext>
            </a:extLst>
          </p:cNvPr>
          <p:cNvPicPr>
            <a:picLocks noChangeAspect="1"/>
          </p:cNvPicPr>
          <p:nvPr/>
        </p:nvPicPr>
        <p:blipFill>
          <a:blip r:embed="rId4"/>
          <a:stretch>
            <a:fillRect/>
          </a:stretch>
        </p:blipFill>
        <p:spPr>
          <a:xfrm rot="234452">
            <a:off x="2178509" y="2843334"/>
            <a:ext cx="2684898" cy="2013674"/>
          </a:xfrm>
          <a:prstGeom prst="rect">
            <a:avLst/>
          </a:prstGeom>
        </p:spPr>
      </p:pic>
      <p:pic>
        <p:nvPicPr>
          <p:cNvPr id="2" name="Picture 1">
            <a:extLst>
              <a:ext uri="{FF2B5EF4-FFF2-40B4-BE49-F238E27FC236}">
                <a16:creationId xmlns:a16="http://schemas.microsoft.com/office/drawing/2014/main" id="{56BF8CBE-252E-4A68-8039-02F1725DDFC0}"/>
              </a:ext>
            </a:extLst>
          </p:cNvPr>
          <p:cNvPicPr>
            <a:picLocks noChangeAspect="1"/>
          </p:cNvPicPr>
          <p:nvPr/>
        </p:nvPicPr>
        <p:blipFill>
          <a:blip r:embed="rId5"/>
          <a:stretch>
            <a:fillRect/>
          </a:stretch>
        </p:blipFill>
        <p:spPr>
          <a:xfrm rot="21438857">
            <a:off x="435652" y="1971809"/>
            <a:ext cx="2219758" cy="1673916"/>
          </a:xfrm>
          <a:prstGeom prst="rect">
            <a:avLst/>
          </a:prstGeom>
        </p:spPr>
      </p:pic>
    </p:spTree>
    <p:extLst>
      <p:ext uri="{BB962C8B-B14F-4D97-AF65-F5344CB8AC3E}">
        <p14:creationId xmlns:p14="http://schemas.microsoft.com/office/powerpoint/2010/main" val="276422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The Curriculum</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056910" y="1239520"/>
            <a:ext cx="6726068" cy="4932680"/>
          </a:xfrm>
        </p:spPr>
        <p:txBody>
          <a:bodyPr>
            <a:normAutofit fontScale="92500" lnSpcReduction="10000"/>
          </a:bodyPr>
          <a:lstStyle/>
          <a:p>
            <a:pPr marL="0" indent="0">
              <a:buNone/>
            </a:pPr>
            <a:r>
              <a:rPr lang="en-GB" sz="2400" b="1" dirty="0"/>
              <a:t>Following </a:t>
            </a:r>
            <a:r>
              <a:rPr lang="en-GB" sz="2400" b="1" dirty="0">
                <a:hlinkClick r:id="rId4">
                  <a:extLst>
                    <a:ext uri="{A12FA001-AC4F-418D-AE19-62706E023703}">
                      <ahyp:hlinkClr xmlns:ahyp="http://schemas.microsoft.com/office/drawing/2018/hyperlinkcolor" val="tx"/>
                    </a:ext>
                  </a:extLst>
                </a:hlinkClick>
              </a:rPr>
              <a:t>this link </a:t>
            </a:r>
            <a:r>
              <a:rPr lang="en-GB" sz="2400" b="1" dirty="0"/>
              <a:t>will take you to our website where you can view the school curriculum.</a:t>
            </a:r>
          </a:p>
          <a:p>
            <a:pPr marL="0" indent="0">
              <a:buNone/>
            </a:pPr>
            <a:r>
              <a:rPr lang="en-GB" sz="2400" dirty="0"/>
              <a:t>All children will follow a new topic each half term or full term.</a:t>
            </a:r>
          </a:p>
          <a:p>
            <a:pPr marL="0" indent="0">
              <a:buNone/>
            </a:pPr>
            <a:r>
              <a:rPr lang="en-GB" sz="2400" dirty="0"/>
              <a:t>New for 2021, we will be sharing a ‘knowledge map’ with parents for each topic, to indicate the key learning in different subject areas.</a:t>
            </a:r>
          </a:p>
          <a:p>
            <a:pPr marL="0" indent="0">
              <a:buNone/>
            </a:pPr>
            <a:r>
              <a:rPr lang="en-GB" sz="2400" dirty="0"/>
              <a:t>This knowledge map is a great resource for you to keep at home, to enable you to have a quick overview of the learning taking place each half term, and discuss these with your child.</a:t>
            </a:r>
          </a:p>
          <a:p>
            <a:pPr marL="0" indent="0">
              <a:buNone/>
            </a:pPr>
            <a:endParaRPr lang="en-GB" dirty="0"/>
          </a:p>
          <a:p>
            <a:pPr marL="0" indent="0">
              <a:buNone/>
            </a:pPr>
            <a:r>
              <a:rPr lang="en-GB" sz="1600" dirty="0"/>
              <a:t>https://www.milvertonprimaryschool.co.uk/our-curriculum.html</a:t>
            </a:r>
          </a:p>
          <a:p>
            <a:pPr marL="0" indent="0">
              <a:buNone/>
            </a:pPr>
            <a:endParaRPr lang="en-GB" dirty="0"/>
          </a:p>
        </p:txBody>
      </p:sp>
      <p:pic>
        <p:nvPicPr>
          <p:cNvPr id="6" name="Picture 5" descr="A picture containing outdoor, person&#10;&#10;Description automatically generated">
            <a:extLst>
              <a:ext uri="{FF2B5EF4-FFF2-40B4-BE49-F238E27FC236}">
                <a16:creationId xmlns:a16="http://schemas.microsoft.com/office/drawing/2014/main" id="{D70B5912-778D-C648-ADFF-0E5988A97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7784">
            <a:off x="1166403" y="2742023"/>
            <a:ext cx="2697601" cy="3596801"/>
          </a:xfrm>
          <a:prstGeom prst="rect">
            <a:avLst/>
          </a:prstGeom>
        </p:spPr>
      </p:pic>
    </p:spTree>
    <p:extLst>
      <p:ext uri="{BB962C8B-B14F-4D97-AF65-F5344CB8AC3E}">
        <p14:creationId xmlns:p14="http://schemas.microsoft.com/office/powerpoint/2010/main" val="882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36785" y="374697"/>
            <a:ext cx="3887211" cy="2133598"/>
          </a:xfrm>
        </p:spPr>
        <p:txBody>
          <a:bodyPr/>
          <a:lstStyle/>
          <a:p>
            <a:r>
              <a:rPr lang="en-US" dirty="0">
                <a:solidFill>
                  <a:schemeClr val="accent4"/>
                </a:solidFill>
              </a:rPr>
              <a:t>Home Learning</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710041" y="188641"/>
            <a:ext cx="5999099" cy="5900711"/>
          </a:xfrm>
        </p:spPr>
        <p:txBody>
          <a:bodyPr>
            <a:noAutofit/>
          </a:bodyPr>
          <a:lstStyle/>
          <a:p>
            <a:pPr marL="0" indent="0">
              <a:buNone/>
            </a:pPr>
            <a:r>
              <a:rPr lang="en-GB" b="1" dirty="0"/>
              <a:t>Every half term, your child will receive a homework booklet to complete. As part of their home learning, we will expect that all children:</a:t>
            </a:r>
          </a:p>
          <a:p>
            <a:r>
              <a:rPr lang="en-GB" dirty="0"/>
              <a:t>Read most days of the week</a:t>
            </a:r>
          </a:p>
          <a:p>
            <a:r>
              <a:rPr lang="en-GB" dirty="0"/>
              <a:t>Practise spellings regularly enough to learn them</a:t>
            </a:r>
          </a:p>
          <a:p>
            <a:r>
              <a:rPr lang="en-GB" dirty="0"/>
              <a:t>Complete maths activities set on Mathletics</a:t>
            </a:r>
          </a:p>
          <a:p>
            <a:r>
              <a:rPr lang="en-GB" dirty="0"/>
              <a:t>Practise their KIRFs to become fluent with maths facts</a:t>
            </a:r>
          </a:p>
          <a:p>
            <a:pPr marL="0" indent="0">
              <a:buNone/>
            </a:pPr>
            <a:r>
              <a:rPr lang="en-GB" dirty="0"/>
              <a:t>Home work booklets should be handed in on a </a:t>
            </a:r>
            <a:r>
              <a:rPr lang="en-GB" b="1" dirty="0"/>
              <a:t>Monday</a:t>
            </a:r>
            <a:r>
              <a:rPr lang="en-GB" dirty="0"/>
              <a:t>, and spelling tests will also be on this day. Teachers will check to see that work has been completed. </a:t>
            </a:r>
          </a:p>
          <a:p>
            <a:pPr marL="0" indent="0">
              <a:buNone/>
            </a:pPr>
            <a:r>
              <a:rPr lang="en-GB" dirty="0"/>
              <a:t>It is important for children to develop responsibility and independence in this area, to help them develop their ROAR! Please ensure they have their reading book and booklet in on the correct day to help them achieve this.</a:t>
            </a:r>
          </a:p>
        </p:txBody>
      </p:sp>
      <p:sp>
        <p:nvSpPr>
          <p:cNvPr id="9" name="TextBox 8">
            <a:extLst>
              <a:ext uri="{FF2B5EF4-FFF2-40B4-BE49-F238E27FC236}">
                <a16:creationId xmlns:a16="http://schemas.microsoft.com/office/drawing/2014/main" id="{7FE3E816-A6EB-4DE4-9C50-1F0B5B939612}"/>
              </a:ext>
            </a:extLst>
          </p:cNvPr>
          <p:cNvSpPr txBox="1"/>
          <p:nvPr/>
        </p:nvSpPr>
        <p:spPr>
          <a:xfrm>
            <a:off x="180893" y="3996041"/>
            <a:ext cx="5327198" cy="2616101"/>
          </a:xfrm>
          <a:prstGeom prst="rect">
            <a:avLst/>
          </a:prstGeom>
          <a:noFill/>
        </p:spPr>
        <p:txBody>
          <a:bodyPr wrap="square">
            <a:spAutoFit/>
          </a:bodyPr>
          <a:lstStyle/>
          <a:p>
            <a:endParaRPr lang="en-GB" sz="2000" b="1" dirty="0">
              <a:solidFill>
                <a:schemeClr val="bg1"/>
              </a:solidFill>
              <a:latin typeface="Quire Sans (Body)"/>
            </a:endParaRPr>
          </a:p>
          <a:p>
            <a:r>
              <a:rPr lang="en-GB" dirty="0">
                <a:solidFill>
                  <a:schemeClr val="bg1"/>
                </a:solidFill>
                <a:latin typeface="Quire Sans (Body)"/>
              </a:rPr>
              <a:t>Teachers will set tasks to complete depending on your child’s current area of maths learning. There are also extra challenges to help practise. Mathletics is compatible with phones, tablets and computers. </a:t>
            </a:r>
          </a:p>
          <a:p>
            <a:endParaRPr lang="en-GB" dirty="0">
              <a:solidFill>
                <a:schemeClr val="bg1"/>
              </a:solidFill>
              <a:latin typeface="Quire Sans (Body)"/>
            </a:endParaRPr>
          </a:p>
          <a:p>
            <a:r>
              <a:rPr lang="en-GB" dirty="0">
                <a:solidFill>
                  <a:schemeClr val="bg1"/>
                </a:solidFill>
                <a:latin typeface="Quire Sans (Body)"/>
              </a:rPr>
              <a:t>We ask parents for a £5 annual contribution towards the cost of the site; if you are able to, please pay through Parent Pay.</a:t>
            </a:r>
          </a:p>
        </p:txBody>
      </p:sp>
      <p:pic>
        <p:nvPicPr>
          <p:cNvPr id="11" name="Picture 4">
            <a:extLst>
              <a:ext uri="{FF2B5EF4-FFF2-40B4-BE49-F238E27FC236}">
                <a16:creationId xmlns:a16="http://schemas.microsoft.com/office/drawing/2014/main" id="{4D6091BD-76AF-4150-A821-D6201D252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91" r="88152" b="82391"/>
          <a:stretch>
            <a:fillRect/>
          </a:stretch>
        </p:blipFill>
        <p:spPr bwMode="auto">
          <a:xfrm>
            <a:off x="236785" y="3691326"/>
            <a:ext cx="1245796" cy="60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Picture">
            <a:extLst>
              <a:ext uri="{FF2B5EF4-FFF2-40B4-BE49-F238E27FC236}">
                <a16:creationId xmlns:a16="http://schemas.microsoft.com/office/drawing/2014/main" id="{D93359E7-4EA2-4E50-BCF9-BF92173BD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0785">
            <a:off x="1517330" y="1747860"/>
            <a:ext cx="2912166" cy="218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Assessment</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120640" y="685800"/>
            <a:ext cx="6183769" cy="6670040"/>
          </a:xfrm>
        </p:spPr>
        <p:txBody>
          <a:bodyPr>
            <a:noAutofit/>
          </a:bodyPr>
          <a:lstStyle/>
          <a:p>
            <a:pPr marL="0" indent="0">
              <a:buNone/>
            </a:pPr>
            <a:r>
              <a:rPr lang="en-GB" sz="1700" b="1" dirty="0"/>
              <a:t>At learning review meetings, your child’s teacher will tell you whether or not your child is on track to meet the standard for reading, writing and maths. If they are not, some next steps will be discussed to help them on this path. Where children have met the standard, they will be challenged to work at ‘greater depth’ within that standard.</a:t>
            </a:r>
          </a:p>
          <a:p>
            <a:pPr marL="0" indent="0">
              <a:buNone/>
            </a:pPr>
            <a:r>
              <a:rPr lang="en-GB" sz="1700" dirty="0"/>
              <a:t>End of year attainment will be reported in terms of whether your child is:</a:t>
            </a:r>
          </a:p>
          <a:p>
            <a:pPr>
              <a:spcBef>
                <a:spcPts val="600"/>
              </a:spcBef>
              <a:buClr>
                <a:schemeClr val="bg1"/>
              </a:buClr>
            </a:pPr>
            <a:r>
              <a:rPr lang="en-GB" sz="1700" dirty="0"/>
              <a:t>Working towards the standard for their age group</a:t>
            </a:r>
          </a:p>
          <a:p>
            <a:pPr>
              <a:spcBef>
                <a:spcPts val="600"/>
              </a:spcBef>
              <a:buClr>
                <a:schemeClr val="bg1"/>
              </a:buClr>
            </a:pPr>
            <a:r>
              <a:rPr lang="en-GB" sz="1700" dirty="0"/>
              <a:t>Meeting the standard for their age group</a:t>
            </a:r>
          </a:p>
          <a:p>
            <a:pPr>
              <a:spcBef>
                <a:spcPts val="600"/>
              </a:spcBef>
              <a:buClr>
                <a:schemeClr val="bg1"/>
              </a:buClr>
            </a:pPr>
            <a:r>
              <a:rPr lang="en-GB" sz="1700" dirty="0"/>
              <a:t>Working at greater depth within the standard for their age group</a:t>
            </a:r>
          </a:p>
          <a:p>
            <a:pPr marL="0" indent="0">
              <a:buNone/>
            </a:pPr>
            <a:r>
              <a:rPr lang="en-GB" sz="1700" b="1" dirty="0"/>
              <a:t>In School Assessment</a:t>
            </a:r>
          </a:p>
          <a:p>
            <a:pPr marL="0" indent="0">
              <a:buNone/>
            </a:pPr>
            <a:r>
              <a:rPr lang="en-GB" sz="1700" dirty="0"/>
              <a:t>At the end of each term, children will be assessed using a reading and maths test. Their writing will be assessed from the written pieces in their topic journal, completed over that term. Most other foundation subjects are assessed by the class teacher as children complete work in that subject against the schools assessment criteria, in line with the National Curriculum.</a:t>
            </a:r>
          </a:p>
        </p:txBody>
      </p:sp>
      <p:sp>
        <p:nvSpPr>
          <p:cNvPr id="7" name="TextBox 6">
            <a:extLst>
              <a:ext uri="{FF2B5EF4-FFF2-40B4-BE49-F238E27FC236}">
                <a16:creationId xmlns:a16="http://schemas.microsoft.com/office/drawing/2014/main" id="{B8EAB7C6-FED0-4B1B-AB44-6E9632491BF0}"/>
              </a:ext>
            </a:extLst>
          </p:cNvPr>
          <p:cNvSpPr txBox="1"/>
          <p:nvPr/>
        </p:nvSpPr>
        <p:spPr>
          <a:xfrm>
            <a:off x="121920" y="4958646"/>
            <a:ext cx="4998720" cy="1754326"/>
          </a:xfrm>
          <a:prstGeom prst="rect">
            <a:avLst/>
          </a:prstGeom>
          <a:noFill/>
        </p:spPr>
        <p:txBody>
          <a:bodyPr wrap="square">
            <a:spAutoFit/>
          </a:bodyPr>
          <a:lstStyle/>
          <a:p>
            <a:pPr marL="0" indent="0">
              <a:buNone/>
            </a:pPr>
            <a:r>
              <a:rPr lang="en-GB" b="1" dirty="0">
                <a:solidFill>
                  <a:schemeClr val="bg1"/>
                </a:solidFill>
              </a:rPr>
              <a:t>National Tests</a:t>
            </a:r>
          </a:p>
          <a:p>
            <a:r>
              <a:rPr lang="en-GB" sz="1800" dirty="0">
                <a:solidFill>
                  <a:schemeClr val="bg1"/>
                </a:solidFill>
              </a:rPr>
              <a:t>Children in Year 1 complete the National Phonics Check in the summer term.</a:t>
            </a:r>
            <a:br>
              <a:rPr lang="en-GB" sz="1800" dirty="0">
                <a:solidFill>
                  <a:schemeClr val="bg1"/>
                </a:solidFill>
              </a:rPr>
            </a:br>
            <a:r>
              <a:rPr lang="en-GB" sz="1800" dirty="0">
                <a:solidFill>
                  <a:schemeClr val="bg1"/>
                </a:solidFill>
              </a:rPr>
              <a:t>Children in Year 2 complete the National SATs tests in English and Maths in the summer term</a:t>
            </a:r>
          </a:p>
          <a:p>
            <a:endParaRPr lang="en-GB" sz="1800" dirty="0">
              <a:solidFill>
                <a:schemeClr val="bg1"/>
              </a:solidFill>
            </a:endParaRPr>
          </a:p>
        </p:txBody>
      </p:sp>
      <p:pic>
        <p:nvPicPr>
          <p:cNvPr id="4" name="Picture 3">
            <a:extLst>
              <a:ext uri="{FF2B5EF4-FFF2-40B4-BE49-F238E27FC236}">
                <a16:creationId xmlns:a16="http://schemas.microsoft.com/office/drawing/2014/main" id="{5AF45CF9-6AE4-4741-98FD-E429E2413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4809">
            <a:off x="516348" y="1865006"/>
            <a:ext cx="1644802" cy="2522411"/>
          </a:xfrm>
          <a:prstGeom prst="rect">
            <a:avLst/>
          </a:prstGeom>
        </p:spPr>
      </p:pic>
      <p:pic>
        <p:nvPicPr>
          <p:cNvPr id="8" name="Picture 7">
            <a:extLst>
              <a:ext uri="{FF2B5EF4-FFF2-40B4-BE49-F238E27FC236}">
                <a16:creationId xmlns:a16="http://schemas.microsoft.com/office/drawing/2014/main" id="{25852AC1-D967-4D5A-8B23-3872551ADE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5425">
            <a:off x="2377402" y="2910316"/>
            <a:ext cx="2194201" cy="1941616"/>
          </a:xfrm>
          <a:prstGeom prst="rect">
            <a:avLst/>
          </a:prstGeom>
        </p:spPr>
      </p:pic>
    </p:spTree>
    <p:extLst>
      <p:ext uri="{BB962C8B-B14F-4D97-AF65-F5344CB8AC3E}">
        <p14:creationId xmlns:p14="http://schemas.microsoft.com/office/powerpoint/2010/main" val="84350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Feedback and Marking</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285931" y="366440"/>
            <a:ext cx="5912071" cy="4343400"/>
          </a:xfrm>
        </p:spPr>
        <p:txBody>
          <a:bodyPr/>
          <a:lstStyle/>
          <a:p>
            <a:pPr marL="0" indent="0">
              <a:buClr>
                <a:schemeClr val="bg1"/>
              </a:buClr>
              <a:buNone/>
            </a:pPr>
            <a:r>
              <a:rPr lang="en-GB" b="1" dirty="0"/>
              <a:t>Feedback is designed to give all children the opportunity to move their learning forwards</a:t>
            </a:r>
            <a:r>
              <a:rPr lang="en-GB" dirty="0"/>
              <a:t>.</a:t>
            </a:r>
          </a:p>
          <a:p>
            <a:pPr marL="0" indent="0">
              <a:buClr>
                <a:schemeClr val="bg1"/>
              </a:buClr>
              <a:buNone/>
            </a:pPr>
            <a:r>
              <a:rPr lang="en-GB" dirty="0"/>
              <a:t>We encourage pupils to develop a ‘growth mindset’ approach towards their learning, and to enjoy the process of refining and improving their work.</a:t>
            </a:r>
          </a:p>
        </p:txBody>
      </p:sp>
      <p:sp>
        <p:nvSpPr>
          <p:cNvPr id="6" name="Folded Corner 9">
            <a:extLst>
              <a:ext uri="{FF2B5EF4-FFF2-40B4-BE49-F238E27FC236}">
                <a16:creationId xmlns:a16="http://schemas.microsoft.com/office/drawing/2014/main" id="{2B63A032-1459-40F5-9AA0-C38E7F5BB651}"/>
              </a:ext>
            </a:extLst>
          </p:cNvPr>
          <p:cNvSpPr/>
          <p:nvPr/>
        </p:nvSpPr>
        <p:spPr>
          <a:xfrm rot="20919148">
            <a:off x="893466" y="2499019"/>
            <a:ext cx="2094193" cy="1981218"/>
          </a:xfrm>
          <a:prstGeom prst="foldedCorner">
            <a:avLst/>
          </a:prstGeom>
          <a:solidFill>
            <a:srgbClr val="E7D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7" name="Picture 2">
            <a:extLst>
              <a:ext uri="{FF2B5EF4-FFF2-40B4-BE49-F238E27FC236}">
                <a16:creationId xmlns:a16="http://schemas.microsoft.com/office/drawing/2014/main" id="{E369D304-B13D-49A0-AFAB-52329ACBF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22123">
            <a:off x="775514" y="2674953"/>
            <a:ext cx="714023" cy="64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57AF3BA7-B14E-43FF-8C53-D036FCE4524B}"/>
              </a:ext>
            </a:extLst>
          </p:cNvPr>
          <p:cNvSpPr txBox="1">
            <a:spLocks noChangeArrowheads="1"/>
          </p:cNvSpPr>
          <p:nvPr/>
        </p:nvSpPr>
        <p:spPr bwMode="auto">
          <a:xfrm rot="20852967">
            <a:off x="1454657" y="2561620"/>
            <a:ext cx="1172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b="1" dirty="0">
                <a:latin typeface="Bradley Hand ITC" panose="03070402050302030203" pitchFamily="66" charset="0"/>
                <a:cs typeface="Arial" panose="020B0604020202020204" pitchFamily="34" charset="0"/>
              </a:rPr>
              <a:t>Stars</a:t>
            </a:r>
          </a:p>
        </p:txBody>
      </p:sp>
      <p:sp>
        <p:nvSpPr>
          <p:cNvPr id="9" name="TextBox 12">
            <a:extLst>
              <a:ext uri="{FF2B5EF4-FFF2-40B4-BE49-F238E27FC236}">
                <a16:creationId xmlns:a16="http://schemas.microsoft.com/office/drawing/2014/main" id="{B1883FE0-4C39-4523-A3BB-D3D2BC43B142}"/>
              </a:ext>
            </a:extLst>
          </p:cNvPr>
          <p:cNvSpPr txBox="1">
            <a:spLocks noChangeArrowheads="1"/>
          </p:cNvSpPr>
          <p:nvPr/>
        </p:nvSpPr>
        <p:spPr bwMode="auto">
          <a:xfrm rot="20859148">
            <a:off x="920730" y="2716045"/>
            <a:ext cx="209419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b="1" u="sng" dirty="0">
              <a:latin typeface="Bradley Hand ITC" panose="03070402050302030203" pitchFamily="66" charset="0"/>
              <a:cs typeface="Arial" panose="020B0604020202020204" pitchFamily="34" charset="0"/>
            </a:endParaRPr>
          </a:p>
          <a:p>
            <a:pPr eaLnBrk="1" hangingPunct="1">
              <a:spcBef>
                <a:spcPct val="0"/>
              </a:spcBef>
              <a:buFontTx/>
              <a:buNone/>
            </a:pPr>
            <a:endParaRPr lang="en-GB" altLang="en-US" sz="1800" b="1" dirty="0">
              <a:latin typeface="Bradley Hand ITC" panose="03070402050302030203" pitchFamily="66" charset="0"/>
              <a:cs typeface="Arial" panose="020B0604020202020204" pitchFamily="34" charset="0"/>
            </a:endParaRPr>
          </a:p>
          <a:p>
            <a:pPr eaLnBrk="1" hangingPunct="1">
              <a:spcBef>
                <a:spcPct val="0"/>
              </a:spcBef>
              <a:buFontTx/>
              <a:buNone/>
            </a:pPr>
            <a:r>
              <a:rPr lang="en-GB" altLang="en-US" sz="1800" b="1" u="sng" dirty="0">
                <a:latin typeface="Bradley Hand ITC" panose="03070402050302030203" pitchFamily="66" charset="0"/>
                <a:cs typeface="Arial" panose="020B0604020202020204" pitchFamily="34" charset="0"/>
              </a:rPr>
              <a:t>Celebrate success</a:t>
            </a:r>
          </a:p>
          <a:p>
            <a:pPr eaLnBrk="1" hangingPunct="1">
              <a:spcBef>
                <a:spcPct val="0"/>
              </a:spcBef>
              <a:buFontTx/>
              <a:buNone/>
            </a:pPr>
            <a:r>
              <a:rPr lang="en-GB" altLang="en-US" sz="1800" b="1" dirty="0">
                <a:latin typeface="Bradley Hand ITC" panose="03070402050302030203" pitchFamily="66" charset="0"/>
                <a:cs typeface="Arial" panose="020B0604020202020204" pitchFamily="34" charset="0"/>
              </a:rPr>
              <a:t>*Linked to the success criteria </a:t>
            </a:r>
          </a:p>
        </p:txBody>
      </p:sp>
      <p:sp>
        <p:nvSpPr>
          <p:cNvPr id="11" name="Folded Corner 13">
            <a:extLst>
              <a:ext uri="{FF2B5EF4-FFF2-40B4-BE49-F238E27FC236}">
                <a16:creationId xmlns:a16="http://schemas.microsoft.com/office/drawing/2014/main" id="{6E38CC5F-8848-4814-8891-BB10DDAB0B78}"/>
              </a:ext>
            </a:extLst>
          </p:cNvPr>
          <p:cNvSpPr/>
          <p:nvPr/>
        </p:nvSpPr>
        <p:spPr>
          <a:xfrm>
            <a:off x="4241011" y="2766050"/>
            <a:ext cx="2361663" cy="3909254"/>
          </a:xfrm>
          <a:prstGeom prst="foldedCorner">
            <a:avLst/>
          </a:prstGeom>
          <a:solidFill>
            <a:srgbClr val="E7D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12" name="Picture 3">
            <a:extLst>
              <a:ext uri="{FF2B5EF4-FFF2-40B4-BE49-F238E27FC236}">
                <a16:creationId xmlns:a16="http://schemas.microsoft.com/office/drawing/2014/main" id="{A43DC1D5-4D82-4153-B901-7529239E1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569" y="2900507"/>
            <a:ext cx="546531" cy="60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
            <a:extLst>
              <a:ext uri="{FF2B5EF4-FFF2-40B4-BE49-F238E27FC236}">
                <a16:creationId xmlns:a16="http://schemas.microsoft.com/office/drawing/2014/main" id="{FD71CAA9-918A-4D11-B18A-3AFF308BC68C}"/>
              </a:ext>
            </a:extLst>
          </p:cNvPr>
          <p:cNvSpPr txBox="1">
            <a:spLocks noChangeArrowheads="1"/>
          </p:cNvSpPr>
          <p:nvPr/>
        </p:nvSpPr>
        <p:spPr bwMode="auto">
          <a:xfrm>
            <a:off x="4851950" y="2946811"/>
            <a:ext cx="14071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200" b="1" dirty="0">
                <a:latin typeface="Bradley Hand ITC" panose="03070402050302030203" pitchFamily="66" charset="0"/>
                <a:cs typeface="Arial" panose="020B0604020202020204" pitchFamily="34" charset="0"/>
              </a:rPr>
              <a:t>Wishes</a:t>
            </a:r>
          </a:p>
        </p:txBody>
      </p:sp>
      <p:sp>
        <p:nvSpPr>
          <p:cNvPr id="14" name="TextBox 16">
            <a:extLst>
              <a:ext uri="{FF2B5EF4-FFF2-40B4-BE49-F238E27FC236}">
                <a16:creationId xmlns:a16="http://schemas.microsoft.com/office/drawing/2014/main" id="{4A678ED3-C6DB-455F-8D52-D70C31EF1722}"/>
              </a:ext>
            </a:extLst>
          </p:cNvPr>
          <p:cNvSpPr txBox="1">
            <a:spLocks noChangeArrowheads="1"/>
          </p:cNvSpPr>
          <p:nvPr/>
        </p:nvSpPr>
        <p:spPr bwMode="auto">
          <a:xfrm>
            <a:off x="4328569" y="3531586"/>
            <a:ext cx="238597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b="1" dirty="0">
                <a:latin typeface="+mn-lt"/>
                <a:cs typeface="Arial" panose="020B0604020202020204" pitchFamily="34" charset="0"/>
              </a:rPr>
              <a:t>Move the learning forwards e.g.</a:t>
            </a:r>
          </a:p>
          <a:p>
            <a:pPr eaLnBrk="1" hangingPunct="1">
              <a:spcBef>
                <a:spcPct val="0"/>
              </a:spcBef>
              <a:buFontTx/>
              <a:buNone/>
            </a:pPr>
            <a:endParaRPr lang="en-GB" altLang="en-US" sz="1600" dirty="0">
              <a:latin typeface="+mn-lt"/>
              <a:cs typeface="Arial" panose="020B0604020202020204" pitchFamily="34" charset="0"/>
            </a:endParaRPr>
          </a:p>
          <a:p>
            <a:pPr eaLnBrk="1" hangingPunct="1">
              <a:spcBef>
                <a:spcPct val="0"/>
              </a:spcBef>
              <a:buFontTx/>
              <a:buNone/>
            </a:pPr>
            <a:r>
              <a:rPr lang="en-GB" altLang="en-US" sz="1200" dirty="0">
                <a:latin typeface="+mn-lt"/>
                <a:cs typeface="Arial" panose="020B0604020202020204" pitchFamily="34" charset="0"/>
              </a:rPr>
              <a:t>Change..</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Correct..</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Up level..</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Add..</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Improve..</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Try this..</a:t>
            </a:r>
            <a:br>
              <a:rPr lang="en-GB" altLang="en-US" sz="1200" dirty="0">
                <a:latin typeface="+mn-lt"/>
                <a:cs typeface="Arial" panose="020B0604020202020204" pitchFamily="34" charset="0"/>
              </a:rPr>
            </a:br>
            <a:r>
              <a:rPr lang="en-GB" altLang="en-US" sz="1200" dirty="0">
                <a:latin typeface="+mn-lt"/>
                <a:cs typeface="Arial" panose="020B0604020202020204" pitchFamily="34" charset="0"/>
              </a:rPr>
              <a:t>Answer..</a:t>
            </a:r>
          </a:p>
          <a:p>
            <a:pPr eaLnBrk="1" hangingPunct="1">
              <a:spcBef>
                <a:spcPct val="0"/>
              </a:spcBef>
              <a:buFontTx/>
              <a:buNone/>
            </a:pPr>
            <a:r>
              <a:rPr lang="en-GB" altLang="en-US" sz="1200" dirty="0">
                <a:latin typeface="+mn-lt"/>
                <a:cs typeface="Arial" panose="020B0604020202020204" pitchFamily="34" charset="0"/>
              </a:rPr>
              <a:t>Fill in the squares</a:t>
            </a:r>
          </a:p>
          <a:p>
            <a:pPr eaLnBrk="1" hangingPunct="1">
              <a:spcBef>
                <a:spcPct val="0"/>
              </a:spcBef>
              <a:buFontTx/>
              <a:buNone/>
            </a:pPr>
            <a:r>
              <a:rPr lang="en-GB" altLang="en-US" sz="1200" dirty="0">
                <a:latin typeface="+mn-lt"/>
                <a:cs typeface="Arial" panose="020B0604020202020204" pitchFamily="34" charset="0"/>
              </a:rPr>
              <a:t>Correct 3 spellings.</a:t>
            </a:r>
          </a:p>
          <a:p>
            <a:pPr eaLnBrk="1" hangingPunct="1">
              <a:spcBef>
                <a:spcPct val="0"/>
              </a:spcBef>
              <a:buFontTx/>
              <a:buNone/>
            </a:pPr>
            <a:r>
              <a:rPr lang="en-GB" altLang="en-US" sz="1200" dirty="0">
                <a:latin typeface="+mn-lt"/>
                <a:cs typeface="Arial" panose="020B0604020202020204" pitchFamily="34" charset="0"/>
              </a:rPr>
              <a:t>Now try…</a:t>
            </a:r>
          </a:p>
          <a:p>
            <a:pPr eaLnBrk="1" hangingPunct="1">
              <a:spcBef>
                <a:spcPct val="0"/>
              </a:spcBef>
              <a:buFontTx/>
              <a:buNone/>
            </a:pPr>
            <a:r>
              <a:rPr lang="en-GB" altLang="en-US" sz="1200" dirty="0">
                <a:latin typeface="+mn-lt"/>
                <a:cs typeface="Arial" panose="020B0604020202020204" pitchFamily="34" charset="0"/>
              </a:rPr>
              <a:t>Have a go at…</a:t>
            </a:r>
          </a:p>
          <a:p>
            <a:pPr eaLnBrk="1" hangingPunct="1">
              <a:spcBef>
                <a:spcPct val="0"/>
              </a:spcBef>
              <a:buFontTx/>
              <a:buNone/>
            </a:pPr>
            <a:r>
              <a:rPr lang="en-GB" altLang="en-US" sz="1200" dirty="0">
                <a:latin typeface="+mn-lt"/>
                <a:cs typeface="Arial" panose="020B0604020202020204" pitchFamily="34" charset="0"/>
              </a:rPr>
              <a:t>Re-write…</a:t>
            </a:r>
          </a:p>
        </p:txBody>
      </p:sp>
      <p:cxnSp>
        <p:nvCxnSpPr>
          <p:cNvPr id="18" name="Straight Connector 17">
            <a:extLst>
              <a:ext uri="{FF2B5EF4-FFF2-40B4-BE49-F238E27FC236}">
                <a16:creationId xmlns:a16="http://schemas.microsoft.com/office/drawing/2014/main" id="{E773A2FD-DAF8-4260-A063-90ED945D55A7}"/>
              </a:ext>
            </a:extLst>
          </p:cNvPr>
          <p:cNvCxnSpPr/>
          <p:nvPr/>
        </p:nvCxnSpPr>
        <p:spPr>
          <a:xfrm rot="5400000">
            <a:off x="9100853" y="3596785"/>
            <a:ext cx="428625" cy="214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7DA5980-804D-44B0-8373-1B12C2DD7B8F}"/>
              </a:ext>
            </a:extLst>
          </p:cNvPr>
          <p:cNvCxnSpPr/>
          <p:nvPr/>
        </p:nvCxnSpPr>
        <p:spPr>
          <a:xfrm rot="5400000">
            <a:off x="9274913" y="3631395"/>
            <a:ext cx="428625" cy="214312"/>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43">
            <a:extLst>
              <a:ext uri="{FF2B5EF4-FFF2-40B4-BE49-F238E27FC236}">
                <a16:creationId xmlns:a16="http://schemas.microsoft.com/office/drawing/2014/main" id="{74BA237D-4D42-4A6D-9AE0-6A81ACFD1E42}"/>
              </a:ext>
            </a:extLst>
          </p:cNvPr>
          <p:cNvGrpSpPr>
            <a:grpSpLocks/>
          </p:cNvGrpSpPr>
          <p:nvPr/>
        </p:nvGrpSpPr>
        <p:grpSpPr bwMode="auto">
          <a:xfrm rot="416542">
            <a:off x="8970367" y="5004027"/>
            <a:ext cx="357187" cy="285750"/>
            <a:chOff x="6000760" y="4857760"/>
            <a:chExt cx="214314" cy="357190"/>
          </a:xfrm>
        </p:grpSpPr>
        <p:cxnSp>
          <p:nvCxnSpPr>
            <p:cNvPr id="26" name="Straight Connector 25">
              <a:extLst>
                <a:ext uri="{FF2B5EF4-FFF2-40B4-BE49-F238E27FC236}">
                  <a16:creationId xmlns:a16="http://schemas.microsoft.com/office/drawing/2014/main" id="{3F503DC5-9531-40E4-8ED0-BF770D0084CE}"/>
                </a:ext>
              </a:extLst>
            </p:cNvPr>
            <p:cNvCxnSpPr/>
            <p:nvPr/>
          </p:nvCxnSpPr>
          <p:spPr>
            <a:xfrm rot="5400000" flipH="1" flipV="1">
              <a:off x="5893290" y="4964062"/>
              <a:ext cx="357190"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8E7764-90CE-482D-B378-CFA94875D54D}"/>
                </a:ext>
              </a:extLst>
            </p:cNvPr>
            <p:cNvCxnSpPr/>
            <p:nvPr/>
          </p:nvCxnSpPr>
          <p:spPr>
            <a:xfrm rot="16200000" flipH="1">
              <a:off x="6024330" y="5013583"/>
              <a:ext cx="285752" cy="714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 name="Folded Corner 48">
            <a:extLst>
              <a:ext uri="{FF2B5EF4-FFF2-40B4-BE49-F238E27FC236}">
                <a16:creationId xmlns:a16="http://schemas.microsoft.com/office/drawing/2014/main" id="{7CFB54D5-CCEC-4B4A-9470-D7532B9BEC83}"/>
              </a:ext>
            </a:extLst>
          </p:cNvPr>
          <p:cNvSpPr/>
          <p:nvPr/>
        </p:nvSpPr>
        <p:spPr>
          <a:xfrm>
            <a:off x="400634" y="4792510"/>
            <a:ext cx="2643187" cy="1857375"/>
          </a:xfrm>
          <a:prstGeom prst="foldedCorner">
            <a:avLst/>
          </a:prstGeom>
          <a:solidFill>
            <a:srgbClr val="E7D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1" name="Picture 2" descr="http://www.primaryclassroomresources.co.uk/teaching-resources/X12040.jpg">
            <a:extLst>
              <a:ext uri="{FF2B5EF4-FFF2-40B4-BE49-F238E27FC236}">
                <a16:creationId xmlns:a16="http://schemas.microsoft.com/office/drawing/2014/main" id="{D231A64D-284C-43D3-9744-13135AB57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46" y="4864543"/>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51">
            <a:extLst>
              <a:ext uri="{FF2B5EF4-FFF2-40B4-BE49-F238E27FC236}">
                <a16:creationId xmlns:a16="http://schemas.microsoft.com/office/drawing/2014/main" id="{9B13E2D9-97E8-43AD-8924-C530CE28EE4D}"/>
              </a:ext>
            </a:extLst>
          </p:cNvPr>
          <p:cNvSpPr txBox="1">
            <a:spLocks noChangeArrowheads="1"/>
          </p:cNvSpPr>
          <p:nvPr/>
        </p:nvSpPr>
        <p:spPr bwMode="auto">
          <a:xfrm>
            <a:off x="412044" y="5721197"/>
            <a:ext cx="25003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latin typeface="+mn-lt"/>
                <a:cs typeface="Arial" panose="020B0604020202020204" pitchFamily="34" charset="0"/>
              </a:rPr>
              <a:t>Tells the children they have met the success criteria.</a:t>
            </a:r>
          </a:p>
          <a:p>
            <a:pPr eaLnBrk="1" hangingPunct="1">
              <a:spcBef>
                <a:spcPct val="0"/>
              </a:spcBef>
              <a:buFontTx/>
              <a:buNone/>
            </a:pPr>
            <a:r>
              <a:rPr lang="en-GB" altLang="en-US" sz="1400" dirty="0">
                <a:latin typeface="+mn-lt"/>
                <a:cs typeface="Arial" panose="020B0604020202020204" pitchFamily="34" charset="0"/>
              </a:rPr>
              <a:t>Often accompanied with a wish.</a:t>
            </a:r>
          </a:p>
        </p:txBody>
      </p:sp>
      <p:sp>
        <p:nvSpPr>
          <p:cNvPr id="33" name="Folded Corner 58">
            <a:extLst>
              <a:ext uri="{FF2B5EF4-FFF2-40B4-BE49-F238E27FC236}">
                <a16:creationId xmlns:a16="http://schemas.microsoft.com/office/drawing/2014/main" id="{F3563B4D-B68A-4641-A82C-DAB272B4ABAD}"/>
              </a:ext>
            </a:extLst>
          </p:cNvPr>
          <p:cNvSpPr/>
          <p:nvPr/>
        </p:nvSpPr>
        <p:spPr>
          <a:xfrm rot="1242275">
            <a:off x="8265060" y="3193800"/>
            <a:ext cx="3151768" cy="1041898"/>
          </a:xfrm>
          <a:prstGeom prst="foldedCorner">
            <a:avLst/>
          </a:prstGeom>
          <a:solidFill>
            <a:srgbClr val="E7DF7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4" name="Picture 5" descr="http://t0.gstatic.com/images?q=tbn:ANd9GcSd9FGGDly2CDf7guAtWhsgEJMQicIyPjAgHTeTOrFuJ8QAW2P4wP5k7Rw:shop.absolutelypaperless.com/images/Verbal%2520Feedback%2520Given%2520No%2520Line(1).jpg">
            <a:extLst>
              <a:ext uri="{FF2B5EF4-FFF2-40B4-BE49-F238E27FC236}">
                <a16:creationId xmlns:a16="http://schemas.microsoft.com/office/drawing/2014/main" id="{BE190837-BEA6-4C16-82E6-BB5F2E85F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46988">
            <a:off x="8431308" y="2931080"/>
            <a:ext cx="774552" cy="79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60">
            <a:extLst>
              <a:ext uri="{FF2B5EF4-FFF2-40B4-BE49-F238E27FC236}">
                <a16:creationId xmlns:a16="http://schemas.microsoft.com/office/drawing/2014/main" id="{58601EF6-FC88-4259-9131-0F6209192C3D}"/>
              </a:ext>
            </a:extLst>
          </p:cNvPr>
          <p:cNvSpPr txBox="1">
            <a:spLocks noChangeArrowheads="1"/>
          </p:cNvSpPr>
          <p:nvPr/>
        </p:nvSpPr>
        <p:spPr bwMode="auto">
          <a:xfrm rot="1229046">
            <a:off x="9059153" y="3388897"/>
            <a:ext cx="21918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latin typeface="+mn-lt"/>
                <a:cs typeface="Arial" panose="020B0604020202020204" pitchFamily="34" charset="0"/>
              </a:rPr>
              <a:t>Feedback discussed with the child and improvements are made together.</a:t>
            </a:r>
          </a:p>
        </p:txBody>
      </p:sp>
      <p:pic>
        <p:nvPicPr>
          <p:cNvPr id="37" name="Graphic 36" descr="sketch of trophy on top of stack of books">
            <a:extLst>
              <a:ext uri="{FF2B5EF4-FFF2-40B4-BE49-F238E27FC236}">
                <a16:creationId xmlns:a16="http://schemas.microsoft.com/office/drawing/2014/main" id="{5978AFB9-D92D-453D-BE31-1671FF17AF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96025" y="4817704"/>
            <a:ext cx="1393200" cy="1857600"/>
          </a:xfrm>
          <a:prstGeom prst="rect">
            <a:avLst/>
          </a:prstGeom>
        </p:spPr>
      </p:pic>
    </p:spTree>
    <p:extLst>
      <p:ext uri="{BB962C8B-B14F-4D97-AF65-F5344CB8AC3E}">
        <p14:creationId xmlns:p14="http://schemas.microsoft.com/office/powerpoint/2010/main" val="147513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684392" y="685800"/>
            <a:ext cx="3887211" cy="1575251"/>
          </a:xfrm>
        </p:spPr>
        <p:txBody>
          <a:bodyPr>
            <a:normAutofit fontScale="90000"/>
          </a:bodyPr>
          <a:lstStyle/>
          <a:p>
            <a:r>
              <a:rPr lang="en-US" dirty="0">
                <a:solidFill>
                  <a:schemeClr val="accent4"/>
                </a:solidFill>
              </a:rPr>
              <a:t>Personal, Social and Health Education</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4887872" y="958896"/>
            <a:ext cx="6619736" cy="4765010"/>
          </a:xfrm>
        </p:spPr>
        <p:txBody>
          <a:bodyPr>
            <a:normAutofit/>
          </a:bodyPr>
          <a:lstStyle/>
          <a:p>
            <a:pPr marL="0" indent="0">
              <a:buNone/>
            </a:pPr>
            <a:r>
              <a:rPr lang="en-GB" b="1" dirty="0"/>
              <a:t>Our Personal, Social and Health Education curriculum has evolved recently, to meet the requirements of the new national curriculum PSHE guidance.</a:t>
            </a:r>
          </a:p>
          <a:p>
            <a:pPr marL="0" indent="0">
              <a:buNone/>
            </a:pPr>
            <a:r>
              <a:rPr lang="en-GB" dirty="0"/>
              <a:t>The programme we have developed focusses on:</a:t>
            </a:r>
          </a:p>
          <a:p>
            <a:r>
              <a:rPr lang="en-GB" dirty="0"/>
              <a:t>Living in the wider world</a:t>
            </a:r>
          </a:p>
          <a:p>
            <a:r>
              <a:rPr lang="en-GB" dirty="0"/>
              <a:t>Relationships</a:t>
            </a:r>
          </a:p>
          <a:p>
            <a:r>
              <a:rPr lang="en-GB" dirty="0"/>
              <a:t>Health and well being</a:t>
            </a:r>
          </a:p>
          <a:p>
            <a:pPr marL="0" indent="0">
              <a:buNone/>
            </a:pPr>
            <a:r>
              <a:rPr lang="en-GB" dirty="0"/>
              <a:t>Within the relationships element we look at Relationships and Sex Education (RSE) in Year 2, as well as the ‘Taking Care Project’.</a:t>
            </a:r>
          </a:p>
        </p:txBody>
      </p:sp>
      <p:pic>
        <p:nvPicPr>
          <p:cNvPr id="4" name="Picture 3">
            <a:extLst>
              <a:ext uri="{FF2B5EF4-FFF2-40B4-BE49-F238E27FC236}">
                <a16:creationId xmlns:a16="http://schemas.microsoft.com/office/drawing/2014/main" id="{00A16735-531A-4D18-BB80-5CF86389D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223">
            <a:off x="1026724" y="2335919"/>
            <a:ext cx="2800771" cy="3863552"/>
          </a:xfrm>
          <a:prstGeom prst="rect">
            <a:avLst/>
          </a:prstGeom>
        </p:spPr>
      </p:pic>
    </p:spTree>
    <p:extLst>
      <p:ext uri="{BB962C8B-B14F-4D97-AF65-F5344CB8AC3E}">
        <p14:creationId xmlns:p14="http://schemas.microsoft.com/office/powerpoint/2010/main" val="19868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328132" y="351918"/>
            <a:ext cx="3887211" cy="2133598"/>
          </a:xfrm>
        </p:spPr>
        <p:txBody>
          <a:bodyPr>
            <a:normAutofit fontScale="90000"/>
          </a:bodyPr>
          <a:lstStyle/>
          <a:p>
            <a:r>
              <a:rPr lang="en-US" dirty="0">
                <a:solidFill>
                  <a:schemeClr val="accent4"/>
                </a:solidFill>
              </a:rPr>
              <a:t>Year 2 only</a:t>
            </a:r>
            <a:br>
              <a:rPr lang="en-US" dirty="0">
                <a:solidFill>
                  <a:schemeClr val="accent4"/>
                </a:solidFill>
              </a:rPr>
            </a:br>
            <a:br>
              <a:rPr lang="en-US" dirty="0">
                <a:solidFill>
                  <a:schemeClr val="accent4"/>
                </a:solidFill>
              </a:rPr>
            </a:br>
            <a:r>
              <a:rPr lang="en-US" dirty="0">
                <a:solidFill>
                  <a:schemeClr val="accent4"/>
                </a:solidFill>
              </a:rPr>
              <a:t>Relationships and Sex Education</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130140" y="467359"/>
            <a:ext cx="6157619" cy="6201999"/>
          </a:xfrm>
        </p:spPr>
        <p:txBody>
          <a:bodyPr>
            <a:noAutofit/>
          </a:bodyPr>
          <a:lstStyle/>
          <a:p>
            <a:pPr marL="0" indent="0">
              <a:buNone/>
            </a:pPr>
            <a:r>
              <a:rPr lang="en-GB" b="1" dirty="0"/>
              <a:t>We have adopted some new topics and activities in line with new government guidance, and now follow a scheme of lessons that have also been adopted by a number of other local schools.</a:t>
            </a:r>
          </a:p>
          <a:p>
            <a:pPr marL="0" indent="0">
              <a:buNone/>
            </a:pPr>
            <a:r>
              <a:rPr lang="en-GB" dirty="0"/>
              <a:t>The majority of these units are compulsory, however some have elements that parents can choose to opt their child out from, if they feel it is not appropriate.</a:t>
            </a:r>
          </a:p>
          <a:p>
            <a:r>
              <a:rPr lang="en-GB" dirty="0"/>
              <a:t>We will normally complete these units in the Summer term</a:t>
            </a:r>
          </a:p>
          <a:p>
            <a:r>
              <a:rPr lang="en-GB" dirty="0"/>
              <a:t>Topic information is sent to all parents in advance, to help you stay informed about the topics being covered</a:t>
            </a:r>
          </a:p>
          <a:p>
            <a:r>
              <a:rPr lang="en-GB" dirty="0"/>
              <a:t>Parents are also invited, prior to these lessons, to let us know if they wish to opt their child out of the optional topics</a:t>
            </a:r>
          </a:p>
        </p:txBody>
      </p:sp>
      <p:pic>
        <p:nvPicPr>
          <p:cNvPr id="4" name="Picture 3">
            <a:extLst>
              <a:ext uri="{FF2B5EF4-FFF2-40B4-BE49-F238E27FC236}">
                <a16:creationId xmlns:a16="http://schemas.microsoft.com/office/drawing/2014/main" id="{605041D7-E2E7-4801-AD1A-9E599FD6D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8199">
            <a:off x="915660" y="2985840"/>
            <a:ext cx="3395978" cy="3395978"/>
          </a:xfrm>
          <a:prstGeom prst="rect">
            <a:avLst/>
          </a:prstGeom>
        </p:spPr>
      </p:pic>
    </p:spTree>
    <p:extLst>
      <p:ext uri="{BB962C8B-B14F-4D97-AF65-F5344CB8AC3E}">
        <p14:creationId xmlns:p14="http://schemas.microsoft.com/office/powerpoint/2010/main" val="23451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351882" y="424543"/>
            <a:ext cx="3887211" cy="2133598"/>
          </a:xfrm>
        </p:spPr>
        <p:txBody>
          <a:bodyPr/>
          <a:lstStyle/>
          <a:p>
            <a:r>
              <a:rPr lang="en-US" dirty="0">
                <a:solidFill>
                  <a:schemeClr val="accent4"/>
                </a:solidFill>
              </a:rPr>
              <a:t>Taking Care Project</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739605" y="958896"/>
            <a:ext cx="5613205" cy="5710463"/>
          </a:xfrm>
        </p:spPr>
        <p:txBody>
          <a:bodyPr>
            <a:noAutofit/>
          </a:bodyPr>
          <a:lstStyle/>
          <a:p>
            <a:pPr marL="0" indent="0">
              <a:buClr>
                <a:schemeClr val="bg1"/>
              </a:buClr>
              <a:buNone/>
            </a:pPr>
            <a:r>
              <a:rPr lang="en-GB" b="1" dirty="0"/>
              <a:t>The ‘Taking Care Project’ is countywide initiative for children, teaching them about the Protective Behaviours which can help prevent abuse and harm.</a:t>
            </a:r>
          </a:p>
          <a:p>
            <a:pPr marL="0" indent="0">
              <a:buClr>
                <a:schemeClr val="bg1"/>
              </a:buClr>
              <a:buNone/>
            </a:pPr>
            <a:r>
              <a:rPr lang="en-GB" dirty="0"/>
              <a:t>There are two themes in Protective Behaviours:</a:t>
            </a:r>
          </a:p>
          <a:p>
            <a:r>
              <a:rPr lang="en-GB" dirty="0"/>
              <a:t>We all have the right to feel safe all the time</a:t>
            </a:r>
          </a:p>
          <a:p>
            <a:r>
              <a:rPr lang="en-GB" dirty="0"/>
              <a:t>We can talk about anything, even if it feels awful or small</a:t>
            </a:r>
          </a:p>
          <a:p>
            <a:pPr marL="0" indent="0">
              <a:buClr>
                <a:schemeClr val="bg1"/>
              </a:buClr>
              <a:buNone/>
            </a:pPr>
            <a:r>
              <a:rPr lang="en-GB" dirty="0"/>
              <a:t>Children will be engaged in a series of planned lessons in which they complete structured activities involving discussion, role play and creative work. </a:t>
            </a:r>
          </a:p>
        </p:txBody>
      </p:sp>
      <p:pic>
        <p:nvPicPr>
          <p:cNvPr id="6" name="Picture 2">
            <a:extLst>
              <a:ext uri="{FF2B5EF4-FFF2-40B4-BE49-F238E27FC236}">
                <a16:creationId xmlns:a16="http://schemas.microsoft.com/office/drawing/2014/main" id="{730C6694-DA35-4871-B854-987B02571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34" t="39111" r="42656" b="30444"/>
          <a:stretch>
            <a:fillRect/>
          </a:stretch>
        </p:blipFill>
        <p:spPr bwMode="auto">
          <a:xfrm>
            <a:off x="3403600" y="3429000"/>
            <a:ext cx="2064523" cy="264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77C52B1-A71C-4FD5-B017-C4294EA7246B}"/>
              </a:ext>
            </a:extLst>
          </p:cNvPr>
          <p:cNvSpPr txBox="1"/>
          <p:nvPr/>
        </p:nvSpPr>
        <p:spPr>
          <a:xfrm>
            <a:off x="262237" y="4148550"/>
            <a:ext cx="3141363" cy="1846659"/>
          </a:xfrm>
          <a:prstGeom prst="rect">
            <a:avLst/>
          </a:prstGeom>
          <a:noFill/>
        </p:spPr>
        <p:txBody>
          <a:bodyPr wrap="square">
            <a:spAutoFit/>
          </a:bodyPr>
          <a:lstStyle/>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Protective Behaviours will be taught discretely in November, but is also referenced frequently across the year, in other topics and lessons.</a:t>
            </a:r>
          </a:p>
        </p:txBody>
      </p:sp>
    </p:spTree>
    <p:extLst>
      <p:ext uri="{BB962C8B-B14F-4D97-AF65-F5344CB8AC3E}">
        <p14:creationId xmlns:p14="http://schemas.microsoft.com/office/powerpoint/2010/main" val="411729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85471" y="329540"/>
            <a:ext cx="3887211" cy="2133598"/>
          </a:xfrm>
        </p:spPr>
        <p:txBody>
          <a:bodyPr/>
          <a:lstStyle/>
          <a:p>
            <a:r>
              <a:rPr lang="en-US" dirty="0">
                <a:solidFill>
                  <a:schemeClr val="accent4"/>
                </a:solidFill>
              </a:rPr>
              <a:t>Online Safety and Computer Use</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222240" y="573768"/>
            <a:ext cx="5986328" cy="6000704"/>
          </a:xfrm>
        </p:spPr>
        <p:txBody>
          <a:bodyPr>
            <a:noAutofit/>
          </a:bodyPr>
          <a:lstStyle/>
          <a:p>
            <a:pPr marL="0" indent="0">
              <a:buNone/>
            </a:pPr>
            <a:r>
              <a:rPr lang="en-GB" b="1" dirty="0"/>
              <a:t>Children regularly learn about Online Safety at Milverton through their computing lessons and whole-school events such as Online Safety Day.</a:t>
            </a:r>
          </a:p>
          <a:p>
            <a:pPr marL="0" indent="0">
              <a:buNone/>
            </a:pPr>
            <a:r>
              <a:rPr lang="en-GB" dirty="0"/>
              <a:t>At home, you may wish to consider how much you know about your child’s ‘online life’; it is important that you have a good understanding of this as children begin to use more online services. Understanding and talking about the way they use their devices, and the options this provides them, will help them to play, communicate and learn in a safer way.</a:t>
            </a:r>
          </a:p>
          <a:p>
            <a:pPr marL="0" indent="0">
              <a:buNone/>
            </a:pPr>
            <a:r>
              <a:rPr lang="en-GB" dirty="0"/>
              <a:t>A good website for parents to review information about Online safety is CEOP:</a:t>
            </a:r>
          </a:p>
          <a:p>
            <a:pPr marL="0" indent="0">
              <a:buNone/>
            </a:pPr>
            <a:r>
              <a:rPr lang="en-GB" dirty="0"/>
              <a:t> </a:t>
            </a:r>
            <a:r>
              <a:rPr lang="en-GB" dirty="0">
                <a:hlinkClick r:id="rId4">
                  <a:extLst>
                    <a:ext uri="{A12FA001-AC4F-418D-AE19-62706E023703}">
                      <ahyp:hlinkClr xmlns:ahyp="http://schemas.microsoft.com/office/drawing/2018/hyperlinkcolor" val="tx"/>
                    </a:ext>
                  </a:extLst>
                </a:hlinkClick>
              </a:rPr>
              <a:t>https://www.ceop.police.uk/safety-centre/</a:t>
            </a:r>
            <a:endParaRPr lang="en-GB" dirty="0"/>
          </a:p>
          <a:p>
            <a:pPr marL="0" indent="0">
              <a:buNone/>
            </a:pPr>
            <a:r>
              <a:rPr lang="en-GB" dirty="0"/>
              <a:t>And the </a:t>
            </a:r>
            <a:r>
              <a:rPr lang="en-GB" dirty="0" err="1"/>
              <a:t>ThinkUKnow</a:t>
            </a:r>
            <a:r>
              <a:rPr lang="en-GB" dirty="0"/>
              <a:t> ‘Get Help’ website:</a:t>
            </a:r>
          </a:p>
          <a:p>
            <a:pPr marL="0" indent="0">
              <a:buNone/>
            </a:pPr>
            <a:r>
              <a:rPr lang="en-GB" dirty="0">
                <a:hlinkClick r:id="rId5">
                  <a:extLst>
                    <a:ext uri="{A12FA001-AC4F-418D-AE19-62706E023703}">
                      <ahyp:hlinkClr xmlns:ahyp="http://schemas.microsoft.com/office/drawing/2018/hyperlinkcolor" val="tx"/>
                    </a:ext>
                  </a:extLst>
                </a:hlinkClick>
              </a:rPr>
              <a:t>https://www.thinkuknow.co.uk/parents/Get-help/</a:t>
            </a:r>
            <a:r>
              <a:rPr lang="en-GB" dirty="0"/>
              <a:t> </a:t>
            </a:r>
          </a:p>
        </p:txBody>
      </p:sp>
      <p:sp>
        <p:nvSpPr>
          <p:cNvPr id="9" name="TextBox 8">
            <a:extLst>
              <a:ext uri="{FF2B5EF4-FFF2-40B4-BE49-F238E27FC236}">
                <a16:creationId xmlns:a16="http://schemas.microsoft.com/office/drawing/2014/main" id="{CA360CE4-4E10-4FD4-9C23-522781413EDD}"/>
              </a:ext>
            </a:extLst>
          </p:cNvPr>
          <p:cNvSpPr txBox="1"/>
          <p:nvPr/>
        </p:nvSpPr>
        <p:spPr>
          <a:xfrm>
            <a:off x="324379" y="4075711"/>
            <a:ext cx="4499243" cy="2554545"/>
          </a:xfrm>
          <a:prstGeom prst="rect">
            <a:avLst/>
          </a:prstGeom>
          <a:noFill/>
        </p:spPr>
        <p:txBody>
          <a:bodyPr wrap="square">
            <a:spAutoFit/>
          </a:bodyPr>
          <a:lstStyle/>
          <a:p>
            <a:r>
              <a:rPr lang="en-GB" sz="2000" b="1" dirty="0">
                <a:solidFill>
                  <a:schemeClr val="bg1"/>
                </a:solidFill>
              </a:rPr>
              <a:t>Responsible Computer Use</a:t>
            </a:r>
          </a:p>
          <a:p>
            <a:endParaRPr lang="en-GB" sz="2000" dirty="0">
              <a:solidFill>
                <a:schemeClr val="bg1"/>
              </a:solidFill>
            </a:endParaRPr>
          </a:p>
          <a:p>
            <a:r>
              <a:rPr lang="en-GB" sz="2000" dirty="0">
                <a:solidFill>
                  <a:schemeClr val="bg1"/>
                </a:solidFill>
              </a:rPr>
              <a:t>The home-school agreement, shared with all new parents when joining Milverton, contains a list of acceptable use statements to ensure that all children use computers and tablets safely and appropriately in school. </a:t>
            </a:r>
          </a:p>
        </p:txBody>
      </p:sp>
    </p:spTree>
    <p:extLst>
      <p:ext uri="{BB962C8B-B14F-4D97-AF65-F5344CB8AC3E}">
        <p14:creationId xmlns:p14="http://schemas.microsoft.com/office/powerpoint/2010/main" val="21643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323311" y="471400"/>
            <a:ext cx="3887211" cy="2133598"/>
          </a:xfrm>
        </p:spPr>
        <p:txBody>
          <a:bodyPr/>
          <a:lstStyle/>
          <a:p>
            <a:r>
              <a:rPr lang="en-US" dirty="0">
                <a:solidFill>
                  <a:schemeClr val="accent4"/>
                </a:solidFill>
              </a:rPr>
              <a:t>Snacks and Water</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108082" y="795647"/>
            <a:ext cx="6210158" cy="5594993"/>
          </a:xfrm>
        </p:spPr>
        <p:txBody>
          <a:bodyPr>
            <a:normAutofit/>
          </a:bodyPr>
          <a:lstStyle/>
          <a:p>
            <a:pPr marL="0" indent="0">
              <a:buClr>
                <a:schemeClr val="bg1"/>
              </a:buClr>
              <a:buNone/>
            </a:pPr>
            <a:r>
              <a:rPr lang="en-GB" b="1" dirty="0"/>
              <a:t>Children have access to clean drinking water throughout the school, however we do encourage children to have a water bottle in school which they can fill up and access during lessons. This must contain water only and not squash.</a:t>
            </a:r>
          </a:p>
          <a:p>
            <a:pPr marL="0" indent="0">
              <a:buClr>
                <a:schemeClr val="bg1"/>
              </a:buClr>
              <a:buNone/>
            </a:pPr>
            <a:r>
              <a:rPr lang="en-GB" dirty="0"/>
              <a:t>Children are provided with a piece of fruit each day. Please do not send in any extra snacks for your child.</a:t>
            </a:r>
          </a:p>
          <a:p>
            <a:pPr marL="0" indent="0">
              <a:buClr>
                <a:schemeClr val="bg1"/>
              </a:buClr>
              <a:buNone/>
            </a:pPr>
            <a:endParaRPr lang="en-GB" dirty="0"/>
          </a:p>
          <a:p>
            <a:pPr marL="0" indent="0">
              <a:buClr>
                <a:schemeClr val="bg1"/>
              </a:buClr>
              <a:buNone/>
            </a:pPr>
            <a:r>
              <a:rPr lang="en-GB" dirty="0"/>
              <a:t>If you would like your child to have milk in school, you can arrange this via Cool Milk (</a:t>
            </a:r>
            <a:r>
              <a:rPr lang="en-GB" dirty="0">
                <a:hlinkClick r:id="rId4"/>
              </a:rPr>
              <a:t>www.coolmilk.com</a:t>
            </a:r>
            <a:r>
              <a:rPr lang="en-GB" dirty="0"/>
              <a:t>). If your child receives Pupil Premium funding  and you would like them to have milk, please contact their teacher who can arrange this for you.</a:t>
            </a:r>
          </a:p>
        </p:txBody>
      </p:sp>
      <p:pic>
        <p:nvPicPr>
          <p:cNvPr id="4" name="Picture 3">
            <a:extLst>
              <a:ext uri="{FF2B5EF4-FFF2-40B4-BE49-F238E27FC236}">
                <a16:creationId xmlns:a16="http://schemas.microsoft.com/office/drawing/2014/main" id="{22B5C453-BD10-4DE8-AC1A-6280816DC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8683">
            <a:off x="468164" y="2607968"/>
            <a:ext cx="2844799" cy="2133599"/>
          </a:xfrm>
          <a:prstGeom prst="rect">
            <a:avLst/>
          </a:prstGeom>
        </p:spPr>
      </p:pic>
      <p:pic>
        <p:nvPicPr>
          <p:cNvPr id="12" name="Picture 11" descr="A red apple with a black stem&#10;&#10;Description automatically generated with low confidence">
            <a:extLst>
              <a:ext uri="{FF2B5EF4-FFF2-40B4-BE49-F238E27FC236}">
                <a16:creationId xmlns:a16="http://schemas.microsoft.com/office/drawing/2014/main" id="{5E10202D-2111-481C-9ADB-407F50002DB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75369" y="4456200"/>
            <a:ext cx="2138947" cy="1930400"/>
          </a:xfrm>
          <a:prstGeom prst="rect">
            <a:avLst/>
          </a:prstGeom>
        </p:spPr>
      </p:pic>
      <p:pic>
        <p:nvPicPr>
          <p:cNvPr id="1026" name="Picture 2" descr="Cool Milk logo - Cool Milk">
            <a:extLst>
              <a:ext uri="{FF2B5EF4-FFF2-40B4-BE49-F238E27FC236}">
                <a16:creationId xmlns:a16="http://schemas.microsoft.com/office/drawing/2014/main" id="{BFC6D8D5-7375-49AF-9C36-7C0CA0774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4699" y="5380238"/>
            <a:ext cx="1700584" cy="120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1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lnSpc>
                <a:spcPct val="100000"/>
              </a:lnSpc>
            </a:pPr>
            <a:r>
              <a:rPr lang="en-US" dirty="0"/>
              <a:t>Page Contents</a:t>
            </a:r>
          </a:p>
        </p:txBody>
      </p:sp>
      <p:sp>
        <p:nvSpPr>
          <p:cNvPr id="3" name="Content Placeholder 2"/>
          <p:cNvSpPr>
            <a:spLocks noGrp="1"/>
          </p:cNvSpPr>
          <p:nvPr>
            <p:ph idx="1"/>
          </p:nvPr>
        </p:nvSpPr>
        <p:spPr>
          <a:xfrm>
            <a:off x="263352" y="1661039"/>
            <a:ext cx="4634024" cy="4836160"/>
          </a:xfrm>
        </p:spPr>
        <p:txBody>
          <a:bodyPr vert="horz" lIns="121899" tIns="60949" rIns="121899" bIns="60949" rtlCol="0" anchor="t">
            <a:normAutofit fontScale="92500" lnSpcReduction="20000"/>
          </a:bodyPr>
          <a:lstStyle/>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Staff Members</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Phase Highlights and Developments</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Our Classrooms</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Weekly Timetable</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Year Planner (Autumn)</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Year Planner (Spring)</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Year Planner (Summer)</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School Fund</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The Curriculum</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Home Learning</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Assessment</a:t>
            </a:r>
          </a:p>
          <a:p>
            <a:pPr marL="457200" indent="-457200">
              <a:lnSpc>
                <a:spcPct val="150000"/>
              </a:lnSpc>
              <a:spcBef>
                <a:spcPct val="0"/>
              </a:spcBef>
              <a:buFont typeface="+mj-lt"/>
              <a:buAutoNum type="arabicPeriod" startAt="3"/>
            </a:pPr>
            <a:r>
              <a:rPr lang="en-GB" altLang="en-US" sz="1800" dirty="0">
                <a:latin typeface="Century Gothic" panose="020B0502020202020204" pitchFamily="34" charset="0"/>
              </a:rPr>
              <a:t>Feedback and Marking</a:t>
            </a:r>
          </a:p>
          <a:p>
            <a:pPr marL="457200" indent="-457200">
              <a:lnSpc>
                <a:spcPct val="150000"/>
              </a:lnSpc>
              <a:spcBef>
                <a:spcPct val="0"/>
              </a:spcBef>
              <a:buFont typeface="+mj-lt"/>
              <a:buAutoNum type="arabicPeriod" startAt="3"/>
            </a:pPr>
            <a:r>
              <a:rPr lang="en-GB" altLang="en-US" sz="1800" dirty="0">
                <a:solidFill>
                  <a:prstClr val="black"/>
                </a:solidFill>
                <a:latin typeface="Century Gothic" panose="020B0502020202020204" pitchFamily="34" charset="0"/>
              </a:rPr>
              <a:t>PSHE</a:t>
            </a:r>
          </a:p>
          <a:p>
            <a:pPr marL="457200" indent="-457200">
              <a:lnSpc>
                <a:spcPct val="150000"/>
              </a:lnSpc>
              <a:spcBef>
                <a:spcPct val="0"/>
              </a:spcBef>
              <a:buFont typeface="+mj-lt"/>
              <a:buAutoNum type="arabicPeriod" startAt="3"/>
            </a:pPr>
            <a:r>
              <a:rPr lang="en-GB" altLang="en-US" sz="1800" dirty="0">
                <a:solidFill>
                  <a:prstClr val="black"/>
                </a:solidFill>
                <a:latin typeface="Century Gothic" panose="020B0502020202020204" pitchFamily="34" charset="0"/>
              </a:rPr>
              <a:t>RSE</a:t>
            </a:r>
          </a:p>
        </p:txBody>
      </p:sp>
      <p:pic>
        <p:nvPicPr>
          <p:cNvPr id="4" name="Picture 3">
            <a:extLst>
              <a:ext uri="{FF2B5EF4-FFF2-40B4-BE49-F238E27FC236}">
                <a16:creationId xmlns:a16="http://schemas.microsoft.com/office/drawing/2014/main" id="{06593094-5541-4F22-840F-A1901F6850C3}"/>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E184A70C-19B6-4B02-98D1-2F91F13C4C65}"/>
              </a:ext>
            </a:extLst>
          </p:cNvPr>
          <p:cNvSpPr txBox="1"/>
          <p:nvPr/>
        </p:nvSpPr>
        <p:spPr>
          <a:xfrm>
            <a:off x="4897376" y="1109097"/>
            <a:ext cx="4176465" cy="5143972"/>
          </a:xfrm>
          <a:prstGeom prst="rect">
            <a:avLst/>
          </a:prstGeom>
          <a:noFill/>
        </p:spPr>
        <p:txBody>
          <a:bodyPr wrap="square">
            <a:spAutoFit/>
          </a:bodyPr>
          <a:lstStyle/>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Taking Care Project</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Online Safety and Computer Use</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Snacks and Water</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WAM</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Home School Agreement</a:t>
            </a:r>
          </a:p>
          <a:p>
            <a:pPr defTabSz="1218987">
              <a:lnSpc>
                <a:spcPct val="150000"/>
              </a:lnSpc>
              <a:spcBef>
                <a:spcPct val="0"/>
              </a:spcBef>
              <a:buClr>
                <a:srgbClr val="8760AD">
                  <a:lumMod val="50000"/>
                </a:srgbClr>
              </a:buClr>
              <a:buSzPct val="100000"/>
              <a:defRPr/>
            </a:pPr>
            <a:r>
              <a:rPr lang="en-GB" altLang="en-US" sz="1700" dirty="0">
                <a:solidFill>
                  <a:prstClr val="black"/>
                </a:solidFill>
                <a:latin typeface="Century Gothic" panose="020B0502020202020204" pitchFamily="34" charset="0"/>
              </a:rPr>
              <a:t>22.   Targeted Support</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Clubs and Music Lessons</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Communication via </a:t>
            </a:r>
            <a:r>
              <a:rPr lang="en-GB" altLang="en-US" sz="1700" dirty="0" err="1">
                <a:solidFill>
                  <a:prstClr val="black"/>
                </a:solidFill>
                <a:latin typeface="Century Gothic" panose="020B0502020202020204" pitchFamily="34" charset="0"/>
              </a:rPr>
              <a:t>Weduc</a:t>
            </a:r>
            <a:endParaRPr lang="en-GB" altLang="en-US" sz="1700" dirty="0">
              <a:solidFill>
                <a:prstClr val="black"/>
              </a:solidFill>
              <a:latin typeface="Century Gothic" panose="020B0502020202020204" pitchFamily="34" charset="0"/>
            </a:endParaRP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Contacting the Teacher</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FOMPS</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Other reminders</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Our School Vision</a:t>
            </a:r>
          </a:p>
          <a:p>
            <a:pPr marL="457200" indent="-457200" defTabSz="1218987">
              <a:lnSpc>
                <a:spcPct val="150000"/>
              </a:lnSpc>
              <a:spcBef>
                <a:spcPct val="0"/>
              </a:spcBef>
              <a:buClr>
                <a:srgbClr val="8760AD">
                  <a:lumMod val="50000"/>
                </a:srgbClr>
              </a:buClr>
              <a:buSzPct val="100000"/>
              <a:buFont typeface="+mj-lt"/>
              <a:buAutoNum type="arabicPeriod" startAt="17"/>
              <a:defRPr/>
            </a:pPr>
            <a:r>
              <a:rPr lang="en-GB" altLang="en-US" sz="1700" dirty="0">
                <a:solidFill>
                  <a:prstClr val="black"/>
                </a:solidFill>
                <a:latin typeface="Century Gothic" panose="020B0502020202020204" pitchFamily="34" charset="0"/>
              </a:rPr>
              <a:t>Thank You</a:t>
            </a:r>
          </a:p>
        </p:txBody>
      </p:sp>
    </p:spTree>
    <p:extLst>
      <p:ext uri="{BB962C8B-B14F-4D97-AF65-F5344CB8AC3E}">
        <p14:creationId xmlns:p14="http://schemas.microsoft.com/office/powerpoint/2010/main" val="209037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9B7FDB6-F008-48BB-AF56-5FBC2BBAFE7E}"/>
              </a:ext>
            </a:extLst>
          </p:cNvPr>
          <p:cNvSpPr txBox="1"/>
          <p:nvPr/>
        </p:nvSpPr>
        <p:spPr>
          <a:xfrm>
            <a:off x="142240" y="4374046"/>
            <a:ext cx="5153800" cy="2285241"/>
          </a:xfrm>
          <a:prstGeom prst="rect">
            <a:avLst/>
          </a:prstGeom>
          <a:noFill/>
        </p:spPr>
        <p:txBody>
          <a:bodyPr wrap="square">
            <a:spAutoFit/>
          </a:bodyPr>
          <a:lstStyle/>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1" i="0" u="none" strike="noStrike" kern="1200" cap="none" spc="0" normalizeH="0" baseline="0" noProof="0" dirty="0">
                <a:ln>
                  <a:noFill/>
                </a:ln>
                <a:solidFill>
                  <a:prstClr val="white"/>
                </a:solidFill>
                <a:effectLst/>
                <a:uLnTx/>
                <a:uFillTx/>
                <a:latin typeface="Quire Sans"/>
                <a:ea typeface="+mn-ea"/>
                <a:cs typeface="+mn-cs"/>
              </a:rPr>
              <a:t>Contact our WAM Coordinator, Amanda Parks, on:</a:t>
            </a:r>
          </a:p>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01926 424043</a:t>
            </a:r>
          </a:p>
          <a:p>
            <a:pPr marR="0" lvl="0" algn="l" defTabSz="1218987" rtl="0" eaLnBrk="1" fontAlgn="auto" latinLnBrk="0" hangingPunct="1">
              <a:lnSpc>
                <a:spcPct val="95000"/>
              </a:lnSpc>
              <a:spcBef>
                <a:spcPts val="1866"/>
              </a:spcBef>
              <a:spcAft>
                <a:spcPts val="0"/>
              </a:spcAft>
              <a:buClr>
                <a:prstClr val="white"/>
              </a:buClr>
              <a:buSzPct val="100000"/>
              <a:tabLst/>
              <a:defRPr/>
            </a:pPr>
            <a:r>
              <a:rPr lang="en-GB" sz="2000" dirty="0">
                <a:solidFill>
                  <a:prstClr val="white"/>
                </a:solidFill>
                <a:latin typeface="Quire Sans"/>
              </a:rPr>
              <a:t>wam@welearn365.com</a:t>
            </a:r>
            <a:endParaRPr kumimoji="0" lang="en-GB" sz="2000" b="0" i="0" u="none" strike="noStrike" kern="1200" cap="none" spc="0" normalizeH="0" baseline="0" noProof="0" dirty="0">
              <a:ln>
                <a:noFill/>
              </a:ln>
              <a:solidFill>
                <a:prstClr val="white"/>
              </a:solidFill>
              <a:effectLst/>
              <a:uLnTx/>
              <a:uFillTx/>
              <a:latin typeface="Quire Sans"/>
              <a:ea typeface="+mn-ea"/>
              <a:cs typeface="+mn-cs"/>
            </a:endParaRPr>
          </a:p>
          <a:p>
            <a:pPr marR="0" lvl="0" algn="l" defTabSz="1218987" rtl="0" eaLnBrk="1" fontAlgn="auto" latinLnBrk="0" hangingPunct="1">
              <a:lnSpc>
                <a:spcPct val="95000"/>
              </a:lnSpc>
              <a:spcBef>
                <a:spcPts val="1866"/>
              </a:spcBef>
              <a:spcAft>
                <a:spcPts val="0"/>
              </a:spcAft>
              <a:buClr>
                <a:prstClr val="white"/>
              </a:buClr>
              <a:buSzPct val="100000"/>
              <a:tabLst/>
              <a:defRPr/>
            </a:pPr>
            <a:endParaRPr kumimoji="0" lang="en-GB" sz="2000" b="0" i="0" u="none" strike="noStrike" kern="1200" cap="none" spc="0" normalizeH="0" baseline="0" noProof="0" dirty="0">
              <a:ln>
                <a:noFill/>
              </a:ln>
              <a:solidFill>
                <a:prstClr val="white"/>
              </a:solidFill>
              <a:effectLst/>
              <a:uLnTx/>
              <a:uFillTx/>
              <a:latin typeface="Quire Sans"/>
              <a:ea typeface="+mn-ea"/>
              <a:cs typeface="+mn-cs"/>
            </a:endParaRPr>
          </a:p>
        </p:txBody>
      </p:sp>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normAutofit/>
          </a:bodyPr>
          <a:lstStyle/>
          <a:p>
            <a:r>
              <a:rPr lang="en-US" dirty="0">
                <a:solidFill>
                  <a:schemeClr val="accent4"/>
                </a:solidFill>
              </a:rPr>
              <a:t>WAM</a:t>
            </a:r>
            <a:br>
              <a:rPr lang="en-US" dirty="0">
                <a:solidFill>
                  <a:schemeClr val="accent4"/>
                </a:solidFill>
              </a:rPr>
            </a:br>
            <a:r>
              <a:rPr lang="en-US" sz="2000" dirty="0">
                <a:solidFill>
                  <a:schemeClr val="accent4"/>
                </a:solidFill>
              </a:rPr>
              <a:t>Wrap Around Milverton</a:t>
            </a:r>
            <a:endParaRPr lang="en-US" dirty="0">
              <a:solidFill>
                <a:schemeClr val="accent4"/>
              </a:solidFill>
            </a:endParaRP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161279" y="674938"/>
            <a:ext cx="5911135" cy="5847352"/>
          </a:xfrm>
        </p:spPr>
        <p:txBody>
          <a:bodyPr>
            <a:noAutofit/>
          </a:bodyPr>
          <a:lstStyle/>
          <a:p>
            <a:pPr marL="0" indent="0">
              <a:buNone/>
            </a:pPr>
            <a:r>
              <a:rPr lang="en-GB" b="1" dirty="0"/>
              <a:t>The school offers a superb before and after school club for the children of Milverton, called WAM.</a:t>
            </a:r>
          </a:p>
          <a:p>
            <a:pPr marL="0" indent="0">
              <a:buNone/>
            </a:pPr>
            <a:r>
              <a:rPr lang="en-GB" dirty="0"/>
              <a:t>This before and after school care includes ‘activity clubs’ for a specific activity or the ‘choices club’ option where children can choose from some activities set out. Our simple pricing structure is as follows:</a:t>
            </a:r>
          </a:p>
          <a:p>
            <a:pPr marL="0" indent="0">
              <a:buClr>
                <a:schemeClr val="bg1"/>
              </a:buClr>
              <a:buNone/>
            </a:pPr>
            <a:r>
              <a:rPr lang="en-GB" dirty="0"/>
              <a:t>£5.75 before school	7.30 - 8.55</a:t>
            </a:r>
          </a:p>
          <a:p>
            <a:pPr marL="0" indent="0">
              <a:buClr>
                <a:schemeClr val="bg1"/>
              </a:buClr>
              <a:buNone/>
            </a:pPr>
            <a:r>
              <a:rPr lang="en-GB" dirty="0"/>
              <a:t>£5.75 after school	3.20 – 4.30</a:t>
            </a:r>
          </a:p>
          <a:p>
            <a:pPr marL="0" indent="0">
              <a:buClr>
                <a:schemeClr val="bg1"/>
              </a:buClr>
              <a:buNone/>
            </a:pPr>
            <a:r>
              <a:rPr lang="en-GB" dirty="0"/>
              <a:t>£5.75 later session	4.30 – 6.00</a:t>
            </a:r>
          </a:p>
          <a:p>
            <a:pPr marL="0" indent="0">
              <a:buClr>
                <a:schemeClr val="bg1"/>
              </a:buClr>
              <a:buNone/>
            </a:pPr>
            <a:r>
              <a:rPr lang="en-GB" dirty="0"/>
              <a:t>Childcare vouchers are accepted, and ad-hoc sessions are available at a higher price of £6.50.</a:t>
            </a:r>
          </a:p>
          <a:p>
            <a:pPr marL="0" indent="0">
              <a:buNone/>
            </a:pPr>
            <a:r>
              <a:rPr kumimoji="0" lang="en-GB" sz="2000" b="0" i="0" u="none" strike="noStrike" kern="1200" cap="none" spc="0" normalizeH="0" baseline="0" noProof="0" dirty="0">
                <a:ln>
                  <a:noFill/>
                </a:ln>
                <a:solidFill>
                  <a:prstClr val="white"/>
                </a:solidFill>
                <a:effectLst/>
                <a:uLnTx/>
                <a:uFillTx/>
                <a:latin typeface="Quire Sans"/>
                <a:ea typeface="+mn-ea"/>
                <a:cs typeface="+mn-cs"/>
              </a:rPr>
              <a:t>More information is available on the school website: https://www.milvertonprimaryschool.co.uk/wrap-around-milverton.html</a:t>
            </a:r>
          </a:p>
          <a:p>
            <a:pPr marL="0" indent="0">
              <a:buNone/>
            </a:pPr>
            <a:endParaRPr kumimoji="0" lang="en-GB" sz="2000" b="0" i="0" u="none" strike="noStrike" kern="1200" cap="none" spc="0" normalizeH="0" baseline="0" noProof="0" dirty="0">
              <a:ln>
                <a:noFill/>
              </a:ln>
              <a:solidFill>
                <a:prstClr val="white"/>
              </a:solidFill>
              <a:effectLst/>
              <a:uLnTx/>
              <a:uFillTx/>
              <a:latin typeface="Quire Sans"/>
              <a:ea typeface="+mn-ea"/>
              <a:cs typeface="+mn-cs"/>
            </a:endParaRPr>
          </a:p>
          <a:p>
            <a:pPr marL="0" indent="0">
              <a:buClr>
                <a:schemeClr val="bg1"/>
              </a:buClr>
              <a:buNone/>
            </a:pPr>
            <a:endParaRPr lang="en-GB" dirty="0"/>
          </a:p>
        </p:txBody>
      </p:sp>
      <p:pic>
        <p:nvPicPr>
          <p:cNvPr id="12" name="Picture 2" descr="Picture">
            <a:extLst>
              <a:ext uri="{FF2B5EF4-FFF2-40B4-BE49-F238E27FC236}">
                <a16:creationId xmlns:a16="http://schemas.microsoft.com/office/drawing/2014/main" id="{65EFA4C2-7471-474A-AFD8-D6214DE17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277" y="3031490"/>
            <a:ext cx="1954184" cy="15354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E2E61EC-E8E8-4E22-8340-8EEF13097A09}"/>
              </a:ext>
            </a:extLst>
          </p:cNvPr>
          <p:cNvPicPr>
            <a:picLocks noChangeAspect="1"/>
          </p:cNvPicPr>
          <p:nvPr/>
        </p:nvPicPr>
        <p:blipFill>
          <a:blip r:embed="rId5"/>
          <a:stretch>
            <a:fillRect/>
          </a:stretch>
        </p:blipFill>
        <p:spPr>
          <a:xfrm>
            <a:off x="180862" y="1752599"/>
            <a:ext cx="2235202" cy="1676401"/>
          </a:xfrm>
          <a:prstGeom prst="rect">
            <a:avLst/>
          </a:prstGeom>
        </p:spPr>
      </p:pic>
      <p:pic>
        <p:nvPicPr>
          <p:cNvPr id="4" name="Picture 3">
            <a:extLst>
              <a:ext uri="{FF2B5EF4-FFF2-40B4-BE49-F238E27FC236}">
                <a16:creationId xmlns:a16="http://schemas.microsoft.com/office/drawing/2014/main" id="{995B42DA-D53D-4CEB-8C28-9F39B330C1F1}"/>
              </a:ext>
            </a:extLst>
          </p:cNvPr>
          <p:cNvPicPr>
            <a:picLocks noChangeAspect="1"/>
          </p:cNvPicPr>
          <p:nvPr/>
        </p:nvPicPr>
        <p:blipFill>
          <a:blip r:embed="rId6"/>
          <a:stretch>
            <a:fillRect/>
          </a:stretch>
        </p:blipFill>
        <p:spPr>
          <a:xfrm>
            <a:off x="2716742" y="2088077"/>
            <a:ext cx="1554183" cy="2072244"/>
          </a:xfrm>
          <a:prstGeom prst="rect">
            <a:avLst/>
          </a:prstGeom>
        </p:spPr>
      </p:pic>
    </p:spTree>
    <p:extLst>
      <p:ext uri="{BB962C8B-B14F-4D97-AF65-F5344CB8AC3E}">
        <p14:creationId xmlns:p14="http://schemas.microsoft.com/office/powerpoint/2010/main" val="55922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409022" y="422033"/>
            <a:ext cx="3887211" cy="2133598"/>
          </a:xfrm>
        </p:spPr>
        <p:txBody>
          <a:bodyPr/>
          <a:lstStyle/>
          <a:p>
            <a:r>
              <a:rPr lang="en-US" dirty="0">
                <a:solidFill>
                  <a:schemeClr val="accent4"/>
                </a:solidFill>
              </a:rPr>
              <a:t>Home School Agreement</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720080" y="958896"/>
            <a:ext cx="5411609" cy="5213304"/>
          </a:xfrm>
        </p:spPr>
        <p:txBody>
          <a:bodyPr>
            <a:noAutofit/>
          </a:bodyPr>
          <a:lstStyle/>
          <a:p>
            <a:pPr marL="0" indent="0">
              <a:buClr>
                <a:schemeClr val="bg1"/>
              </a:buClr>
              <a:buNone/>
            </a:pPr>
            <a:r>
              <a:rPr lang="en-GB" b="1" dirty="0"/>
              <a:t>The Home School Agreement is a document that sets out the key expectations the school has for children, as well as:</a:t>
            </a:r>
          </a:p>
          <a:p>
            <a:pPr>
              <a:buClr>
                <a:schemeClr val="bg1"/>
              </a:buClr>
            </a:pPr>
            <a:r>
              <a:rPr lang="en-GB" dirty="0"/>
              <a:t>The Golden Rules that all children should follow</a:t>
            </a:r>
          </a:p>
          <a:p>
            <a:pPr>
              <a:buClr>
                <a:schemeClr val="bg1"/>
              </a:buClr>
            </a:pPr>
            <a:r>
              <a:rPr lang="en-GB" dirty="0"/>
              <a:t>The expectations school has for parents</a:t>
            </a:r>
          </a:p>
          <a:p>
            <a:pPr>
              <a:buClr>
                <a:schemeClr val="bg1"/>
              </a:buClr>
            </a:pPr>
            <a:r>
              <a:rPr lang="en-GB" dirty="0"/>
              <a:t>The expectations families can have for school</a:t>
            </a:r>
          </a:p>
          <a:p>
            <a:pPr marL="0" indent="0">
              <a:buClr>
                <a:schemeClr val="bg1"/>
              </a:buClr>
              <a:buNone/>
            </a:pPr>
            <a:r>
              <a:rPr lang="en-GB" dirty="0"/>
              <a:t>It can be found in the curriculum policies section of the school website, or by clicking on </a:t>
            </a:r>
            <a:r>
              <a:rPr lang="en-GB" dirty="0">
                <a:hlinkClick r:id="rId4"/>
              </a:rPr>
              <a:t>this link</a:t>
            </a:r>
            <a:r>
              <a:rPr lang="en-GB" dirty="0"/>
              <a:t>.</a:t>
            </a:r>
          </a:p>
          <a:p>
            <a:pPr marL="0" indent="0">
              <a:buClr>
                <a:schemeClr val="bg1"/>
              </a:buClr>
              <a:buNone/>
            </a:pPr>
            <a:r>
              <a:rPr lang="en-GB" dirty="0"/>
              <a:t>The Home School Agreement will also be sent to parents via our school app, Weduc.</a:t>
            </a:r>
          </a:p>
        </p:txBody>
      </p:sp>
      <p:pic>
        <p:nvPicPr>
          <p:cNvPr id="4" name="Picture 3">
            <a:extLst>
              <a:ext uri="{FF2B5EF4-FFF2-40B4-BE49-F238E27FC236}">
                <a16:creationId xmlns:a16="http://schemas.microsoft.com/office/drawing/2014/main" id="{5DA5E3C8-8978-4085-AFC7-5646E22A6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16706">
            <a:off x="425811" y="2088324"/>
            <a:ext cx="3211007" cy="2408255"/>
          </a:xfrm>
          <a:prstGeom prst="rect">
            <a:avLst/>
          </a:prstGeom>
        </p:spPr>
      </p:pic>
      <p:pic>
        <p:nvPicPr>
          <p:cNvPr id="9" name="Picture 8">
            <a:extLst>
              <a:ext uri="{FF2B5EF4-FFF2-40B4-BE49-F238E27FC236}">
                <a16:creationId xmlns:a16="http://schemas.microsoft.com/office/drawing/2014/main" id="{447FF0CA-06D8-4EAA-8B99-17BB2DDDEC9B}"/>
              </a:ext>
            </a:extLst>
          </p:cNvPr>
          <p:cNvPicPr>
            <a:picLocks noChangeAspect="1"/>
          </p:cNvPicPr>
          <p:nvPr/>
        </p:nvPicPr>
        <p:blipFill>
          <a:blip r:embed="rId6"/>
          <a:stretch>
            <a:fillRect/>
          </a:stretch>
        </p:blipFill>
        <p:spPr>
          <a:xfrm rot="320618">
            <a:off x="3288679" y="3653700"/>
            <a:ext cx="2015108" cy="26141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DA0530A-6716-410A-AEA8-FB116C2B7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6099">
            <a:off x="483563" y="4380390"/>
            <a:ext cx="2376641" cy="1782480"/>
          </a:xfrm>
          <a:prstGeom prst="rect">
            <a:avLst/>
          </a:prstGeom>
        </p:spPr>
      </p:pic>
    </p:spTree>
    <p:extLst>
      <p:ext uri="{BB962C8B-B14F-4D97-AF65-F5344CB8AC3E}">
        <p14:creationId xmlns:p14="http://schemas.microsoft.com/office/powerpoint/2010/main" val="311349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421156" y="381262"/>
            <a:ext cx="3887211" cy="2133598"/>
          </a:xfrm>
        </p:spPr>
        <p:txBody>
          <a:bodyPr/>
          <a:lstStyle/>
          <a:p>
            <a:r>
              <a:rPr lang="en-US" dirty="0">
                <a:solidFill>
                  <a:schemeClr val="accent4"/>
                </a:solidFill>
              </a:rPr>
              <a:t>Targeted Support</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693526" y="1104288"/>
            <a:ext cx="5455920" cy="4649424"/>
          </a:xfrm>
        </p:spPr>
        <p:txBody>
          <a:bodyPr>
            <a:noAutofit/>
          </a:bodyPr>
          <a:lstStyle/>
          <a:p>
            <a:pPr marL="0" indent="0">
              <a:buClr>
                <a:schemeClr val="bg1"/>
              </a:buClr>
              <a:buNone/>
            </a:pPr>
            <a:r>
              <a:rPr lang="en-GB" b="1" dirty="0"/>
              <a:t>One way of providing additional support in school is through targeted support groups.  </a:t>
            </a:r>
          </a:p>
          <a:p>
            <a:pPr marL="0" indent="0">
              <a:buClr>
                <a:schemeClr val="bg1"/>
              </a:buClr>
              <a:buNone/>
            </a:pPr>
            <a:r>
              <a:rPr lang="en-GB" dirty="0"/>
              <a:t>In these cases a teacher or Teaching Assistant will work with groups of pupils to achieve specific targets which have been set by their class teacher. These sessions will happen in school time, unless you are told otherwise. </a:t>
            </a:r>
          </a:p>
          <a:p>
            <a:pPr marL="0" indent="0">
              <a:buClr>
                <a:schemeClr val="bg1"/>
              </a:buClr>
              <a:buNone/>
            </a:pPr>
            <a:r>
              <a:rPr lang="en-GB" dirty="0"/>
              <a:t>Additional support may be required to bridge a gap in pupils’ knowledge or understanding of a particular subject area, to assist with the consolidation of their knowledge or skills, or to stretch them in their understanding of a particular subject.</a:t>
            </a:r>
          </a:p>
        </p:txBody>
      </p:sp>
      <p:sp>
        <p:nvSpPr>
          <p:cNvPr id="9" name="TextBox 8">
            <a:extLst>
              <a:ext uri="{FF2B5EF4-FFF2-40B4-BE49-F238E27FC236}">
                <a16:creationId xmlns:a16="http://schemas.microsoft.com/office/drawing/2014/main" id="{0AE191A8-2772-47D1-8C34-5F8305C779DF}"/>
              </a:ext>
            </a:extLst>
          </p:cNvPr>
          <p:cNvSpPr txBox="1"/>
          <p:nvPr/>
        </p:nvSpPr>
        <p:spPr>
          <a:xfrm>
            <a:off x="237606" y="3925431"/>
            <a:ext cx="5455920" cy="2554545"/>
          </a:xfrm>
          <a:prstGeom prst="rect">
            <a:avLst/>
          </a:prstGeom>
          <a:noFill/>
        </p:spPr>
        <p:txBody>
          <a:bodyPr wrap="square">
            <a:spAutoFit/>
          </a:bodyPr>
          <a:lstStyle/>
          <a:p>
            <a:r>
              <a:rPr lang="en-GB" sz="2000" dirty="0">
                <a:solidFill>
                  <a:schemeClr val="bg1"/>
                </a:solidFill>
              </a:rPr>
              <a:t>From time to time, some pupils are selected to be ‘positive role models’ within a group, which may assist with the development of their confidence in a particular area.</a:t>
            </a:r>
          </a:p>
          <a:p>
            <a:endParaRPr lang="en-GB" sz="2000" dirty="0">
              <a:solidFill>
                <a:schemeClr val="bg1"/>
              </a:solidFill>
            </a:endParaRPr>
          </a:p>
          <a:p>
            <a:r>
              <a:rPr lang="en-GB" sz="2000" dirty="0">
                <a:solidFill>
                  <a:schemeClr val="bg1"/>
                </a:solidFill>
              </a:rPr>
              <a:t>Please speak to your child’s class teacher if you have any questions about a targeted support group your child is part of. </a:t>
            </a:r>
          </a:p>
        </p:txBody>
      </p:sp>
      <p:pic>
        <p:nvPicPr>
          <p:cNvPr id="12" name="Graphic 11" descr="sketch of trophy on top of stack of books">
            <a:extLst>
              <a:ext uri="{FF2B5EF4-FFF2-40B4-BE49-F238E27FC236}">
                <a16:creationId xmlns:a16="http://schemas.microsoft.com/office/drawing/2014/main" id="{04360F10-28B8-485F-8138-50F577BCE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12913" y="5080000"/>
            <a:ext cx="1198443" cy="1597924"/>
          </a:xfrm>
          <a:prstGeom prst="rect">
            <a:avLst/>
          </a:prstGeom>
        </p:spPr>
      </p:pic>
      <p:pic>
        <p:nvPicPr>
          <p:cNvPr id="4" name="Picture 3">
            <a:extLst>
              <a:ext uri="{FF2B5EF4-FFF2-40B4-BE49-F238E27FC236}">
                <a16:creationId xmlns:a16="http://schemas.microsoft.com/office/drawing/2014/main" id="{BA9FE789-1C1E-4807-AB9D-E72FDC35A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2277">
            <a:off x="870568" y="1689323"/>
            <a:ext cx="3208222" cy="2133598"/>
          </a:xfrm>
          <a:prstGeom prst="rect">
            <a:avLst/>
          </a:prstGeom>
        </p:spPr>
      </p:pic>
    </p:spTree>
    <p:extLst>
      <p:ext uri="{BB962C8B-B14F-4D97-AF65-F5344CB8AC3E}">
        <p14:creationId xmlns:p14="http://schemas.microsoft.com/office/powerpoint/2010/main" val="42824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Clubs and Music  Lessons</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671368" y="958896"/>
            <a:ext cx="5537200" cy="5407660"/>
          </a:xfrm>
        </p:spPr>
        <p:txBody>
          <a:bodyPr>
            <a:noAutofit/>
          </a:bodyPr>
          <a:lstStyle/>
          <a:p>
            <a:pPr marL="0" indent="0">
              <a:buNone/>
            </a:pPr>
            <a:r>
              <a:rPr lang="en-GB" b="1" dirty="0"/>
              <a:t>At Milverton, we have several paid place clubs on offer during lunchtimes:</a:t>
            </a:r>
          </a:p>
          <a:p>
            <a:r>
              <a:rPr lang="en-GB" dirty="0"/>
              <a:t>Spanish</a:t>
            </a:r>
          </a:p>
          <a:p>
            <a:r>
              <a:rPr lang="en-GB" dirty="0"/>
              <a:t>French</a:t>
            </a:r>
          </a:p>
          <a:p>
            <a:r>
              <a:rPr lang="en-GB" dirty="0" err="1"/>
              <a:t>ArtLab</a:t>
            </a:r>
            <a:endParaRPr lang="en-GB" dirty="0"/>
          </a:p>
          <a:p>
            <a:pPr marL="0" indent="0">
              <a:buNone/>
            </a:pPr>
            <a:r>
              <a:rPr lang="en-GB" dirty="0"/>
              <a:t>Children can also receive individual or small group music lessons while at school. These are a paid for service and taught by the Warwickshire music hub.</a:t>
            </a:r>
          </a:p>
          <a:p>
            <a:pPr marL="0" indent="0">
              <a:buNone/>
            </a:pPr>
            <a:r>
              <a:rPr lang="en-GB" dirty="0"/>
              <a:t>There is a cost per lesson, which includes instrument hire. This fee is paid termly, in advance. Your child is free to choose from a range of instruments which are available to learn to play.</a:t>
            </a:r>
          </a:p>
        </p:txBody>
      </p:sp>
      <p:sp>
        <p:nvSpPr>
          <p:cNvPr id="7" name="TextBox 6">
            <a:extLst>
              <a:ext uri="{FF2B5EF4-FFF2-40B4-BE49-F238E27FC236}">
                <a16:creationId xmlns:a16="http://schemas.microsoft.com/office/drawing/2014/main" id="{F1010067-E0EB-4D64-B5F9-2BA418154F89}"/>
              </a:ext>
            </a:extLst>
          </p:cNvPr>
          <p:cNvSpPr txBox="1"/>
          <p:nvPr/>
        </p:nvSpPr>
        <p:spPr>
          <a:xfrm>
            <a:off x="270826" y="4967274"/>
            <a:ext cx="4067493" cy="1631216"/>
          </a:xfrm>
          <a:prstGeom prst="rect">
            <a:avLst/>
          </a:prstGeom>
          <a:noFill/>
        </p:spPr>
        <p:txBody>
          <a:bodyPr wrap="square">
            <a:spAutoFit/>
          </a:bodyPr>
          <a:lstStyle/>
          <a:p>
            <a:pPr marL="0" indent="0">
              <a:buNone/>
            </a:pPr>
            <a:r>
              <a:rPr lang="en-GB" sz="2000" dirty="0">
                <a:solidFill>
                  <a:schemeClr val="bg1"/>
                </a:solidFill>
              </a:rPr>
              <a:t>If you would like further information on these clubs, please email the school office:</a:t>
            </a:r>
          </a:p>
          <a:p>
            <a:pPr marL="0" indent="0">
              <a:buNone/>
            </a:pPr>
            <a:endParaRPr lang="en-GB" sz="2000" dirty="0">
              <a:solidFill>
                <a:schemeClr val="bg1"/>
              </a:solidFill>
            </a:endParaRPr>
          </a:p>
          <a:p>
            <a:pPr marL="0" indent="0">
              <a:buNone/>
            </a:pPr>
            <a:r>
              <a:rPr lang="en-GB" sz="2000" dirty="0">
                <a:solidFill>
                  <a:schemeClr val="bg1"/>
                </a:solidFill>
              </a:rPr>
              <a:t>admin2606@welearn365.com</a:t>
            </a:r>
          </a:p>
        </p:txBody>
      </p:sp>
      <p:pic>
        <p:nvPicPr>
          <p:cNvPr id="4" name="Picture 3">
            <a:extLst>
              <a:ext uri="{FF2B5EF4-FFF2-40B4-BE49-F238E27FC236}">
                <a16:creationId xmlns:a16="http://schemas.microsoft.com/office/drawing/2014/main" id="{C47B3A57-F700-4202-B1FD-D9E6769FB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70292">
            <a:off x="342968" y="2521484"/>
            <a:ext cx="2618019" cy="1967605"/>
          </a:xfrm>
          <a:prstGeom prst="rect">
            <a:avLst/>
          </a:prstGeom>
        </p:spPr>
      </p:pic>
      <p:pic>
        <p:nvPicPr>
          <p:cNvPr id="8" name="Picture 7">
            <a:extLst>
              <a:ext uri="{FF2B5EF4-FFF2-40B4-BE49-F238E27FC236}">
                <a16:creationId xmlns:a16="http://schemas.microsoft.com/office/drawing/2014/main" id="{5E2CA3D7-8A93-47E5-8ABA-97934E6EA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2162">
            <a:off x="3067653" y="3222993"/>
            <a:ext cx="2174955" cy="1631216"/>
          </a:xfrm>
          <a:prstGeom prst="rect">
            <a:avLst/>
          </a:prstGeom>
        </p:spPr>
      </p:pic>
    </p:spTree>
    <p:extLst>
      <p:ext uri="{BB962C8B-B14F-4D97-AF65-F5344CB8AC3E}">
        <p14:creationId xmlns:p14="http://schemas.microsoft.com/office/powerpoint/2010/main" val="367190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70231" y="556901"/>
            <a:ext cx="3887211" cy="2133598"/>
          </a:xfrm>
        </p:spPr>
        <p:txBody>
          <a:bodyPr>
            <a:normAutofit/>
          </a:bodyPr>
          <a:lstStyle/>
          <a:p>
            <a:r>
              <a:rPr lang="en-US" sz="3200" dirty="0">
                <a:solidFill>
                  <a:schemeClr val="accent4"/>
                </a:solidFill>
              </a:rPr>
              <a:t>Communication</a:t>
            </a:r>
            <a:br>
              <a:rPr lang="en-US" sz="3200" dirty="0">
                <a:solidFill>
                  <a:schemeClr val="accent4"/>
                </a:solidFill>
              </a:rPr>
            </a:br>
            <a:endParaRPr lang="en-US" sz="3200" dirty="0">
              <a:solidFill>
                <a:schemeClr val="accent4"/>
              </a:solidFill>
            </a:endParaRP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212080" y="822548"/>
            <a:ext cx="6167120" cy="5846811"/>
          </a:xfrm>
        </p:spPr>
        <p:txBody>
          <a:bodyPr>
            <a:noAutofit/>
          </a:bodyPr>
          <a:lstStyle/>
          <a:p>
            <a:pPr marL="0" indent="0">
              <a:buNone/>
            </a:pPr>
            <a:r>
              <a:rPr lang="en-GB" sz="1800" b="1" dirty="0"/>
              <a:t>Effective communication between home and school is extremely valuable, and we recognise how important it is to get this right with our parents and wider community. As a school, we have discussed many ways to try and make this work as efficiently as possible.</a:t>
            </a:r>
          </a:p>
          <a:p>
            <a:pPr marL="0" indent="0">
              <a:buNone/>
            </a:pPr>
            <a:r>
              <a:rPr lang="en-GB" sz="1800" dirty="0"/>
              <a:t>We now use a school APP called Weduc to help streamline most of our communications into one place. With Weduc, you can currently:</a:t>
            </a:r>
          </a:p>
          <a:p>
            <a:r>
              <a:rPr lang="en-GB" sz="1800" dirty="0"/>
              <a:t>Read the school newsfeed to get an insight into what’s going on in classrooms across the school</a:t>
            </a:r>
          </a:p>
          <a:p>
            <a:r>
              <a:rPr lang="en-GB" sz="1800" dirty="0"/>
              <a:t>Receive important letters and messages from the school office</a:t>
            </a:r>
          </a:p>
          <a:p>
            <a:r>
              <a:rPr lang="en-GB" sz="1800" dirty="0"/>
              <a:t>View Mr Fisher’s Friday Update, with key points for parents to be aware of, and upcoming dates for your diary.</a:t>
            </a:r>
          </a:p>
          <a:p>
            <a:r>
              <a:rPr lang="en-GB" sz="1800" dirty="0"/>
              <a:t>Complete permission forms for trips, and be reminded of upcoming events</a:t>
            </a:r>
          </a:p>
        </p:txBody>
      </p:sp>
      <p:sp>
        <p:nvSpPr>
          <p:cNvPr id="9" name="TextBox 8">
            <a:extLst>
              <a:ext uri="{FF2B5EF4-FFF2-40B4-BE49-F238E27FC236}">
                <a16:creationId xmlns:a16="http://schemas.microsoft.com/office/drawing/2014/main" id="{CBBEFCD9-B0C6-4492-8BF1-BB081C5B02C1}"/>
              </a:ext>
            </a:extLst>
          </p:cNvPr>
          <p:cNvSpPr txBox="1"/>
          <p:nvPr/>
        </p:nvSpPr>
        <p:spPr>
          <a:xfrm>
            <a:off x="189597" y="3928644"/>
            <a:ext cx="4876800" cy="2684838"/>
          </a:xfrm>
          <a:prstGeom prst="rect">
            <a:avLst/>
          </a:prstGeom>
          <a:noFill/>
        </p:spPr>
        <p:txBody>
          <a:bodyPr wrap="square">
            <a:spAutoFit/>
          </a:bodyPr>
          <a:lstStyle/>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1800" b="1" i="0" u="none" strike="noStrike" kern="1200" cap="none" spc="0" normalizeH="0" baseline="0" noProof="0" dirty="0">
                <a:ln>
                  <a:noFill/>
                </a:ln>
                <a:solidFill>
                  <a:prstClr val="white"/>
                </a:solidFill>
                <a:effectLst/>
                <a:uLnTx/>
                <a:uFillTx/>
                <a:latin typeface="Quire Sans"/>
                <a:ea typeface="+mn-ea"/>
                <a:cs typeface="+mn-cs"/>
              </a:rPr>
              <a:t>Tips</a:t>
            </a:r>
            <a:endParaRPr kumimoji="0" lang="en-GB" sz="1800" i="0" u="none" strike="noStrike" kern="1200" cap="none" spc="0" normalizeH="0" baseline="0" noProof="0" dirty="0">
              <a:ln>
                <a:noFill/>
              </a:ln>
              <a:solidFill>
                <a:prstClr val="white"/>
              </a:solidFill>
              <a:effectLst/>
              <a:uLnTx/>
              <a:uFillTx/>
              <a:latin typeface="Quire Sans"/>
              <a:ea typeface="+mn-ea"/>
              <a:cs typeface="+mn-cs"/>
            </a:endParaRP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1800" i="0" u="none" strike="noStrike" kern="1200" cap="none" spc="0" normalizeH="0" baseline="0" noProof="0" dirty="0">
                <a:ln>
                  <a:noFill/>
                </a:ln>
                <a:solidFill>
                  <a:prstClr val="white"/>
                </a:solidFill>
                <a:effectLst/>
                <a:uLnTx/>
                <a:uFillTx/>
                <a:latin typeface="Quire Sans"/>
                <a:ea typeface="+mn-ea"/>
                <a:cs typeface="+mn-cs"/>
              </a:rPr>
              <a:t>It’s really important that you can access Weduc easily, to ensure that you don’t miss important dates or messages.</a:t>
            </a: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lang="en-GB" b="1" dirty="0">
                <a:solidFill>
                  <a:prstClr val="white"/>
                </a:solidFill>
                <a:latin typeface="Quire Sans"/>
              </a:rPr>
              <a:t>We recommend that you enable notifications for Weduc on your phone </a:t>
            </a:r>
            <a:r>
              <a:rPr lang="en-GB" dirty="0">
                <a:solidFill>
                  <a:prstClr val="white"/>
                </a:solidFill>
                <a:latin typeface="Quire Sans"/>
              </a:rPr>
              <a:t>or other device, so that you are alerted to information that concerns you or your child.</a:t>
            </a:r>
            <a:endParaRPr kumimoji="0" lang="en-GB" sz="1800" i="0" u="none" strike="noStrike" kern="1200" cap="none" spc="0" normalizeH="0" baseline="0" noProof="0" dirty="0">
              <a:ln>
                <a:noFill/>
              </a:ln>
              <a:solidFill>
                <a:prstClr val="white"/>
              </a:solidFill>
              <a:effectLst/>
              <a:uLnTx/>
              <a:uFillTx/>
              <a:latin typeface="Quire Sans"/>
              <a:ea typeface="+mn-ea"/>
              <a:cs typeface="+mn-cs"/>
            </a:endParaRPr>
          </a:p>
        </p:txBody>
      </p:sp>
      <p:pic>
        <p:nvPicPr>
          <p:cNvPr id="8194" name="Picture 2">
            <a:extLst>
              <a:ext uri="{FF2B5EF4-FFF2-40B4-BE49-F238E27FC236}">
                <a16:creationId xmlns:a16="http://schemas.microsoft.com/office/drawing/2014/main" id="{2DFE18FE-BC08-4B79-95DF-4B1B2F1E6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36" y="1157390"/>
            <a:ext cx="3107749" cy="165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1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407302" y="573768"/>
            <a:ext cx="3887211" cy="1291798"/>
          </a:xfrm>
        </p:spPr>
        <p:txBody>
          <a:bodyPr>
            <a:normAutofit/>
          </a:bodyPr>
          <a:lstStyle/>
          <a:p>
            <a:r>
              <a:rPr lang="en-US" sz="3200" dirty="0">
                <a:solidFill>
                  <a:schemeClr val="accent4"/>
                </a:solidFill>
              </a:rPr>
              <a:t>Contacting your child’s teacher</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272644" y="863572"/>
            <a:ext cx="5935923" cy="5846811"/>
          </a:xfrm>
        </p:spPr>
        <p:txBody>
          <a:bodyPr>
            <a:noAutofit/>
          </a:bodyPr>
          <a:lstStyle/>
          <a:p>
            <a:pPr marL="0" indent="0">
              <a:buNone/>
            </a:pPr>
            <a:r>
              <a:rPr lang="en-GB" b="1" dirty="0"/>
              <a:t>We understand that sometimes, you may need to contact your child’s teacher directly however this can be tricky. </a:t>
            </a:r>
          </a:p>
          <a:p>
            <a:pPr marL="0" indent="0">
              <a:buNone/>
            </a:pPr>
            <a:r>
              <a:rPr lang="en-GB" dirty="0"/>
              <a:t>Our approach at Milverton is to use an email system, via the school office. </a:t>
            </a:r>
          </a:p>
          <a:p>
            <a:pPr marL="0" indent="0">
              <a:buNone/>
            </a:pPr>
            <a:r>
              <a:rPr lang="en-GB" dirty="0"/>
              <a:t>If you would like to pass a message on to your child’s teacher, please email this to </a:t>
            </a:r>
            <a:r>
              <a:rPr lang="en-GB" b="1" dirty="0">
                <a:hlinkClick r:id="rId4">
                  <a:extLst>
                    <a:ext uri="{A12FA001-AC4F-418D-AE19-62706E023703}">
                      <ahyp:hlinkClr xmlns:ahyp="http://schemas.microsoft.com/office/drawing/2018/hyperlinkcolor" val="tx"/>
                    </a:ext>
                  </a:extLst>
                </a:hlinkClick>
              </a:rPr>
              <a:t>admin2606@welearn365.com</a:t>
            </a:r>
            <a:endParaRPr lang="en-GB" b="1" dirty="0"/>
          </a:p>
          <a:p>
            <a:pPr marL="0" indent="0">
              <a:buNone/>
            </a:pPr>
            <a:r>
              <a:rPr lang="en-GB" dirty="0"/>
              <a:t>Mark FAO with the teacher’s name, and either Mrs Kang (mornings) or Mrs Newsome (afternoons) will pass your message on to the relevant teacher. </a:t>
            </a:r>
          </a:p>
          <a:p>
            <a:pPr marL="0" indent="0">
              <a:buNone/>
            </a:pPr>
            <a:r>
              <a:rPr lang="en-GB" dirty="0"/>
              <a:t>They will then try to return with a phone call or an email if suitable.</a:t>
            </a:r>
          </a:p>
          <a:p>
            <a:pPr marL="0" indent="0">
              <a:buNone/>
            </a:pPr>
            <a:r>
              <a:rPr lang="en-GB" dirty="0"/>
              <a:t>For urgent messages please ring the school office.</a:t>
            </a:r>
          </a:p>
        </p:txBody>
      </p:sp>
      <p:sp>
        <p:nvSpPr>
          <p:cNvPr id="9" name="TextBox 8">
            <a:extLst>
              <a:ext uri="{FF2B5EF4-FFF2-40B4-BE49-F238E27FC236}">
                <a16:creationId xmlns:a16="http://schemas.microsoft.com/office/drawing/2014/main" id="{CBBEFCD9-B0C6-4492-8BF1-BB081C5B02C1}"/>
              </a:ext>
            </a:extLst>
          </p:cNvPr>
          <p:cNvSpPr txBox="1"/>
          <p:nvPr/>
        </p:nvSpPr>
        <p:spPr>
          <a:xfrm>
            <a:off x="189597" y="4038603"/>
            <a:ext cx="4876800" cy="2382704"/>
          </a:xfrm>
          <a:prstGeom prst="rect">
            <a:avLst/>
          </a:prstGeom>
          <a:noFill/>
        </p:spPr>
        <p:txBody>
          <a:bodyPr wrap="square">
            <a:spAutoFit/>
          </a:bodyPr>
          <a:lstStyle/>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We often find that speaking face to face or over the phone is quicker, more personable and reaches a positive conclusion more quickly. </a:t>
            </a: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Please be aware that teachers will endeavour to respond in a timely manner; this may not be immediate!</a:t>
            </a:r>
          </a:p>
        </p:txBody>
      </p:sp>
      <p:pic>
        <p:nvPicPr>
          <p:cNvPr id="4" name="Picture 3">
            <a:extLst>
              <a:ext uri="{FF2B5EF4-FFF2-40B4-BE49-F238E27FC236}">
                <a16:creationId xmlns:a16="http://schemas.microsoft.com/office/drawing/2014/main" id="{DCDCF36C-024D-4C6E-A4FA-EBEBBBBCB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07662">
            <a:off x="997434" y="2009540"/>
            <a:ext cx="2159618" cy="1619714"/>
          </a:xfrm>
          <a:prstGeom prst="rect">
            <a:avLst/>
          </a:prstGeom>
        </p:spPr>
      </p:pic>
    </p:spTree>
    <p:extLst>
      <p:ext uri="{BB962C8B-B14F-4D97-AF65-F5344CB8AC3E}">
        <p14:creationId xmlns:p14="http://schemas.microsoft.com/office/powerpoint/2010/main" val="292449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4987636" y="345709"/>
            <a:ext cx="6220932" cy="5826491"/>
          </a:xfrm>
        </p:spPr>
        <p:txBody>
          <a:bodyPr>
            <a:noAutofit/>
          </a:bodyPr>
          <a:lstStyle/>
          <a:p>
            <a:pPr marL="0" indent="0">
              <a:buClr>
                <a:schemeClr val="bg1"/>
              </a:buClr>
              <a:buNone/>
            </a:pPr>
            <a:r>
              <a:rPr lang="en-GB" b="1" dirty="0"/>
              <a:t>The ‘Friends of Milverton Primary School’ are known as the FOMPS. Every parent is automatically a member of this group. The FOMPS have two main areas of focus:</a:t>
            </a:r>
          </a:p>
          <a:p>
            <a:pPr>
              <a:buClr>
                <a:schemeClr val="bg1"/>
              </a:buClr>
            </a:pPr>
            <a:r>
              <a:rPr lang="en-GB" dirty="0"/>
              <a:t>To raise money for specific projects in the school</a:t>
            </a:r>
          </a:p>
          <a:p>
            <a:pPr>
              <a:buClr>
                <a:schemeClr val="bg1"/>
              </a:buClr>
            </a:pPr>
            <a:r>
              <a:rPr lang="en-GB" dirty="0"/>
              <a:t>To hold community focussed events to bring our school community together</a:t>
            </a:r>
          </a:p>
          <a:p>
            <a:pPr marL="0" indent="0">
              <a:buClr>
                <a:schemeClr val="bg1"/>
              </a:buClr>
              <a:buNone/>
            </a:pPr>
            <a:r>
              <a:rPr lang="en-GB" dirty="0"/>
              <a:t>Over the years these events have been a real highlight for our school community. Could you help run an event – Cheese and wine night, Curry and quiz night, School disco, Summer fair, or perhaps an Easter competition?</a:t>
            </a:r>
          </a:p>
          <a:p>
            <a:pPr marL="0" indent="0">
              <a:buClr>
                <a:schemeClr val="bg1"/>
              </a:buClr>
              <a:buNone/>
            </a:pPr>
            <a:r>
              <a:rPr lang="en-GB" dirty="0"/>
              <a:t>If we don’t have any volunteers, then the events won’t happen, so thank you for your continued support!</a:t>
            </a:r>
          </a:p>
          <a:p>
            <a:pPr marL="0" lvl="0" indent="0">
              <a:buClr>
                <a:prstClr val="white"/>
              </a:buClr>
              <a:buNone/>
              <a:defRPr/>
            </a:pPr>
            <a:r>
              <a:rPr lang="en-GB" b="1" dirty="0">
                <a:solidFill>
                  <a:prstClr val="white"/>
                </a:solidFill>
              </a:rPr>
              <a:t>Contact : </a:t>
            </a:r>
            <a:r>
              <a:rPr lang="en-GB" dirty="0" err="1">
                <a:solidFill>
                  <a:prstClr val="white"/>
                </a:solidFill>
              </a:rPr>
              <a:t>fomps@outlook.com</a:t>
            </a:r>
            <a:endParaRPr lang="en-GB" dirty="0">
              <a:solidFill>
                <a:prstClr val="white"/>
              </a:solidFill>
            </a:endParaRPr>
          </a:p>
          <a:p>
            <a:pPr marL="0" indent="0">
              <a:buClr>
                <a:schemeClr val="bg1"/>
              </a:buClr>
              <a:buNone/>
            </a:pPr>
            <a:endParaRPr lang="en-GB" dirty="0"/>
          </a:p>
        </p:txBody>
      </p:sp>
      <p:pic>
        <p:nvPicPr>
          <p:cNvPr id="3" name="Picture 2">
            <a:extLst>
              <a:ext uri="{FF2B5EF4-FFF2-40B4-BE49-F238E27FC236}">
                <a16:creationId xmlns:a16="http://schemas.microsoft.com/office/drawing/2014/main" id="{54BC2EA1-0696-476C-999D-7CE28BCB0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1187">
            <a:off x="545588" y="2908044"/>
            <a:ext cx="3634126" cy="2725595"/>
          </a:xfrm>
          <a:prstGeom prst="rect">
            <a:avLst/>
          </a:prstGeom>
        </p:spPr>
      </p:pic>
      <p:pic>
        <p:nvPicPr>
          <p:cNvPr id="6" name="Picture 5">
            <a:extLst>
              <a:ext uri="{FF2B5EF4-FFF2-40B4-BE49-F238E27FC236}">
                <a16:creationId xmlns:a16="http://schemas.microsoft.com/office/drawing/2014/main" id="{031244DD-F0B3-4A61-BBD8-166A6C9EE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01" y="458190"/>
            <a:ext cx="3842585" cy="1216231"/>
          </a:xfrm>
          <a:prstGeom prst="rect">
            <a:avLst/>
          </a:prstGeom>
        </p:spPr>
      </p:pic>
    </p:spTree>
    <p:extLst>
      <p:ext uri="{BB962C8B-B14F-4D97-AF65-F5344CB8AC3E}">
        <p14:creationId xmlns:p14="http://schemas.microsoft.com/office/powerpoint/2010/main" val="32412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81439" y="403167"/>
            <a:ext cx="3887211" cy="2133598"/>
          </a:xfrm>
        </p:spPr>
        <p:txBody>
          <a:bodyPr/>
          <a:lstStyle/>
          <a:p>
            <a:r>
              <a:rPr lang="en-US" dirty="0">
                <a:solidFill>
                  <a:schemeClr val="accent4"/>
                </a:solidFill>
              </a:rPr>
              <a:t>Other Reminders</a:t>
            </a: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2479" y="5091429"/>
            <a:ext cx="1348658" cy="1577930"/>
          </a:xfrm>
          <a:prstGeom prst="rect">
            <a:avLst/>
          </a:prstGeom>
        </p:spPr>
      </p:pic>
      <p:pic>
        <p:nvPicPr>
          <p:cNvPr id="5" name="Picture 4">
            <a:extLst>
              <a:ext uri="{FF2B5EF4-FFF2-40B4-BE49-F238E27FC236}">
                <a16:creationId xmlns:a16="http://schemas.microsoft.com/office/drawing/2014/main" id="{E60A7A4B-F124-439A-A0CA-60F12B0B96E7}"/>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5685199" y="1089863"/>
            <a:ext cx="5411609" cy="5585257"/>
          </a:xfrm>
        </p:spPr>
        <p:txBody>
          <a:bodyPr>
            <a:noAutofit/>
          </a:bodyPr>
          <a:lstStyle/>
          <a:p>
            <a:pPr marL="0" indent="0">
              <a:buClr>
                <a:schemeClr val="bg1"/>
              </a:buClr>
              <a:buNone/>
            </a:pPr>
            <a:r>
              <a:rPr lang="en-GB" b="1" dirty="0"/>
              <a:t>These reminders help to make sure everyone’s day runs smoothly – please take a look!</a:t>
            </a:r>
          </a:p>
          <a:p>
            <a:r>
              <a:rPr lang="en-GB" dirty="0"/>
              <a:t>All items of clothing should be named, especially if your child frequently misplaces their things! </a:t>
            </a:r>
          </a:p>
          <a:p>
            <a:r>
              <a:rPr lang="en-GB" dirty="0"/>
              <a:t>Children need to arrive at school on time, ready to go in at 8.55am</a:t>
            </a:r>
          </a:p>
          <a:p>
            <a:r>
              <a:rPr lang="en-GB" dirty="0"/>
              <a:t>Please remind your children that their scooters and bikes should not be ridden in the playground before or after school.</a:t>
            </a:r>
          </a:p>
        </p:txBody>
      </p:sp>
      <p:sp>
        <p:nvSpPr>
          <p:cNvPr id="9" name="TextBox 8">
            <a:extLst>
              <a:ext uri="{FF2B5EF4-FFF2-40B4-BE49-F238E27FC236}">
                <a16:creationId xmlns:a16="http://schemas.microsoft.com/office/drawing/2014/main" id="{C3117EED-087C-4B6A-B5DF-63E935FDA7C2}"/>
              </a:ext>
            </a:extLst>
          </p:cNvPr>
          <p:cNvSpPr txBox="1"/>
          <p:nvPr/>
        </p:nvSpPr>
        <p:spPr>
          <a:xfrm>
            <a:off x="281438" y="3969291"/>
            <a:ext cx="5411609" cy="2918748"/>
          </a:xfrm>
          <a:prstGeom prst="rect">
            <a:avLst/>
          </a:prstGeom>
          <a:noFill/>
        </p:spPr>
        <p:txBody>
          <a:bodyPr wrap="square">
            <a:spAutoFit/>
          </a:bodyPr>
          <a:lstStyle/>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b="1" i="0" u="none" strike="noStrike" kern="1200" cap="none" spc="0" normalizeH="0" baseline="0" noProof="0" dirty="0">
                <a:ln>
                  <a:noFill/>
                </a:ln>
                <a:solidFill>
                  <a:prstClr val="white"/>
                </a:solidFill>
                <a:effectLst/>
                <a:uLnTx/>
                <a:uFillTx/>
                <a:latin typeface="Quire Sans"/>
                <a:ea typeface="+mn-ea"/>
                <a:cs typeface="+mn-cs"/>
              </a:rPr>
              <a:t>Parent Volunteers</a:t>
            </a: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i="0" u="none" strike="noStrike" kern="1200" cap="none" spc="0" normalizeH="0" baseline="0" noProof="0" dirty="0">
                <a:ln>
                  <a:noFill/>
                </a:ln>
                <a:solidFill>
                  <a:prstClr val="white"/>
                </a:solidFill>
                <a:effectLst/>
                <a:uLnTx/>
                <a:uFillTx/>
                <a:latin typeface="Quire Sans"/>
                <a:ea typeface="+mn-ea"/>
                <a:cs typeface="+mn-cs"/>
              </a:rPr>
              <a:t>We</a:t>
            </a:r>
            <a:r>
              <a:rPr kumimoji="0" lang="en-GB" sz="2000" b="0" i="0" u="none" strike="noStrike" kern="1200" cap="none" spc="0" normalizeH="0" baseline="0" noProof="0" dirty="0">
                <a:ln>
                  <a:noFill/>
                </a:ln>
                <a:solidFill>
                  <a:prstClr val="white"/>
                </a:solidFill>
                <a:effectLst/>
                <a:uLnTx/>
                <a:uFillTx/>
                <a:latin typeface="Quire Sans"/>
                <a:ea typeface="+mn-ea"/>
                <a:cs typeface="+mn-cs"/>
              </a:rPr>
              <a:t> welcome parents getting involved in ‘school life’ in many different ways – to do this, you must have an up to date DBS check through the school, which the office will be more than happy to assist with.</a:t>
            </a: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lang="en-GB" sz="2000" dirty="0">
                <a:solidFill>
                  <a:prstClr val="white"/>
                </a:solidFill>
                <a:latin typeface="Quire Sans"/>
              </a:rPr>
              <a:t>We are always keen to have volunteers hear child read in school!</a:t>
            </a:r>
            <a:endParaRPr kumimoji="0" lang="en-GB" sz="2000" b="0" i="0" u="none" strike="noStrike" kern="1200" cap="none" spc="0" normalizeH="0" baseline="0" noProof="0" dirty="0">
              <a:ln>
                <a:noFill/>
              </a:ln>
              <a:solidFill>
                <a:prstClr val="white"/>
              </a:solidFill>
              <a:effectLst/>
              <a:uLnTx/>
              <a:uFillTx/>
              <a:latin typeface="Quire Sans"/>
              <a:ea typeface="+mn-ea"/>
              <a:cs typeface="+mn-cs"/>
            </a:endParaRPr>
          </a:p>
        </p:txBody>
      </p:sp>
      <p:pic>
        <p:nvPicPr>
          <p:cNvPr id="6" name="Picture 5">
            <a:extLst>
              <a:ext uri="{FF2B5EF4-FFF2-40B4-BE49-F238E27FC236}">
                <a16:creationId xmlns:a16="http://schemas.microsoft.com/office/drawing/2014/main" id="{4836A62A-55CD-4068-AA9C-AE381B2DE2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5705">
            <a:off x="1388921" y="1673664"/>
            <a:ext cx="3200397" cy="2133598"/>
          </a:xfrm>
          <a:prstGeom prst="rect">
            <a:avLst/>
          </a:prstGeom>
        </p:spPr>
      </p:pic>
    </p:spTree>
    <p:extLst>
      <p:ext uri="{BB962C8B-B14F-4D97-AF65-F5344CB8AC3E}">
        <p14:creationId xmlns:p14="http://schemas.microsoft.com/office/powerpoint/2010/main" val="15190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Timeline&#10;&#10;Description automatically generated">
            <a:extLst>
              <a:ext uri="{FF2B5EF4-FFF2-40B4-BE49-F238E27FC236}">
                <a16:creationId xmlns:a16="http://schemas.microsoft.com/office/drawing/2014/main" id="{F135A4F6-D9E6-E646-A396-6A5132A7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801" y="188641"/>
            <a:ext cx="4953000" cy="6477000"/>
          </a:xfrm>
          <a:prstGeom prst="rect">
            <a:avLst/>
          </a:prstGeom>
        </p:spPr>
      </p:pic>
      <p:sp>
        <p:nvSpPr>
          <p:cNvPr id="9" name="Title 2">
            <a:extLst>
              <a:ext uri="{FF2B5EF4-FFF2-40B4-BE49-F238E27FC236}">
                <a16:creationId xmlns:a16="http://schemas.microsoft.com/office/drawing/2014/main" id="{109E2FE7-3381-4E4B-B28E-58B309DC59B6}"/>
              </a:ext>
            </a:extLst>
          </p:cNvPr>
          <p:cNvSpPr>
            <a:spLocks noGrp="1"/>
          </p:cNvSpPr>
          <p:nvPr>
            <p:ph type="title"/>
          </p:nvPr>
        </p:nvSpPr>
        <p:spPr>
          <a:xfrm>
            <a:off x="335258" y="573768"/>
            <a:ext cx="3887211" cy="2133598"/>
          </a:xfrm>
        </p:spPr>
        <p:txBody>
          <a:bodyPr/>
          <a:lstStyle/>
          <a:p>
            <a:r>
              <a:rPr lang="en-US" dirty="0">
                <a:solidFill>
                  <a:schemeClr val="accent4"/>
                </a:solidFill>
              </a:rPr>
              <a:t>Our Vision for </a:t>
            </a:r>
            <a:r>
              <a:rPr lang="en-US" dirty="0" err="1">
                <a:solidFill>
                  <a:schemeClr val="accent4"/>
                </a:solidFill>
              </a:rPr>
              <a:t>Milverton</a:t>
            </a:r>
            <a:endParaRPr lang="en-US" dirty="0">
              <a:solidFill>
                <a:schemeClr val="accent4"/>
              </a:solidFill>
            </a:endParaRPr>
          </a:p>
        </p:txBody>
      </p:sp>
      <p:sp>
        <p:nvSpPr>
          <p:cNvPr id="11" name="TextBox 10">
            <a:extLst>
              <a:ext uri="{FF2B5EF4-FFF2-40B4-BE49-F238E27FC236}">
                <a16:creationId xmlns:a16="http://schemas.microsoft.com/office/drawing/2014/main" id="{BC63FCA2-3735-9A48-9BCB-10F2FDA44BB1}"/>
              </a:ext>
            </a:extLst>
          </p:cNvPr>
          <p:cNvSpPr txBox="1"/>
          <p:nvPr/>
        </p:nvSpPr>
        <p:spPr>
          <a:xfrm>
            <a:off x="281439" y="3969291"/>
            <a:ext cx="5181600" cy="2041585"/>
          </a:xfrm>
          <a:prstGeom prst="rect">
            <a:avLst/>
          </a:prstGeom>
          <a:noFill/>
        </p:spPr>
        <p:txBody>
          <a:bodyPr wrap="square">
            <a:spAutoFit/>
          </a:bodyPr>
          <a:lstStyle/>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lang="en-GB" sz="2000" b="1" dirty="0">
                <a:solidFill>
                  <a:prstClr val="white"/>
                </a:solidFill>
                <a:latin typeface="Quire Sans"/>
              </a:rPr>
              <a:t>Developing our vision</a:t>
            </a:r>
            <a:endParaRPr kumimoji="0" lang="en-GB" sz="2000" b="1" i="0" u="none" strike="noStrike" kern="1200" cap="none" spc="0" normalizeH="0" baseline="0" noProof="0" dirty="0">
              <a:ln>
                <a:noFill/>
              </a:ln>
              <a:solidFill>
                <a:prstClr val="white"/>
              </a:solidFill>
              <a:effectLst/>
              <a:uLnTx/>
              <a:uFillTx/>
              <a:latin typeface="Quire Sans"/>
              <a:ea typeface="+mn-ea"/>
              <a:cs typeface="+mn-cs"/>
            </a:endParaRP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kumimoji="0" lang="en-GB" sz="2000" i="0" u="none" strike="noStrike" kern="1200" cap="none" spc="0" normalizeH="0" baseline="0" noProof="0" dirty="0">
                <a:ln>
                  <a:noFill/>
                </a:ln>
                <a:solidFill>
                  <a:prstClr val="white"/>
                </a:solidFill>
                <a:effectLst/>
                <a:uLnTx/>
                <a:uFillTx/>
                <a:latin typeface="Quire Sans"/>
                <a:ea typeface="+mn-ea"/>
                <a:cs typeface="+mn-cs"/>
              </a:rPr>
              <a:t>This was developed with input from children, staff, parents and school governors.</a:t>
            </a:r>
          </a:p>
          <a:p>
            <a:pPr marL="0" marR="0" lvl="0" indent="0" algn="l" defTabSz="1218987" rtl="0" eaLnBrk="1" fontAlgn="auto" latinLnBrk="0" hangingPunct="1">
              <a:lnSpc>
                <a:spcPct val="95000"/>
              </a:lnSpc>
              <a:spcBef>
                <a:spcPts val="1866"/>
              </a:spcBef>
              <a:spcAft>
                <a:spcPts val="0"/>
              </a:spcAft>
              <a:buClr>
                <a:prstClr val="white"/>
              </a:buClr>
              <a:buSzPct val="100000"/>
              <a:buFont typeface="Arial" pitchFamily="34" charset="0"/>
              <a:buNone/>
              <a:tabLst/>
              <a:defRPr/>
            </a:pPr>
            <a:r>
              <a:rPr lang="en-GB" sz="2000" b="0" dirty="0">
                <a:solidFill>
                  <a:prstClr val="white"/>
                </a:solidFill>
                <a:latin typeface="Quire Sans"/>
              </a:rPr>
              <a:t>This drives our efforts in providing the best experience for all </a:t>
            </a:r>
            <a:r>
              <a:rPr lang="en-GB" sz="2000" dirty="0">
                <a:solidFill>
                  <a:prstClr val="white"/>
                </a:solidFill>
                <a:latin typeface="Quire Sans"/>
              </a:rPr>
              <a:t>our </a:t>
            </a:r>
            <a:r>
              <a:rPr lang="en-GB" sz="2000" dirty="0" err="1">
                <a:solidFill>
                  <a:prstClr val="white"/>
                </a:solidFill>
                <a:latin typeface="Quire Sans"/>
              </a:rPr>
              <a:t>Milvertonians</a:t>
            </a:r>
            <a:r>
              <a:rPr lang="en-GB" sz="2000" dirty="0">
                <a:solidFill>
                  <a:prstClr val="white"/>
                </a:solidFill>
                <a:latin typeface="Quire Sans"/>
              </a:rPr>
              <a:t>!</a:t>
            </a:r>
            <a:endParaRPr kumimoji="0" lang="en-GB" sz="2000" b="0" i="0" u="none" strike="noStrike" kern="1200" cap="none" spc="0" normalizeH="0" baseline="0" noProof="0" dirty="0">
              <a:ln>
                <a:noFill/>
              </a:ln>
              <a:solidFill>
                <a:prstClr val="white"/>
              </a:solidFill>
              <a:effectLst/>
              <a:uLnTx/>
              <a:uFillTx/>
              <a:latin typeface="Quire Sans"/>
              <a:ea typeface="+mn-ea"/>
              <a:cs typeface="+mn-cs"/>
            </a:endParaRPr>
          </a:p>
        </p:txBody>
      </p:sp>
    </p:spTree>
    <p:extLst>
      <p:ext uri="{BB962C8B-B14F-4D97-AF65-F5344CB8AC3E}">
        <p14:creationId xmlns:p14="http://schemas.microsoft.com/office/powerpoint/2010/main" val="136283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Thank you!</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4987636" y="846023"/>
            <a:ext cx="6220932" cy="5585257"/>
          </a:xfrm>
        </p:spPr>
        <p:txBody>
          <a:bodyPr>
            <a:noAutofit/>
          </a:bodyPr>
          <a:lstStyle/>
          <a:p>
            <a:pPr marL="0" indent="0">
              <a:buClr>
                <a:schemeClr val="bg1"/>
              </a:buClr>
              <a:buNone/>
            </a:pPr>
            <a:r>
              <a:rPr lang="en-GB" sz="2800" b="1" dirty="0"/>
              <a:t>Thank you for taking the time to look through this guide. We hope it will support you and your child with their transition to a new class.</a:t>
            </a:r>
          </a:p>
          <a:p>
            <a:pPr marL="0" indent="0">
              <a:buNone/>
            </a:pPr>
            <a:r>
              <a:rPr lang="en-GB" dirty="0"/>
              <a:t>We thoroughly look forward to welcoming you and your child to a new part of the school, and will work together to make the next part of their learning journey as happy and successful as possible, celebrating all of their successes along the way.</a:t>
            </a:r>
          </a:p>
          <a:p>
            <a:pPr marL="0" indent="0">
              <a:buNone/>
            </a:pPr>
            <a:r>
              <a:rPr lang="en-GB" dirty="0"/>
              <a:t>Kind regards,</a:t>
            </a:r>
          </a:p>
          <a:p>
            <a:pPr marL="0" indent="0">
              <a:buNone/>
            </a:pPr>
            <a:r>
              <a:rPr lang="en-GB" dirty="0"/>
              <a:t>Mrs Tribe-Phillips, Mrs Philpott, Mrs Brookes and Mr Wood.</a:t>
            </a:r>
          </a:p>
        </p:txBody>
      </p:sp>
    </p:spTree>
    <p:extLst>
      <p:ext uri="{BB962C8B-B14F-4D97-AF65-F5344CB8AC3E}">
        <p14:creationId xmlns:p14="http://schemas.microsoft.com/office/powerpoint/2010/main" val="314402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p:txBody>
          <a:bodyPr/>
          <a:lstStyle/>
          <a:p>
            <a:r>
              <a:rPr lang="en-US" dirty="0">
                <a:solidFill>
                  <a:schemeClr val="accent4"/>
                </a:solidFill>
              </a:rPr>
              <a:t>Staff Members</a:t>
            </a:r>
          </a:p>
        </p:txBody>
      </p:sp>
      <p:sp>
        <p:nvSpPr>
          <p:cNvPr id="4" name="Text Placeholder 3">
            <a:extLst>
              <a:ext uri="{FF2B5EF4-FFF2-40B4-BE49-F238E27FC236}">
                <a16:creationId xmlns:a16="http://schemas.microsoft.com/office/drawing/2014/main" id="{04003271-B7B6-40B9-B32A-F24DDAFF2AB5}"/>
              </a:ext>
            </a:extLst>
          </p:cNvPr>
          <p:cNvSpPr>
            <a:spLocks noGrp="1"/>
          </p:cNvSpPr>
          <p:nvPr>
            <p:ph type="body" sz="quarter" idx="11"/>
          </p:nvPr>
        </p:nvSpPr>
        <p:spPr>
          <a:xfrm>
            <a:off x="5122101" y="1035375"/>
            <a:ext cx="2767984" cy="989886"/>
          </a:xfrm>
        </p:spPr>
        <p:txBody>
          <a:bodyPr>
            <a:normAutofit fontScale="92500" lnSpcReduction="20000"/>
          </a:bodyPr>
          <a:lstStyle/>
          <a:p>
            <a:pPr marL="0" indent="0">
              <a:buNone/>
            </a:pPr>
            <a:r>
              <a:rPr lang="en-US" sz="1800" b="1" dirty="0" err="1"/>
              <a:t>Mrs</a:t>
            </a:r>
            <a:r>
              <a:rPr lang="en-US" sz="1800" b="1" dirty="0"/>
              <a:t> Tribe-Phillips (Cherry)</a:t>
            </a:r>
            <a:endParaRPr lang="en-US" sz="1800" dirty="0"/>
          </a:p>
          <a:p>
            <a:pPr marL="0" indent="0">
              <a:buNone/>
            </a:pPr>
            <a:r>
              <a:rPr lang="en-US" sz="1600" dirty="0"/>
              <a:t>Mon, Tue, Wed</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3">
            <a:extLst>
              <a:ext uri="{FF2B5EF4-FFF2-40B4-BE49-F238E27FC236}">
                <a16:creationId xmlns:a16="http://schemas.microsoft.com/office/drawing/2014/main" id="{89D34E55-57E9-4A73-9C71-CB116274521E}"/>
              </a:ext>
            </a:extLst>
          </p:cNvPr>
          <p:cNvSpPr txBox="1">
            <a:spLocks/>
          </p:cNvSpPr>
          <p:nvPr/>
        </p:nvSpPr>
        <p:spPr>
          <a:xfrm>
            <a:off x="8471264" y="1035375"/>
            <a:ext cx="2853645" cy="988734"/>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Mrs</a:t>
            </a:r>
            <a:r>
              <a:rPr lang="en-US" sz="1800" b="1" dirty="0">
                <a:solidFill>
                  <a:prstClr val="white"/>
                </a:solidFill>
                <a:latin typeface="Quire Sans"/>
              </a:rPr>
              <a:t> Brookes (Cherry)</a:t>
            </a:r>
            <a:endParaRPr lang="en-US" sz="1800" dirty="0">
              <a:solidFill>
                <a:prstClr val="white"/>
              </a:solidFill>
              <a:latin typeface="Quire Sans"/>
            </a:endParaRPr>
          </a:p>
          <a:p>
            <a:pPr marL="0" indent="0">
              <a:buClr>
                <a:prstClr val="white"/>
              </a:buClr>
              <a:buNone/>
            </a:pPr>
            <a:r>
              <a:rPr lang="en-US" sz="1600" dirty="0">
                <a:solidFill>
                  <a:prstClr val="white"/>
                </a:solidFill>
                <a:latin typeface="Quire Sans"/>
              </a:rPr>
              <a:t>Thu, Fri</a:t>
            </a:r>
          </a:p>
        </p:txBody>
      </p:sp>
      <p:sp>
        <p:nvSpPr>
          <p:cNvPr id="7" name="Text Placeholder 3">
            <a:extLst>
              <a:ext uri="{FF2B5EF4-FFF2-40B4-BE49-F238E27FC236}">
                <a16:creationId xmlns:a16="http://schemas.microsoft.com/office/drawing/2014/main" id="{884950A2-E96B-4AAF-9BD5-590B0CCA7F6F}"/>
              </a:ext>
            </a:extLst>
          </p:cNvPr>
          <p:cNvSpPr txBox="1">
            <a:spLocks/>
          </p:cNvSpPr>
          <p:nvPr/>
        </p:nvSpPr>
        <p:spPr>
          <a:xfrm>
            <a:off x="8440585" y="2600138"/>
            <a:ext cx="2767983" cy="926516"/>
          </a:xfrm>
          <a:prstGeom prst="rect">
            <a:avLst/>
          </a:prstGeom>
        </p:spPr>
        <p:txBody>
          <a:bodyPr vert="horz" lIns="121899" tIns="60949" rIns="121899" bIns="60949" rtlCol="0">
            <a:normAutofit fontScale="92500" lnSpcReduction="20000"/>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Mrs</a:t>
            </a:r>
            <a:r>
              <a:rPr lang="en-US" sz="1800" b="1" dirty="0">
                <a:solidFill>
                  <a:prstClr val="white"/>
                </a:solidFill>
                <a:latin typeface="Quire Sans"/>
              </a:rPr>
              <a:t> Philpott (Pear)</a:t>
            </a:r>
          </a:p>
          <a:p>
            <a:pPr marL="0" indent="0">
              <a:buClr>
                <a:prstClr val="white"/>
              </a:buClr>
              <a:buNone/>
            </a:pPr>
            <a:r>
              <a:rPr lang="en-US" sz="1600" dirty="0">
                <a:solidFill>
                  <a:prstClr val="white"/>
                </a:solidFill>
                <a:latin typeface="Quire Sans"/>
              </a:rPr>
              <a:t>Mon, Tue, Thu, Fri</a:t>
            </a:r>
            <a:br>
              <a:rPr lang="en-US" sz="1600" dirty="0">
                <a:solidFill>
                  <a:prstClr val="white"/>
                </a:solidFill>
                <a:latin typeface="Quire Sans"/>
              </a:rPr>
            </a:br>
            <a:endParaRPr lang="en-US" sz="1600" dirty="0">
              <a:solidFill>
                <a:prstClr val="white"/>
              </a:solidFill>
              <a:latin typeface="Quire Sans"/>
            </a:endParaRPr>
          </a:p>
        </p:txBody>
      </p:sp>
      <p:sp>
        <p:nvSpPr>
          <p:cNvPr id="8" name="Text Placeholder 3">
            <a:extLst>
              <a:ext uri="{FF2B5EF4-FFF2-40B4-BE49-F238E27FC236}">
                <a16:creationId xmlns:a16="http://schemas.microsoft.com/office/drawing/2014/main" id="{8E38D6D9-F2F4-4FF6-83F9-C0A80696733C}"/>
              </a:ext>
            </a:extLst>
          </p:cNvPr>
          <p:cNvSpPr txBox="1">
            <a:spLocks/>
          </p:cNvSpPr>
          <p:nvPr/>
        </p:nvSpPr>
        <p:spPr>
          <a:xfrm>
            <a:off x="4940289" y="2600137"/>
            <a:ext cx="2853644" cy="926516"/>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a:t>
            </a:r>
            <a:r>
              <a:rPr lang="en-US" sz="1800" b="1" dirty="0">
                <a:solidFill>
                  <a:prstClr val="white"/>
                </a:solidFill>
                <a:latin typeface="Quire Sans"/>
              </a:rPr>
              <a:t> Wood (Apple)</a:t>
            </a:r>
          </a:p>
          <a:p>
            <a:pPr marL="0" indent="0">
              <a:buClr>
                <a:prstClr val="white"/>
              </a:buClr>
              <a:buNone/>
            </a:pPr>
            <a:r>
              <a:rPr lang="en-US" sz="1600" dirty="0">
                <a:solidFill>
                  <a:prstClr val="white"/>
                </a:solidFill>
                <a:latin typeface="Quire Sans"/>
              </a:rPr>
              <a:t>Mon, Tue, Wed, Thu, Fri</a:t>
            </a:r>
          </a:p>
        </p:txBody>
      </p:sp>
      <p:sp>
        <p:nvSpPr>
          <p:cNvPr id="9" name="Text Placeholder 3">
            <a:extLst>
              <a:ext uri="{FF2B5EF4-FFF2-40B4-BE49-F238E27FC236}">
                <a16:creationId xmlns:a16="http://schemas.microsoft.com/office/drawing/2014/main" id="{9A69F357-8C0C-4CEE-924F-90D06155A069}"/>
              </a:ext>
            </a:extLst>
          </p:cNvPr>
          <p:cNvSpPr txBox="1">
            <a:spLocks/>
          </p:cNvSpPr>
          <p:nvPr/>
        </p:nvSpPr>
        <p:spPr>
          <a:xfrm>
            <a:off x="3158499" y="4652498"/>
            <a:ext cx="2664296" cy="918221"/>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Mrs</a:t>
            </a:r>
            <a:r>
              <a:rPr lang="en-US" sz="1800" b="1" dirty="0">
                <a:solidFill>
                  <a:prstClr val="white"/>
                </a:solidFill>
                <a:latin typeface="Quire Sans"/>
              </a:rPr>
              <a:t> Stone (TA)</a:t>
            </a:r>
          </a:p>
          <a:p>
            <a:pPr marL="0" indent="0">
              <a:buClr>
                <a:prstClr val="white"/>
              </a:buClr>
              <a:buNone/>
            </a:pPr>
            <a:r>
              <a:rPr lang="en-US" sz="1600" dirty="0">
                <a:solidFill>
                  <a:prstClr val="white"/>
                </a:solidFill>
                <a:latin typeface="Quire Sans"/>
              </a:rPr>
              <a:t>Mon-Fri</a:t>
            </a:r>
          </a:p>
        </p:txBody>
      </p:sp>
      <p:sp>
        <p:nvSpPr>
          <p:cNvPr id="18" name="Text Placeholder 3">
            <a:extLst>
              <a:ext uri="{FF2B5EF4-FFF2-40B4-BE49-F238E27FC236}">
                <a16:creationId xmlns:a16="http://schemas.microsoft.com/office/drawing/2014/main" id="{7E589962-B82B-49EF-9149-CDF35EBB491C}"/>
              </a:ext>
            </a:extLst>
          </p:cNvPr>
          <p:cNvSpPr txBox="1">
            <a:spLocks/>
          </p:cNvSpPr>
          <p:nvPr/>
        </p:nvSpPr>
        <p:spPr>
          <a:xfrm>
            <a:off x="5385314" y="4652498"/>
            <a:ext cx="2664296" cy="918221"/>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a:t>
            </a:r>
            <a:r>
              <a:rPr lang="en-US" sz="1800" b="1" dirty="0">
                <a:solidFill>
                  <a:prstClr val="white"/>
                </a:solidFill>
                <a:latin typeface="Quire Sans"/>
              </a:rPr>
              <a:t> Stevens-</a:t>
            </a:r>
            <a:r>
              <a:rPr lang="en-US" sz="1800" b="1" dirty="0" err="1">
                <a:solidFill>
                  <a:prstClr val="white"/>
                </a:solidFill>
                <a:latin typeface="Quire Sans"/>
              </a:rPr>
              <a:t>Minns</a:t>
            </a:r>
            <a:r>
              <a:rPr lang="en-US" sz="1800" b="1" dirty="0">
                <a:solidFill>
                  <a:prstClr val="white"/>
                </a:solidFill>
                <a:latin typeface="Quire Sans"/>
              </a:rPr>
              <a:t> (TA)</a:t>
            </a:r>
          </a:p>
          <a:p>
            <a:pPr marL="0" indent="0">
              <a:buClr>
                <a:prstClr val="white"/>
              </a:buClr>
              <a:buNone/>
            </a:pPr>
            <a:r>
              <a:rPr lang="en-US" sz="1600" dirty="0">
                <a:solidFill>
                  <a:prstClr val="white"/>
                </a:solidFill>
                <a:latin typeface="Quire Sans"/>
              </a:rPr>
              <a:t>Mon-Fri</a:t>
            </a:r>
          </a:p>
        </p:txBody>
      </p:sp>
      <p:sp>
        <p:nvSpPr>
          <p:cNvPr id="23" name="Text Placeholder 3">
            <a:extLst>
              <a:ext uri="{FF2B5EF4-FFF2-40B4-BE49-F238E27FC236}">
                <a16:creationId xmlns:a16="http://schemas.microsoft.com/office/drawing/2014/main" id="{F48E4923-E472-412C-BA87-061236716880}"/>
              </a:ext>
            </a:extLst>
          </p:cNvPr>
          <p:cNvSpPr txBox="1">
            <a:spLocks/>
          </p:cNvSpPr>
          <p:nvPr/>
        </p:nvSpPr>
        <p:spPr>
          <a:xfrm>
            <a:off x="355603" y="4652498"/>
            <a:ext cx="2664296" cy="918221"/>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a:solidFill>
                  <a:prstClr val="white"/>
                </a:solidFill>
                <a:latin typeface="Quire Sans"/>
              </a:rPr>
              <a:t>Miss </a:t>
            </a:r>
            <a:r>
              <a:rPr lang="en-US" sz="1800" b="1" dirty="0" err="1">
                <a:solidFill>
                  <a:prstClr val="white"/>
                </a:solidFill>
                <a:latin typeface="Quire Sans"/>
              </a:rPr>
              <a:t>Hadland</a:t>
            </a:r>
            <a:r>
              <a:rPr lang="en-US" sz="1800" b="1" dirty="0">
                <a:solidFill>
                  <a:prstClr val="white"/>
                </a:solidFill>
                <a:latin typeface="Quire Sans"/>
              </a:rPr>
              <a:t> (TA)</a:t>
            </a:r>
          </a:p>
          <a:p>
            <a:pPr marL="0" indent="0">
              <a:buClr>
                <a:prstClr val="white"/>
              </a:buClr>
              <a:buNone/>
            </a:pPr>
            <a:r>
              <a:rPr lang="en-US" sz="1600" dirty="0">
                <a:solidFill>
                  <a:prstClr val="white"/>
                </a:solidFill>
                <a:latin typeface="Quire Sans"/>
              </a:rPr>
              <a:t>Mon-Fri</a:t>
            </a:r>
          </a:p>
        </p:txBody>
      </p:sp>
      <p:sp>
        <p:nvSpPr>
          <p:cNvPr id="13" name="Text Placeholder 3">
            <a:extLst>
              <a:ext uri="{FF2B5EF4-FFF2-40B4-BE49-F238E27FC236}">
                <a16:creationId xmlns:a16="http://schemas.microsoft.com/office/drawing/2014/main" id="{37222055-F2F3-4499-B537-7137DB488E98}"/>
              </a:ext>
            </a:extLst>
          </p:cNvPr>
          <p:cNvSpPr txBox="1">
            <a:spLocks/>
          </p:cNvSpPr>
          <p:nvPr/>
        </p:nvSpPr>
        <p:spPr>
          <a:xfrm>
            <a:off x="8397753" y="3429000"/>
            <a:ext cx="2853645" cy="988734"/>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Clr>
                <a:prstClr val="white"/>
              </a:buClr>
              <a:buNone/>
            </a:pPr>
            <a:r>
              <a:rPr lang="en-US" sz="1800" b="1" dirty="0" err="1">
                <a:solidFill>
                  <a:prstClr val="white"/>
                </a:solidFill>
                <a:latin typeface="Quire Sans"/>
              </a:rPr>
              <a:t>Mrs</a:t>
            </a:r>
            <a:r>
              <a:rPr lang="en-US" sz="1800" b="1" dirty="0">
                <a:solidFill>
                  <a:prstClr val="white"/>
                </a:solidFill>
                <a:latin typeface="Quire Sans"/>
              </a:rPr>
              <a:t> Brookes (Pear)</a:t>
            </a:r>
            <a:endParaRPr lang="en-US" sz="1800" dirty="0">
              <a:solidFill>
                <a:prstClr val="white"/>
              </a:solidFill>
              <a:latin typeface="Quire Sans"/>
            </a:endParaRPr>
          </a:p>
          <a:p>
            <a:pPr marL="0" indent="0">
              <a:buClr>
                <a:prstClr val="white"/>
              </a:buClr>
              <a:buNone/>
            </a:pPr>
            <a:r>
              <a:rPr lang="en-US" sz="1600" dirty="0">
                <a:solidFill>
                  <a:prstClr val="white"/>
                </a:solidFill>
                <a:latin typeface="Quire Sans"/>
              </a:rPr>
              <a:t>Wed</a:t>
            </a:r>
          </a:p>
        </p:txBody>
      </p:sp>
      <p:pic>
        <p:nvPicPr>
          <p:cNvPr id="2050" name="Picture 2">
            <a:extLst>
              <a:ext uri="{FF2B5EF4-FFF2-40B4-BE49-F238E27FC236}">
                <a16:creationId xmlns:a16="http://schemas.microsoft.com/office/drawing/2014/main" id="{F69660EB-0DAC-40B2-A284-999E59678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1919" y="2492406"/>
            <a:ext cx="785980" cy="1034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preview">
            <a:extLst>
              <a:ext uri="{FF2B5EF4-FFF2-40B4-BE49-F238E27FC236}">
                <a16:creationId xmlns:a16="http://schemas.microsoft.com/office/drawing/2014/main" id="{03DF1F44-563F-47A1-B009-31457C5B02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162"/>
          <a:stretch/>
        </p:blipFill>
        <p:spPr bwMode="auto">
          <a:xfrm>
            <a:off x="7238588" y="2600138"/>
            <a:ext cx="1110690" cy="10342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jpeg">
            <a:extLst>
              <a:ext uri="{FF2B5EF4-FFF2-40B4-BE49-F238E27FC236}">
                <a16:creationId xmlns:a16="http://schemas.microsoft.com/office/drawing/2014/main" id="{E2255B9A-6E38-4440-8BBF-9EF8D14642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1316" y="1136905"/>
            <a:ext cx="786583" cy="7856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C9D7BA-5804-4CD7-9638-10F20F598C34}"/>
              </a:ext>
            </a:extLst>
          </p:cNvPr>
          <p:cNvPicPr/>
          <p:nvPr/>
        </p:nvPicPr>
        <p:blipFill rotWithShape="1">
          <a:blip r:embed="rId7"/>
          <a:srcRect l="3641" r="16131" b="29392"/>
          <a:stretch/>
        </p:blipFill>
        <p:spPr bwMode="auto">
          <a:xfrm>
            <a:off x="7238588" y="1094701"/>
            <a:ext cx="839686" cy="871268"/>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7E215420-5722-4F05-A5A6-058FFE780AD2}"/>
              </a:ext>
            </a:extLst>
          </p:cNvPr>
          <p:cNvPicPr/>
          <p:nvPr/>
        </p:nvPicPr>
        <p:blipFill>
          <a:blip r:embed="rId8"/>
          <a:stretch>
            <a:fillRect/>
          </a:stretch>
        </p:blipFill>
        <p:spPr>
          <a:xfrm>
            <a:off x="612824" y="5570719"/>
            <a:ext cx="1441059" cy="1027029"/>
          </a:xfrm>
          <a:prstGeom prst="rect">
            <a:avLst/>
          </a:prstGeom>
        </p:spPr>
      </p:pic>
      <p:pic>
        <p:nvPicPr>
          <p:cNvPr id="17" name="Picture 16">
            <a:extLst>
              <a:ext uri="{FF2B5EF4-FFF2-40B4-BE49-F238E27FC236}">
                <a16:creationId xmlns:a16="http://schemas.microsoft.com/office/drawing/2014/main" id="{5D530709-819D-435B-897A-155FEF17D10D}"/>
              </a:ext>
            </a:extLst>
          </p:cNvPr>
          <p:cNvPicPr/>
          <p:nvPr/>
        </p:nvPicPr>
        <p:blipFill>
          <a:blip r:embed="rId9"/>
          <a:stretch>
            <a:fillRect/>
          </a:stretch>
        </p:blipFill>
        <p:spPr>
          <a:xfrm>
            <a:off x="3115066" y="5570718"/>
            <a:ext cx="1441059" cy="1027030"/>
          </a:xfrm>
          <a:prstGeom prst="rect">
            <a:avLst/>
          </a:prstGeom>
        </p:spPr>
      </p:pic>
      <p:pic>
        <p:nvPicPr>
          <p:cNvPr id="10" name="Picture 9">
            <a:extLst>
              <a:ext uri="{FF2B5EF4-FFF2-40B4-BE49-F238E27FC236}">
                <a16:creationId xmlns:a16="http://schemas.microsoft.com/office/drawing/2014/main" id="{DACCE142-190A-48E6-A092-3EDF797561C6}"/>
              </a:ext>
            </a:extLst>
          </p:cNvPr>
          <p:cNvPicPr>
            <a:picLocks noChangeAspect="1"/>
          </p:cNvPicPr>
          <p:nvPr/>
        </p:nvPicPr>
        <p:blipFill rotWithShape="1">
          <a:blip r:embed="rId10"/>
          <a:srcRect r="5641"/>
          <a:stretch/>
        </p:blipFill>
        <p:spPr>
          <a:xfrm>
            <a:off x="5457322" y="5570718"/>
            <a:ext cx="1478880" cy="1027030"/>
          </a:xfrm>
          <a:prstGeom prst="rect">
            <a:avLst/>
          </a:prstGeom>
        </p:spPr>
      </p:pic>
    </p:spTree>
    <p:extLst>
      <p:ext uri="{BB962C8B-B14F-4D97-AF65-F5344CB8AC3E}">
        <p14:creationId xmlns:p14="http://schemas.microsoft.com/office/powerpoint/2010/main" val="22991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94639" y="449083"/>
            <a:ext cx="3887211" cy="2133598"/>
          </a:xfrm>
        </p:spPr>
        <p:txBody>
          <a:bodyPr>
            <a:normAutofit fontScale="90000"/>
          </a:bodyPr>
          <a:lstStyle/>
          <a:p>
            <a:r>
              <a:rPr lang="en-US" dirty="0">
                <a:solidFill>
                  <a:schemeClr val="accent4"/>
                </a:solidFill>
              </a:rPr>
              <a:t>Phase Highlights and Developments</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9">
            <a:extLst>
              <a:ext uri="{FF2B5EF4-FFF2-40B4-BE49-F238E27FC236}">
                <a16:creationId xmlns:a16="http://schemas.microsoft.com/office/drawing/2014/main" id="{70795275-C885-47CE-97C4-523A1DC6889B}"/>
              </a:ext>
            </a:extLst>
          </p:cNvPr>
          <p:cNvSpPr>
            <a:spLocks noGrp="1"/>
          </p:cNvSpPr>
          <p:nvPr>
            <p:ph type="body" sz="quarter" idx="11"/>
          </p:nvPr>
        </p:nvSpPr>
        <p:spPr>
          <a:xfrm>
            <a:off x="6096000" y="778993"/>
            <a:ext cx="5279529" cy="5629924"/>
          </a:xfrm>
        </p:spPr>
        <p:txBody>
          <a:bodyPr>
            <a:normAutofit/>
          </a:bodyPr>
          <a:lstStyle/>
          <a:p>
            <a:pPr marL="0" indent="0">
              <a:buNone/>
            </a:pPr>
            <a:r>
              <a:rPr lang="en-GB" b="1" dirty="0"/>
              <a:t>We hope your child is excited to begin the next phase in their learning journey at Milverton!</a:t>
            </a:r>
          </a:p>
          <a:p>
            <a:pPr marL="0" indent="0">
              <a:buNone/>
            </a:pPr>
            <a:r>
              <a:rPr lang="en-GB" dirty="0"/>
              <a:t>Over the next two years, they will enjoy explore topics such as:</a:t>
            </a:r>
          </a:p>
          <a:p>
            <a:pPr marL="327025" indent="0">
              <a:buNone/>
            </a:pPr>
            <a:r>
              <a:rPr lang="en-GB" dirty="0"/>
              <a:t>Bright Lights, Big City!, Over the Ocean, Superheroes and Dragons &amp; Castles.</a:t>
            </a:r>
          </a:p>
          <a:p>
            <a:pPr marL="327025" indent="0">
              <a:buNone/>
            </a:pPr>
            <a:endParaRPr lang="en-GB" dirty="0"/>
          </a:p>
          <a:p>
            <a:pPr marL="0" indent="0">
              <a:buNone/>
            </a:pPr>
            <a:r>
              <a:rPr lang="en-GB" dirty="0"/>
              <a:t>We also arrange a number of exciting and interesting trips to places such as:</a:t>
            </a:r>
          </a:p>
          <a:p>
            <a:pPr marL="630238" indent="-303213"/>
            <a:r>
              <a:rPr lang="en-GB" dirty="0"/>
              <a:t>Cotswold Wildlife Park</a:t>
            </a:r>
          </a:p>
          <a:p>
            <a:pPr marL="630238" indent="-303213"/>
            <a:r>
              <a:rPr lang="en-GB" dirty="0"/>
              <a:t>Warwick Castle</a:t>
            </a:r>
          </a:p>
          <a:p>
            <a:pPr marL="630238" indent="-303213"/>
            <a:r>
              <a:rPr lang="en-GB" dirty="0"/>
              <a:t>Brandon Marsh Nature Reserve</a:t>
            </a:r>
          </a:p>
        </p:txBody>
      </p:sp>
      <p:sp>
        <p:nvSpPr>
          <p:cNvPr id="9" name="TextBox 8">
            <a:extLst>
              <a:ext uri="{FF2B5EF4-FFF2-40B4-BE49-F238E27FC236}">
                <a16:creationId xmlns:a16="http://schemas.microsoft.com/office/drawing/2014/main" id="{42031929-0D70-48E5-8150-12F37CC183C4}"/>
              </a:ext>
            </a:extLst>
          </p:cNvPr>
          <p:cNvSpPr txBox="1"/>
          <p:nvPr/>
        </p:nvSpPr>
        <p:spPr>
          <a:xfrm>
            <a:off x="294639" y="4367332"/>
            <a:ext cx="5140961" cy="2041585"/>
          </a:xfrm>
          <a:prstGeom prst="rect">
            <a:avLst/>
          </a:prstGeom>
          <a:noFill/>
        </p:spPr>
        <p:txBody>
          <a:bodyPr wrap="square">
            <a:spAutoFit/>
          </a:bodyPr>
          <a:lstStyle/>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1" i="0" strike="noStrike" kern="1200" cap="none" spc="0" normalizeH="0" baseline="0" noProof="0" dirty="0">
                <a:ln>
                  <a:noFill/>
                </a:ln>
                <a:solidFill>
                  <a:prstClr val="white"/>
                </a:solidFill>
                <a:effectLst/>
                <a:uLnTx/>
                <a:uFillTx/>
                <a:latin typeface="Quire Sans"/>
                <a:ea typeface="+mn-ea"/>
                <a:cs typeface="+mn-cs"/>
              </a:rPr>
              <a:t>ROAR Milestones</a:t>
            </a:r>
          </a:p>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Over the next two years, you can expect your child to develop their ROAR skills, by becoming more:</a:t>
            </a:r>
          </a:p>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1" i="0" u="none" strike="noStrike" kern="1200" cap="none" spc="0" normalizeH="0" baseline="0" noProof="0" dirty="0">
                <a:ln>
                  <a:noFill/>
                </a:ln>
                <a:solidFill>
                  <a:prstClr val="white"/>
                </a:solidFill>
                <a:effectLst/>
                <a:uLnTx/>
                <a:uFillTx/>
                <a:latin typeface="Quire Sans"/>
                <a:ea typeface="+mn-ea"/>
                <a:cs typeface="+mn-cs"/>
              </a:rPr>
              <a:t>R</a:t>
            </a:r>
            <a:r>
              <a:rPr lang="en-GB" sz="2000" dirty="0" err="1">
                <a:solidFill>
                  <a:prstClr val="white"/>
                </a:solidFill>
                <a:latin typeface="Quire Sans"/>
              </a:rPr>
              <a:t>esponsible</a:t>
            </a:r>
            <a:r>
              <a:rPr lang="en-GB" sz="2000" b="1" dirty="0">
                <a:solidFill>
                  <a:prstClr val="white"/>
                </a:solidFill>
                <a:latin typeface="Quire Sans"/>
              </a:rPr>
              <a:t>, O</a:t>
            </a:r>
            <a:r>
              <a:rPr lang="en-GB" sz="2000" dirty="0">
                <a:solidFill>
                  <a:prstClr val="white"/>
                </a:solidFill>
                <a:latin typeface="Quire Sans"/>
              </a:rPr>
              <a:t>rganised and </a:t>
            </a:r>
            <a:r>
              <a:rPr lang="en-GB" sz="2000" b="1" dirty="0">
                <a:solidFill>
                  <a:prstClr val="white"/>
                </a:solidFill>
                <a:latin typeface="Quire Sans"/>
              </a:rPr>
              <a:t>R</a:t>
            </a:r>
            <a:r>
              <a:rPr lang="en-GB" sz="2000" dirty="0">
                <a:solidFill>
                  <a:prstClr val="white"/>
                </a:solidFill>
                <a:latin typeface="Quire Sans"/>
              </a:rPr>
              <a:t>eady to Learn</a:t>
            </a:r>
            <a:endParaRPr kumimoji="0" lang="en-GB" sz="2000" b="1" i="0" u="none" strike="noStrike" kern="1200" cap="none" spc="0" normalizeH="0" baseline="0" noProof="0" dirty="0">
              <a:ln>
                <a:noFill/>
              </a:ln>
              <a:solidFill>
                <a:prstClr val="white"/>
              </a:solidFill>
              <a:effectLst/>
              <a:uLnTx/>
              <a:uFillTx/>
              <a:latin typeface="Quire Sans"/>
              <a:ea typeface="+mn-ea"/>
              <a:cs typeface="+mn-cs"/>
            </a:endParaRPr>
          </a:p>
        </p:txBody>
      </p:sp>
    </p:spTree>
    <p:extLst>
      <p:ext uri="{BB962C8B-B14F-4D97-AF65-F5344CB8AC3E}">
        <p14:creationId xmlns:p14="http://schemas.microsoft.com/office/powerpoint/2010/main" val="410387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340008" y="388376"/>
            <a:ext cx="3887211" cy="2133598"/>
          </a:xfrm>
        </p:spPr>
        <p:txBody>
          <a:bodyPr/>
          <a:lstStyle/>
          <a:p>
            <a:r>
              <a:rPr lang="en-US" dirty="0">
                <a:solidFill>
                  <a:schemeClr val="accent4"/>
                </a:solidFill>
              </a:rPr>
              <a:t>Our Classrooms</a:t>
            </a:r>
          </a:p>
        </p:txBody>
      </p:sp>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Rounded Corners 10">
            <a:extLst>
              <a:ext uri="{FF2B5EF4-FFF2-40B4-BE49-F238E27FC236}">
                <a16:creationId xmlns:a16="http://schemas.microsoft.com/office/drawing/2014/main" id="{1755EA24-4BC1-4525-A7D6-4708EF085334}"/>
              </a:ext>
            </a:extLst>
          </p:cNvPr>
          <p:cNvSpPr/>
          <p:nvPr/>
        </p:nvSpPr>
        <p:spPr>
          <a:xfrm>
            <a:off x="4076288" y="3612149"/>
            <a:ext cx="3586480" cy="2631441"/>
          </a:xfrm>
          <a:prstGeom prst="roundRect">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00EEFEC4-EDB4-4A59-A276-13F1AB4AF771}"/>
              </a:ext>
            </a:extLst>
          </p:cNvPr>
          <p:cNvSpPr/>
          <p:nvPr/>
        </p:nvSpPr>
        <p:spPr>
          <a:xfrm>
            <a:off x="8002070" y="3612149"/>
            <a:ext cx="3586480" cy="2631441"/>
          </a:xfrm>
          <a:prstGeom prst="roundRect">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7705EB8-A31E-4D08-85AB-CBFAB3032513}"/>
              </a:ext>
            </a:extLst>
          </p:cNvPr>
          <p:cNvSpPr/>
          <p:nvPr/>
        </p:nvSpPr>
        <p:spPr>
          <a:xfrm>
            <a:off x="5994400" y="436878"/>
            <a:ext cx="3586480" cy="2631441"/>
          </a:xfrm>
          <a:prstGeom prst="roundRect">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18A32647-40FE-488A-8EDC-FA2F7D5D8433}"/>
              </a:ext>
            </a:extLst>
          </p:cNvPr>
          <p:cNvSpPr txBox="1"/>
          <p:nvPr/>
        </p:nvSpPr>
        <p:spPr>
          <a:xfrm>
            <a:off x="7122160" y="3165287"/>
            <a:ext cx="1755510"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prstClr val="white"/>
                </a:solidFill>
                <a:effectLst/>
                <a:uLnTx/>
                <a:uFillTx/>
                <a:latin typeface="Quire Sans"/>
                <a:ea typeface="+mn-ea"/>
                <a:cs typeface="+mn-cs"/>
              </a:rPr>
              <a:t>Cherry Class</a:t>
            </a:r>
            <a:endParaRPr lang="en-GB" b="1" dirty="0"/>
          </a:p>
        </p:txBody>
      </p:sp>
      <p:sp>
        <p:nvSpPr>
          <p:cNvPr id="18" name="TextBox 17">
            <a:extLst>
              <a:ext uri="{FF2B5EF4-FFF2-40B4-BE49-F238E27FC236}">
                <a16:creationId xmlns:a16="http://schemas.microsoft.com/office/drawing/2014/main" id="{335648C0-96B2-4EF3-BFFA-1EE3AAEBAF67}"/>
              </a:ext>
            </a:extLst>
          </p:cNvPr>
          <p:cNvSpPr txBox="1"/>
          <p:nvPr/>
        </p:nvSpPr>
        <p:spPr>
          <a:xfrm>
            <a:off x="5204048" y="6347031"/>
            <a:ext cx="1844822" cy="400110"/>
          </a:xfrm>
          <a:prstGeom prst="rect">
            <a:avLst/>
          </a:prstGeom>
          <a:noFill/>
        </p:spPr>
        <p:txBody>
          <a:bodyPr wrap="square">
            <a:spAutoFit/>
          </a:bodyPr>
          <a:lstStyle/>
          <a:p>
            <a:pPr algn="ctr"/>
            <a:r>
              <a:rPr lang="en-GB" sz="2000" b="1" dirty="0">
                <a:solidFill>
                  <a:prstClr val="white"/>
                </a:solidFill>
                <a:latin typeface="Quire Sans"/>
              </a:rPr>
              <a:t>Pear</a:t>
            </a:r>
            <a:r>
              <a:rPr kumimoji="0" lang="en-GB" sz="2000" b="1" i="0" u="none" strike="noStrike" kern="1200" cap="none" spc="0" normalizeH="0" baseline="0" noProof="0" dirty="0">
                <a:ln>
                  <a:noFill/>
                </a:ln>
                <a:solidFill>
                  <a:prstClr val="white"/>
                </a:solidFill>
                <a:effectLst/>
                <a:uLnTx/>
                <a:uFillTx/>
                <a:latin typeface="Quire Sans"/>
                <a:ea typeface="+mn-ea"/>
                <a:cs typeface="+mn-cs"/>
              </a:rPr>
              <a:t> Class</a:t>
            </a:r>
            <a:endParaRPr lang="en-GB" b="1" dirty="0"/>
          </a:p>
        </p:txBody>
      </p:sp>
      <p:sp>
        <p:nvSpPr>
          <p:cNvPr id="19" name="TextBox 18">
            <a:extLst>
              <a:ext uri="{FF2B5EF4-FFF2-40B4-BE49-F238E27FC236}">
                <a16:creationId xmlns:a16="http://schemas.microsoft.com/office/drawing/2014/main" id="{8A20AA3B-D222-42E9-A854-88D1297635BC}"/>
              </a:ext>
            </a:extLst>
          </p:cNvPr>
          <p:cNvSpPr txBox="1"/>
          <p:nvPr/>
        </p:nvSpPr>
        <p:spPr>
          <a:xfrm>
            <a:off x="8565950" y="6347031"/>
            <a:ext cx="2458720" cy="400110"/>
          </a:xfrm>
          <a:prstGeom prst="rect">
            <a:avLst/>
          </a:prstGeom>
          <a:noFill/>
        </p:spPr>
        <p:txBody>
          <a:bodyPr wrap="square">
            <a:spAutoFit/>
          </a:bodyPr>
          <a:lstStyle/>
          <a:p>
            <a:pPr algn="ctr"/>
            <a:r>
              <a:rPr kumimoji="0" lang="en-GB" sz="2000" b="1" i="0" u="none" strike="noStrike" kern="1200" cap="none" spc="0" normalizeH="0" baseline="0" noProof="0" dirty="0">
                <a:ln>
                  <a:noFill/>
                </a:ln>
                <a:solidFill>
                  <a:prstClr val="white"/>
                </a:solidFill>
                <a:effectLst/>
                <a:uLnTx/>
                <a:uFillTx/>
                <a:latin typeface="Quire Sans"/>
                <a:ea typeface="+mn-ea"/>
                <a:cs typeface="+mn-cs"/>
              </a:rPr>
              <a:t>Apple Class</a:t>
            </a:r>
            <a:endParaRPr lang="en-GB" b="1" dirty="0"/>
          </a:p>
        </p:txBody>
      </p:sp>
      <p:sp>
        <p:nvSpPr>
          <p:cNvPr id="20" name="TextBox 19">
            <a:extLst>
              <a:ext uri="{FF2B5EF4-FFF2-40B4-BE49-F238E27FC236}">
                <a16:creationId xmlns:a16="http://schemas.microsoft.com/office/drawing/2014/main" id="{0D4780AB-4A39-45F5-9C31-3F6A61CCAFF1}"/>
              </a:ext>
            </a:extLst>
          </p:cNvPr>
          <p:cNvSpPr txBox="1"/>
          <p:nvPr/>
        </p:nvSpPr>
        <p:spPr>
          <a:xfrm>
            <a:off x="96982" y="3982575"/>
            <a:ext cx="2881745" cy="2862322"/>
          </a:xfrm>
          <a:prstGeom prst="rect">
            <a:avLst/>
          </a:prstGeom>
          <a:noFill/>
        </p:spPr>
        <p:txBody>
          <a:bodyPr wrap="square">
            <a:spAutoFit/>
          </a:bodyPr>
          <a:lstStyle/>
          <a:p>
            <a:r>
              <a:rPr kumimoji="0" lang="en-GB" sz="2000" b="1" i="0" u="none" strike="noStrike" kern="1200" cap="none" spc="0" normalizeH="0" baseline="0" noProof="0" dirty="0">
                <a:ln>
                  <a:noFill/>
                </a:ln>
                <a:solidFill>
                  <a:prstClr val="white"/>
                </a:solidFill>
                <a:effectLst/>
                <a:uLnTx/>
                <a:uFillTx/>
                <a:latin typeface="Quire Sans"/>
                <a:ea typeface="+mn-ea"/>
                <a:cs typeface="+mn-cs"/>
              </a:rPr>
              <a:t>Learning Walls</a:t>
            </a:r>
            <a:endParaRPr lang="en-GB" sz="2400" b="1" dirty="0">
              <a:solidFill>
                <a:prstClr val="white"/>
              </a:solidFill>
              <a:latin typeface="Quire Sans"/>
            </a:endParaRPr>
          </a:p>
          <a:p>
            <a:r>
              <a:rPr lang="en-GB" sz="2000" dirty="0">
                <a:solidFill>
                  <a:prstClr val="white"/>
                </a:solidFill>
                <a:latin typeface="Quire Sans"/>
              </a:rPr>
              <a:t>If you would like to see what your child is currently learning about, please feel free to come visit their learning wall, see the website or watch out for updates on WEDUC!</a:t>
            </a:r>
            <a:endParaRPr lang="en-GB" sz="2000" dirty="0"/>
          </a:p>
        </p:txBody>
      </p:sp>
      <p:pic>
        <p:nvPicPr>
          <p:cNvPr id="22" name="Picture 21">
            <a:extLst>
              <a:ext uri="{FF2B5EF4-FFF2-40B4-BE49-F238E27FC236}">
                <a16:creationId xmlns:a16="http://schemas.microsoft.com/office/drawing/2014/main" id="{34514480-B6C5-4940-B9ED-0F4A9BB71867}"/>
              </a:ext>
            </a:extLst>
          </p:cNvPr>
          <p:cNvPicPr>
            <a:picLocks noChangeAspect="1"/>
          </p:cNvPicPr>
          <p:nvPr/>
        </p:nvPicPr>
        <p:blipFill>
          <a:blip r:embed="rId4"/>
          <a:stretch>
            <a:fillRect/>
          </a:stretch>
        </p:blipFill>
        <p:spPr>
          <a:xfrm rot="923528">
            <a:off x="2774411" y="3630102"/>
            <a:ext cx="1201282" cy="897685"/>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015BB6F1-FD4B-428E-BB7E-39D7A94BEAAD}"/>
              </a:ext>
            </a:extLst>
          </p:cNvPr>
          <p:cNvPicPr>
            <a:picLocks noChangeAspect="1"/>
          </p:cNvPicPr>
          <p:nvPr/>
        </p:nvPicPr>
        <p:blipFill>
          <a:blip r:embed="rId5"/>
          <a:stretch>
            <a:fillRect/>
          </a:stretch>
        </p:blipFill>
        <p:spPr>
          <a:xfrm rot="21286198">
            <a:off x="2886890" y="4692611"/>
            <a:ext cx="1076277" cy="143351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Graphic 24" descr="sketch of a few books with a pencil">
            <a:extLst>
              <a:ext uri="{FF2B5EF4-FFF2-40B4-BE49-F238E27FC236}">
                <a16:creationId xmlns:a16="http://schemas.microsoft.com/office/drawing/2014/main" id="{F9F219C6-493E-407F-B708-47E9B75EF1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652" y="1611219"/>
            <a:ext cx="1288956" cy="1508079"/>
          </a:xfrm>
          <a:prstGeom prst="rect">
            <a:avLst/>
          </a:prstGeom>
        </p:spPr>
      </p:pic>
      <p:pic>
        <p:nvPicPr>
          <p:cNvPr id="1028" name="Picture 4" descr="Image preview">
            <a:extLst>
              <a:ext uri="{FF2B5EF4-FFF2-40B4-BE49-F238E27FC236}">
                <a16:creationId xmlns:a16="http://schemas.microsoft.com/office/drawing/2014/main" id="{D0C63660-F2C3-4A40-AB32-B129CE6EF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22839" y="4078944"/>
            <a:ext cx="2144942" cy="1657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AE2EE082-0BF8-44D4-A9EE-AB77CEFD23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89" b="11215"/>
          <a:stretch/>
        </p:blipFill>
        <p:spPr bwMode="auto">
          <a:xfrm>
            <a:off x="4365565" y="4341079"/>
            <a:ext cx="3096941" cy="10398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29440E-64DE-4CE8-89E2-772674E45D59}"/>
              </a:ext>
            </a:extLst>
          </p:cNvPr>
          <p:cNvPicPr>
            <a:picLocks noChangeAspect="1"/>
          </p:cNvPicPr>
          <p:nvPr/>
        </p:nvPicPr>
        <p:blipFill>
          <a:blip r:embed="rId10"/>
          <a:stretch>
            <a:fillRect/>
          </a:stretch>
        </p:blipFill>
        <p:spPr>
          <a:xfrm>
            <a:off x="6460130" y="758498"/>
            <a:ext cx="2684405" cy="1705442"/>
          </a:xfrm>
          <a:prstGeom prst="rect">
            <a:avLst/>
          </a:prstGeom>
        </p:spPr>
      </p:pic>
    </p:spTree>
    <p:extLst>
      <p:ext uri="{BB962C8B-B14F-4D97-AF65-F5344CB8AC3E}">
        <p14:creationId xmlns:p14="http://schemas.microsoft.com/office/powerpoint/2010/main" val="28245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358576" y="573768"/>
            <a:ext cx="3887211" cy="2133598"/>
          </a:xfrm>
        </p:spPr>
        <p:txBody>
          <a:bodyPr/>
          <a:lstStyle/>
          <a:p>
            <a:r>
              <a:rPr lang="en-US" dirty="0">
                <a:solidFill>
                  <a:schemeClr val="accent4"/>
                </a:solidFill>
              </a:rPr>
              <a:t>Weekly Timetable</a:t>
            </a: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8720" y="4045684"/>
            <a:ext cx="1516562" cy="1774378"/>
          </a:xfrm>
          <a:prstGeom prst="rect">
            <a:avLst/>
          </a:prstGeom>
        </p:spPr>
      </p:pic>
      <p:pic>
        <p:nvPicPr>
          <p:cNvPr id="5" name="Picture 4">
            <a:extLst>
              <a:ext uri="{FF2B5EF4-FFF2-40B4-BE49-F238E27FC236}">
                <a16:creationId xmlns:a16="http://schemas.microsoft.com/office/drawing/2014/main" id="{E60A7A4B-F124-439A-A0CA-60F12B0B96E7}"/>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val 7">
            <a:extLst>
              <a:ext uri="{FF2B5EF4-FFF2-40B4-BE49-F238E27FC236}">
                <a16:creationId xmlns:a16="http://schemas.microsoft.com/office/drawing/2014/main" id="{E077B9FB-3E51-4FAE-B8F9-2D6B106A2A71}"/>
              </a:ext>
            </a:extLst>
          </p:cNvPr>
          <p:cNvSpPr/>
          <p:nvPr/>
        </p:nvSpPr>
        <p:spPr>
          <a:xfrm>
            <a:off x="5176520" y="188641"/>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English</a:t>
            </a:r>
          </a:p>
        </p:txBody>
      </p:sp>
      <p:sp>
        <p:nvSpPr>
          <p:cNvPr id="11" name="Oval 10">
            <a:extLst>
              <a:ext uri="{FF2B5EF4-FFF2-40B4-BE49-F238E27FC236}">
                <a16:creationId xmlns:a16="http://schemas.microsoft.com/office/drawing/2014/main" id="{2BBE934E-2C3F-4728-BADD-BEB483048B1C}"/>
              </a:ext>
            </a:extLst>
          </p:cNvPr>
          <p:cNvSpPr/>
          <p:nvPr/>
        </p:nvSpPr>
        <p:spPr>
          <a:xfrm>
            <a:off x="9822889" y="2113961"/>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Phonics/</a:t>
            </a:r>
            <a:br>
              <a:rPr lang="en-GB" b="1" dirty="0"/>
            </a:br>
            <a:r>
              <a:rPr lang="en-GB" b="1" dirty="0"/>
              <a:t>Spellings</a:t>
            </a:r>
          </a:p>
        </p:txBody>
      </p:sp>
      <p:sp>
        <p:nvSpPr>
          <p:cNvPr id="12" name="Oval 11">
            <a:extLst>
              <a:ext uri="{FF2B5EF4-FFF2-40B4-BE49-F238E27FC236}">
                <a16:creationId xmlns:a16="http://schemas.microsoft.com/office/drawing/2014/main" id="{0627EFDB-6D49-4197-ABAF-986908BB4F0E}"/>
              </a:ext>
            </a:extLst>
          </p:cNvPr>
          <p:cNvSpPr/>
          <p:nvPr/>
        </p:nvSpPr>
        <p:spPr>
          <a:xfrm>
            <a:off x="7634502" y="769141"/>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t>10:10 – 10:25</a:t>
            </a:r>
          </a:p>
          <a:p>
            <a:pPr algn="ctr"/>
            <a:r>
              <a:rPr lang="en-GB" b="1" dirty="0"/>
              <a:t>Play</a:t>
            </a:r>
          </a:p>
        </p:txBody>
      </p:sp>
      <p:sp>
        <p:nvSpPr>
          <p:cNvPr id="13" name="Oval 12">
            <a:extLst>
              <a:ext uri="{FF2B5EF4-FFF2-40B4-BE49-F238E27FC236}">
                <a16:creationId xmlns:a16="http://schemas.microsoft.com/office/drawing/2014/main" id="{CE4FA88D-EDEA-44CD-9A6A-9980F0A6FBE9}"/>
              </a:ext>
            </a:extLst>
          </p:cNvPr>
          <p:cNvSpPr/>
          <p:nvPr/>
        </p:nvSpPr>
        <p:spPr>
          <a:xfrm>
            <a:off x="7208919" y="2819397"/>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Maths</a:t>
            </a:r>
          </a:p>
        </p:txBody>
      </p:sp>
      <p:sp>
        <p:nvSpPr>
          <p:cNvPr id="14" name="Oval 13">
            <a:extLst>
              <a:ext uri="{FF2B5EF4-FFF2-40B4-BE49-F238E27FC236}">
                <a16:creationId xmlns:a16="http://schemas.microsoft.com/office/drawing/2014/main" id="{C5043F88-155F-4044-8109-08504041F515}"/>
              </a:ext>
            </a:extLst>
          </p:cNvPr>
          <p:cNvSpPr/>
          <p:nvPr/>
        </p:nvSpPr>
        <p:spPr>
          <a:xfrm>
            <a:off x="8542493" y="5324815"/>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Home time</a:t>
            </a:r>
          </a:p>
        </p:txBody>
      </p:sp>
      <p:sp>
        <p:nvSpPr>
          <p:cNvPr id="16" name="Oval 15">
            <a:extLst>
              <a:ext uri="{FF2B5EF4-FFF2-40B4-BE49-F238E27FC236}">
                <a16:creationId xmlns:a16="http://schemas.microsoft.com/office/drawing/2014/main" id="{29864018-111D-4438-998B-A4D49104F2C1}"/>
              </a:ext>
            </a:extLst>
          </p:cNvPr>
          <p:cNvSpPr/>
          <p:nvPr/>
        </p:nvSpPr>
        <p:spPr>
          <a:xfrm>
            <a:off x="4527312" y="3190134"/>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11:45-12:45</a:t>
            </a:r>
          </a:p>
          <a:p>
            <a:pPr algn="ctr"/>
            <a:r>
              <a:rPr lang="en-GB" b="1" dirty="0"/>
              <a:t>Lunch</a:t>
            </a:r>
          </a:p>
        </p:txBody>
      </p:sp>
      <p:sp>
        <p:nvSpPr>
          <p:cNvPr id="17" name="Oval 16">
            <a:extLst>
              <a:ext uri="{FF2B5EF4-FFF2-40B4-BE49-F238E27FC236}">
                <a16:creationId xmlns:a16="http://schemas.microsoft.com/office/drawing/2014/main" id="{0C03104B-A1E2-4872-B6D0-F1391502A7E4}"/>
              </a:ext>
            </a:extLst>
          </p:cNvPr>
          <p:cNvSpPr/>
          <p:nvPr/>
        </p:nvSpPr>
        <p:spPr>
          <a:xfrm>
            <a:off x="5317118" y="5072399"/>
            <a:ext cx="1955800" cy="1315039"/>
          </a:xfrm>
          <a:prstGeom prst="ellipse">
            <a:avLst/>
          </a:prstGeom>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Afternoon Lessons</a:t>
            </a:r>
          </a:p>
        </p:txBody>
      </p:sp>
      <p:sp>
        <p:nvSpPr>
          <p:cNvPr id="19" name="TextBox 18">
            <a:extLst>
              <a:ext uri="{FF2B5EF4-FFF2-40B4-BE49-F238E27FC236}">
                <a16:creationId xmlns:a16="http://schemas.microsoft.com/office/drawing/2014/main" id="{B5283BC4-0E09-44D4-AA3F-72C50EAFD052}"/>
              </a:ext>
            </a:extLst>
          </p:cNvPr>
          <p:cNvSpPr txBox="1"/>
          <p:nvPr/>
        </p:nvSpPr>
        <p:spPr>
          <a:xfrm>
            <a:off x="281711" y="3947117"/>
            <a:ext cx="4040942" cy="2798202"/>
          </a:xfrm>
          <a:prstGeom prst="rect">
            <a:avLst/>
          </a:prstGeom>
          <a:noFill/>
        </p:spPr>
        <p:txBody>
          <a:bodyPr wrap="square">
            <a:spAutoFit/>
          </a:bodyPr>
          <a:lstStyle/>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1" i="0" u="sng" strike="noStrike" kern="1200" cap="none" spc="0" normalizeH="0" baseline="0" noProof="0" dirty="0">
                <a:ln>
                  <a:noFill/>
                </a:ln>
                <a:solidFill>
                  <a:prstClr val="white"/>
                </a:solidFill>
                <a:effectLst/>
                <a:uLnTx/>
                <a:uFillTx/>
                <a:latin typeface="Quire Sans"/>
                <a:ea typeface="+mn-ea"/>
                <a:cs typeface="+mn-cs"/>
              </a:rPr>
              <a:t>Afternoon Lessons</a:t>
            </a:r>
          </a:p>
          <a:p>
            <a:pPr marR="0" lvl="0" algn="l" defTabSz="1218987" rtl="0" eaLnBrk="1" fontAlgn="auto" latinLnBrk="0" hangingPunct="1">
              <a:lnSpc>
                <a:spcPct val="95000"/>
              </a:lnSpc>
              <a:spcBef>
                <a:spcPts val="1866"/>
              </a:spcBef>
              <a:spcAft>
                <a:spcPts val="0"/>
              </a:spcAft>
              <a:buClr>
                <a:prstClr val="white"/>
              </a:buClr>
              <a:buSzPct val="100000"/>
              <a:tabLst/>
              <a:defRPr/>
            </a:pPr>
            <a:r>
              <a:rPr kumimoji="0" lang="en-GB" sz="2000" b="0" i="0" u="none" strike="noStrike" kern="1200" cap="none" spc="0" normalizeH="0" baseline="0" noProof="0" dirty="0">
                <a:ln>
                  <a:noFill/>
                </a:ln>
                <a:solidFill>
                  <a:prstClr val="white"/>
                </a:solidFill>
                <a:effectLst/>
                <a:uLnTx/>
                <a:uFillTx/>
                <a:latin typeface="Quire Sans"/>
                <a:ea typeface="+mn-ea"/>
                <a:cs typeface="+mn-cs"/>
              </a:rPr>
              <a:t>In the afternoons, children will be learning about their topic through history or geography, or enjoying regular PE, RE, Science, Computing, Art and more…</a:t>
            </a:r>
          </a:p>
          <a:p>
            <a:pPr marR="0" lvl="0" algn="l" defTabSz="1218987" rtl="0" eaLnBrk="1" fontAlgn="auto" latinLnBrk="0" hangingPunct="1">
              <a:spcBef>
                <a:spcPts val="600"/>
              </a:spcBef>
              <a:spcAft>
                <a:spcPts val="0"/>
              </a:spcAft>
              <a:buClr>
                <a:prstClr val="white"/>
              </a:buClr>
              <a:buSzPct val="100000"/>
              <a:tabLst/>
              <a:defRPr/>
            </a:pPr>
            <a:r>
              <a:rPr lang="en-GB" b="1" dirty="0">
                <a:solidFill>
                  <a:prstClr val="white"/>
                </a:solidFill>
                <a:latin typeface="Quire Sans"/>
              </a:rPr>
              <a:t>Spelling Test: </a:t>
            </a:r>
            <a:r>
              <a:rPr lang="en-GB" dirty="0">
                <a:solidFill>
                  <a:prstClr val="white"/>
                </a:solidFill>
                <a:latin typeface="Quire Sans"/>
              </a:rPr>
              <a:t>Monday</a:t>
            </a:r>
          </a:p>
          <a:p>
            <a:pPr marR="0" lvl="0" algn="l" defTabSz="1218987" rtl="0" eaLnBrk="1" fontAlgn="auto" latinLnBrk="0" hangingPunct="1">
              <a:spcBef>
                <a:spcPts val="600"/>
              </a:spcBef>
              <a:spcAft>
                <a:spcPts val="0"/>
              </a:spcAft>
              <a:buClr>
                <a:prstClr val="white"/>
              </a:buClr>
              <a:buSzPct val="100000"/>
              <a:tabLst/>
              <a:defRPr/>
            </a:pPr>
            <a:r>
              <a:rPr kumimoji="0" lang="en-GB" b="1" i="0" u="none" strike="noStrike" kern="1200" cap="none" spc="0" normalizeH="0" baseline="0" noProof="0" dirty="0">
                <a:ln>
                  <a:noFill/>
                </a:ln>
                <a:solidFill>
                  <a:prstClr val="white"/>
                </a:solidFill>
                <a:effectLst/>
                <a:uLnTx/>
                <a:uFillTx/>
                <a:latin typeface="Quire Sans"/>
                <a:ea typeface="+mn-ea"/>
                <a:cs typeface="+mn-cs"/>
              </a:rPr>
              <a:t>Home Learning Hand-in: </a:t>
            </a:r>
            <a:r>
              <a:rPr kumimoji="0" lang="en-GB" i="0" u="none" strike="noStrike" kern="1200" cap="none" spc="0" normalizeH="0" baseline="0" noProof="0" dirty="0">
                <a:ln>
                  <a:noFill/>
                </a:ln>
                <a:solidFill>
                  <a:prstClr val="white"/>
                </a:solidFill>
                <a:effectLst/>
                <a:uLnTx/>
                <a:uFillTx/>
                <a:latin typeface="Quire Sans"/>
                <a:ea typeface="+mn-ea"/>
                <a:cs typeface="+mn-cs"/>
              </a:rPr>
              <a:t>Monday</a:t>
            </a:r>
            <a:endParaRPr kumimoji="0" lang="en-GB" b="1" i="0" u="none" strike="noStrike" kern="1200" cap="none" spc="0" normalizeH="0" baseline="0" noProof="0" dirty="0">
              <a:ln>
                <a:noFill/>
              </a:ln>
              <a:solidFill>
                <a:prstClr val="white"/>
              </a:solidFill>
              <a:effectLst/>
              <a:uLnTx/>
              <a:uFillTx/>
              <a:latin typeface="Quire Sans"/>
              <a:ea typeface="+mn-ea"/>
              <a:cs typeface="+mn-cs"/>
            </a:endParaRPr>
          </a:p>
        </p:txBody>
      </p:sp>
      <p:pic>
        <p:nvPicPr>
          <p:cNvPr id="20" name="Graphic 19" descr="Arrow: Slight curve with solid fill">
            <a:extLst>
              <a:ext uri="{FF2B5EF4-FFF2-40B4-BE49-F238E27FC236}">
                <a16:creationId xmlns:a16="http://schemas.microsoft.com/office/drawing/2014/main" id="{CB9BA6E2-5339-4C62-8A8E-DBA73CEFA5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33020">
            <a:off x="6623753" y="1231218"/>
            <a:ext cx="914400" cy="914400"/>
          </a:xfrm>
          <a:prstGeom prst="rect">
            <a:avLst/>
          </a:prstGeom>
        </p:spPr>
      </p:pic>
      <p:pic>
        <p:nvPicPr>
          <p:cNvPr id="22" name="Graphic 21" descr="Arrow: Slight curve with solid fill">
            <a:extLst>
              <a:ext uri="{FF2B5EF4-FFF2-40B4-BE49-F238E27FC236}">
                <a16:creationId xmlns:a16="http://schemas.microsoft.com/office/drawing/2014/main" id="{BE6F6BAC-6753-43F7-9C81-B23180B04F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931668" flipH="1">
            <a:off x="9711663" y="1224773"/>
            <a:ext cx="914400" cy="914400"/>
          </a:xfrm>
          <a:prstGeom prst="rect">
            <a:avLst/>
          </a:prstGeom>
        </p:spPr>
      </p:pic>
      <p:pic>
        <p:nvPicPr>
          <p:cNvPr id="23" name="Graphic 22" descr="Arrow: Slight curve with solid fill">
            <a:extLst>
              <a:ext uri="{FF2B5EF4-FFF2-40B4-BE49-F238E27FC236}">
                <a16:creationId xmlns:a16="http://schemas.microsoft.com/office/drawing/2014/main" id="{DED69575-C1EF-4C84-A27A-EDACCBFDBC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880155">
            <a:off x="6335630" y="2665825"/>
            <a:ext cx="914400" cy="914400"/>
          </a:xfrm>
          <a:prstGeom prst="rect">
            <a:avLst/>
          </a:prstGeom>
        </p:spPr>
      </p:pic>
      <p:pic>
        <p:nvPicPr>
          <p:cNvPr id="24" name="Graphic 23" descr="Arrow: Slight curve with solid fill">
            <a:extLst>
              <a:ext uri="{FF2B5EF4-FFF2-40B4-BE49-F238E27FC236}">
                <a16:creationId xmlns:a16="http://schemas.microsoft.com/office/drawing/2014/main" id="{350D8F91-CE66-4FE8-8E74-289B7DE1D3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766980" flipH="1">
            <a:off x="9213694" y="3227636"/>
            <a:ext cx="914400" cy="914400"/>
          </a:xfrm>
          <a:prstGeom prst="rect">
            <a:avLst/>
          </a:prstGeom>
        </p:spPr>
      </p:pic>
      <p:pic>
        <p:nvPicPr>
          <p:cNvPr id="25" name="Graphic 24" descr="Arrow: Slight curve with solid fill">
            <a:extLst>
              <a:ext uri="{FF2B5EF4-FFF2-40B4-BE49-F238E27FC236}">
                <a16:creationId xmlns:a16="http://schemas.microsoft.com/office/drawing/2014/main" id="{9623F910-6AC3-411E-ADB1-C823319DF0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097443">
            <a:off x="4518021" y="4478177"/>
            <a:ext cx="914400" cy="914400"/>
          </a:xfrm>
          <a:prstGeom prst="rect">
            <a:avLst/>
          </a:prstGeom>
        </p:spPr>
      </p:pic>
      <p:pic>
        <p:nvPicPr>
          <p:cNvPr id="26" name="Graphic 25" descr="Arrow: Slight curve with solid fill">
            <a:extLst>
              <a:ext uri="{FF2B5EF4-FFF2-40B4-BE49-F238E27FC236}">
                <a16:creationId xmlns:a16="http://schemas.microsoft.com/office/drawing/2014/main" id="{37A0F4D2-D671-4DA0-839D-5969E101F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166214" flipV="1">
            <a:off x="7461059" y="5346952"/>
            <a:ext cx="914400" cy="914400"/>
          </a:xfrm>
          <a:prstGeom prst="rect">
            <a:avLst/>
          </a:prstGeom>
        </p:spPr>
      </p:pic>
    </p:spTree>
    <p:extLst>
      <p:ext uri="{BB962C8B-B14F-4D97-AF65-F5344CB8AC3E}">
        <p14:creationId xmlns:p14="http://schemas.microsoft.com/office/powerpoint/2010/main" val="141800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684392" y="685800"/>
            <a:ext cx="3887211" cy="2382520"/>
          </a:xfrm>
        </p:spPr>
        <p:txBody>
          <a:bodyPr>
            <a:normAutofit/>
          </a:bodyPr>
          <a:lstStyle/>
          <a:p>
            <a:r>
              <a:rPr lang="en-US" dirty="0">
                <a:solidFill>
                  <a:schemeClr val="accent4"/>
                </a:solidFill>
              </a:rPr>
              <a:t>Year Planner</a:t>
            </a:r>
            <a:br>
              <a:rPr lang="en-US" dirty="0">
                <a:solidFill>
                  <a:schemeClr val="accent4"/>
                </a:solidFill>
              </a:rPr>
            </a:br>
            <a:br>
              <a:rPr lang="en-US" dirty="0">
                <a:solidFill>
                  <a:schemeClr val="accent4"/>
                </a:solidFill>
              </a:rPr>
            </a:br>
            <a:r>
              <a:rPr lang="en-US" dirty="0">
                <a:solidFill>
                  <a:schemeClr val="accent4"/>
                </a:solidFill>
              </a:rPr>
              <a:t>Autumn</a:t>
            </a:r>
            <a:br>
              <a:rPr lang="en-US" dirty="0">
                <a:solidFill>
                  <a:schemeClr val="accent4"/>
                </a:solidFill>
              </a:rPr>
            </a:br>
            <a:r>
              <a:rPr lang="en-US" sz="2800" b="0" dirty="0">
                <a:solidFill>
                  <a:schemeClr val="accent4"/>
                </a:solidFill>
              </a:rPr>
              <a:t>Cycle A</a:t>
            </a:r>
            <a:br>
              <a:rPr lang="en-US" sz="2800" b="0" dirty="0">
                <a:solidFill>
                  <a:schemeClr val="accent4"/>
                </a:solidFill>
              </a:rPr>
            </a:br>
            <a:r>
              <a:rPr lang="en-US" sz="1800" b="0" dirty="0">
                <a:solidFill>
                  <a:schemeClr val="accent4"/>
                </a:solidFill>
              </a:rPr>
              <a:t>2021-2022</a:t>
            </a:r>
            <a:endParaRPr lang="en-US" b="0" dirty="0">
              <a:solidFill>
                <a:schemeClr val="accent4"/>
              </a:solidFill>
            </a:endParaRP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022" y="4302369"/>
            <a:ext cx="1823556" cy="2133561"/>
          </a:xfrm>
          <a:prstGeom prst="rect">
            <a:avLst/>
          </a:prstGeom>
        </p:spPr>
      </p:pic>
      <p:pic>
        <p:nvPicPr>
          <p:cNvPr id="5" name="Picture 4">
            <a:extLst>
              <a:ext uri="{FF2B5EF4-FFF2-40B4-BE49-F238E27FC236}">
                <a16:creationId xmlns:a16="http://schemas.microsoft.com/office/drawing/2014/main" id="{E60A7A4B-F124-439A-A0CA-60F12B0B96E7}"/>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5">
            <a:extLst>
              <a:ext uri="{FF2B5EF4-FFF2-40B4-BE49-F238E27FC236}">
                <a16:creationId xmlns:a16="http://schemas.microsoft.com/office/drawing/2014/main" id="{500F2E0B-A1ED-4800-8213-648C80AC6A22}"/>
              </a:ext>
            </a:extLst>
          </p:cNvPr>
          <p:cNvSpPr>
            <a:spLocks noGrp="1"/>
          </p:cNvSpPr>
          <p:nvPr>
            <p:ph type="body" sz="quarter" idx="11"/>
          </p:nvPr>
        </p:nvSpPr>
        <p:spPr>
          <a:xfrm>
            <a:off x="5303520" y="477520"/>
            <a:ext cx="5905048" cy="6126480"/>
          </a:xfrm>
        </p:spPr>
        <p:txBody>
          <a:bodyPr>
            <a:normAutofit/>
          </a:bodyPr>
          <a:lstStyle/>
          <a:p>
            <a:pPr marL="0" indent="0">
              <a:buNone/>
            </a:pPr>
            <a:r>
              <a:rPr lang="en-GB" sz="3200" b="1" dirty="0"/>
              <a:t>Topic: Bright Lights, Big City! </a:t>
            </a:r>
            <a:r>
              <a:rPr lang="en-GB" sz="3200" dirty="0"/>
              <a:t>(London)</a:t>
            </a:r>
            <a:endParaRPr lang="en-GB" dirty="0"/>
          </a:p>
          <a:p>
            <a:pPr marL="0" indent="0">
              <a:buNone/>
            </a:pPr>
            <a:endParaRPr lang="en-GB" b="1" dirty="0"/>
          </a:p>
          <a:p>
            <a:pPr marL="0" indent="0">
              <a:buNone/>
            </a:pPr>
            <a:r>
              <a:rPr lang="en-GB" b="1" dirty="0"/>
              <a:t>Trips</a:t>
            </a:r>
            <a:endParaRPr lang="en-GB" dirty="0"/>
          </a:p>
          <a:p>
            <a:pPr marL="0" indent="0">
              <a:buNone/>
            </a:pPr>
            <a:r>
              <a:rPr lang="en-GB" dirty="0"/>
              <a:t>Visit to a Mandir as part of RE learning.</a:t>
            </a:r>
          </a:p>
          <a:p>
            <a:pPr marL="0" indent="0">
              <a:buNone/>
            </a:pPr>
            <a:endParaRPr lang="en-GB" dirty="0"/>
          </a:p>
          <a:p>
            <a:pPr marL="0" indent="0">
              <a:buNone/>
            </a:pPr>
            <a:r>
              <a:rPr lang="en-GB" b="1" dirty="0"/>
              <a:t>Events</a:t>
            </a:r>
            <a:endParaRPr lang="en-GB" dirty="0"/>
          </a:p>
          <a:p>
            <a:pPr marL="0" indent="0">
              <a:buNone/>
            </a:pPr>
            <a:r>
              <a:rPr lang="en-GB" dirty="0"/>
              <a:t>Queen’s afternoon tea garden party</a:t>
            </a:r>
          </a:p>
          <a:p>
            <a:pPr marL="0" indent="0">
              <a:buNone/>
            </a:pPr>
            <a:endParaRPr lang="en-GB" dirty="0"/>
          </a:p>
          <a:p>
            <a:pPr marL="0" indent="0">
              <a:buNone/>
            </a:pPr>
            <a:r>
              <a:rPr lang="en-GB" b="1" dirty="0"/>
              <a:t>For Parents</a:t>
            </a:r>
          </a:p>
          <a:p>
            <a:pPr marL="0" indent="0">
              <a:buNone/>
            </a:pPr>
            <a:r>
              <a:rPr lang="en-GB" dirty="0"/>
              <a:t>Learning workshops – TBC.</a:t>
            </a:r>
          </a:p>
          <a:p>
            <a:pPr marL="0" indent="0">
              <a:buNone/>
            </a:pPr>
            <a:endParaRPr lang="en-GB" dirty="0"/>
          </a:p>
        </p:txBody>
      </p:sp>
    </p:spTree>
    <p:extLst>
      <p:ext uri="{BB962C8B-B14F-4D97-AF65-F5344CB8AC3E}">
        <p14:creationId xmlns:p14="http://schemas.microsoft.com/office/powerpoint/2010/main" val="297035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022" y="4302369"/>
            <a:ext cx="1823556" cy="2133561"/>
          </a:xfrm>
          <a:prstGeom prst="rect">
            <a:avLst/>
          </a:prstGeom>
        </p:spPr>
      </p:pic>
      <p:pic>
        <p:nvPicPr>
          <p:cNvPr id="5" name="Picture 4">
            <a:extLst>
              <a:ext uri="{FF2B5EF4-FFF2-40B4-BE49-F238E27FC236}">
                <a16:creationId xmlns:a16="http://schemas.microsoft.com/office/drawing/2014/main" id="{E60A7A4B-F124-439A-A0CA-60F12B0B96E7}"/>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5">
            <a:extLst>
              <a:ext uri="{FF2B5EF4-FFF2-40B4-BE49-F238E27FC236}">
                <a16:creationId xmlns:a16="http://schemas.microsoft.com/office/drawing/2014/main" id="{500F2E0B-A1ED-4800-8213-648C80AC6A22}"/>
              </a:ext>
            </a:extLst>
          </p:cNvPr>
          <p:cNvSpPr>
            <a:spLocks noGrp="1"/>
          </p:cNvSpPr>
          <p:nvPr>
            <p:ph type="body" sz="quarter" idx="11"/>
          </p:nvPr>
        </p:nvSpPr>
        <p:spPr>
          <a:xfrm>
            <a:off x="5303520" y="477520"/>
            <a:ext cx="5905048" cy="6126480"/>
          </a:xfrm>
        </p:spPr>
        <p:txBody>
          <a:bodyPr>
            <a:normAutofit/>
          </a:bodyPr>
          <a:lstStyle/>
          <a:p>
            <a:pPr marL="0" indent="0">
              <a:buNone/>
            </a:pPr>
            <a:r>
              <a:rPr lang="en-GB" sz="3200" b="1" dirty="0"/>
              <a:t>Topic: People who help us </a:t>
            </a:r>
            <a:endParaRPr lang="en-GB" sz="3200" dirty="0"/>
          </a:p>
          <a:p>
            <a:pPr marL="0" indent="0">
              <a:buNone/>
            </a:pPr>
            <a:endParaRPr lang="en-GB" b="1" dirty="0"/>
          </a:p>
          <a:p>
            <a:pPr marL="0" indent="0">
              <a:buNone/>
            </a:pPr>
            <a:r>
              <a:rPr lang="en-GB" b="1" dirty="0"/>
              <a:t>Visit</a:t>
            </a:r>
            <a:endParaRPr lang="en-GB" dirty="0"/>
          </a:p>
          <a:p>
            <a:pPr marL="0" indent="0">
              <a:buNone/>
            </a:pPr>
            <a:r>
              <a:rPr lang="en-GB" dirty="0"/>
              <a:t>Fire station and guest speakers</a:t>
            </a:r>
          </a:p>
          <a:p>
            <a:pPr marL="0" indent="0">
              <a:buNone/>
            </a:pPr>
            <a:endParaRPr lang="en-GB" dirty="0"/>
          </a:p>
          <a:p>
            <a:pPr marL="0" indent="0">
              <a:buNone/>
            </a:pPr>
            <a:r>
              <a:rPr lang="en-GB" b="1" dirty="0"/>
              <a:t>Events</a:t>
            </a:r>
            <a:endParaRPr lang="en-GB" dirty="0"/>
          </a:p>
          <a:p>
            <a:pPr marL="0" indent="0">
              <a:buNone/>
            </a:pPr>
            <a:r>
              <a:rPr lang="en-GB" dirty="0"/>
              <a:t>Dress up day and class café .</a:t>
            </a:r>
          </a:p>
          <a:p>
            <a:pPr marL="0" indent="0">
              <a:buNone/>
            </a:pPr>
            <a:endParaRPr lang="en-GB" dirty="0"/>
          </a:p>
          <a:p>
            <a:pPr marL="0" indent="0">
              <a:buNone/>
            </a:pPr>
            <a:r>
              <a:rPr lang="en-GB" b="1" dirty="0"/>
              <a:t>For Parents</a:t>
            </a:r>
          </a:p>
          <a:p>
            <a:pPr marL="0" indent="0">
              <a:buNone/>
            </a:pPr>
            <a:r>
              <a:rPr lang="en-GB" dirty="0"/>
              <a:t>Parents are invited to visit and share their job role and experiences.</a:t>
            </a:r>
            <a:br>
              <a:rPr lang="en-GB" dirty="0"/>
            </a:br>
            <a:r>
              <a:rPr lang="en-GB" dirty="0"/>
              <a:t>Café open for parents to visit.</a:t>
            </a:r>
          </a:p>
          <a:p>
            <a:pPr marL="0" indent="0">
              <a:buNone/>
            </a:pPr>
            <a:endParaRPr lang="en-GB" dirty="0"/>
          </a:p>
        </p:txBody>
      </p:sp>
      <p:sp>
        <p:nvSpPr>
          <p:cNvPr id="9" name="Title 2">
            <a:extLst>
              <a:ext uri="{FF2B5EF4-FFF2-40B4-BE49-F238E27FC236}">
                <a16:creationId xmlns:a16="http://schemas.microsoft.com/office/drawing/2014/main" id="{DC219971-1922-4D76-B7C1-A7379E7E4D28}"/>
              </a:ext>
            </a:extLst>
          </p:cNvPr>
          <p:cNvSpPr>
            <a:spLocks noGrp="1"/>
          </p:cNvSpPr>
          <p:nvPr>
            <p:ph type="title"/>
          </p:nvPr>
        </p:nvSpPr>
        <p:spPr>
          <a:xfrm>
            <a:off x="684392" y="685800"/>
            <a:ext cx="3887211" cy="2382520"/>
          </a:xfrm>
        </p:spPr>
        <p:txBody>
          <a:bodyPr>
            <a:normAutofit/>
          </a:bodyPr>
          <a:lstStyle/>
          <a:p>
            <a:r>
              <a:rPr lang="en-US" dirty="0">
                <a:solidFill>
                  <a:schemeClr val="accent4"/>
                </a:solidFill>
              </a:rPr>
              <a:t>Year Planner</a:t>
            </a:r>
            <a:br>
              <a:rPr lang="en-US" dirty="0">
                <a:solidFill>
                  <a:schemeClr val="accent4"/>
                </a:solidFill>
              </a:rPr>
            </a:br>
            <a:br>
              <a:rPr lang="en-US" dirty="0">
                <a:solidFill>
                  <a:schemeClr val="accent4"/>
                </a:solidFill>
              </a:rPr>
            </a:br>
            <a:r>
              <a:rPr lang="en-US" dirty="0">
                <a:solidFill>
                  <a:schemeClr val="accent4"/>
                </a:solidFill>
              </a:rPr>
              <a:t>Spring</a:t>
            </a:r>
            <a:br>
              <a:rPr lang="en-US" dirty="0">
                <a:solidFill>
                  <a:schemeClr val="accent4"/>
                </a:solidFill>
              </a:rPr>
            </a:br>
            <a:r>
              <a:rPr lang="en-US" sz="2800" b="0" dirty="0">
                <a:solidFill>
                  <a:schemeClr val="accent4"/>
                </a:solidFill>
              </a:rPr>
              <a:t>Cycle A</a:t>
            </a:r>
            <a:br>
              <a:rPr lang="en-US" sz="2800" b="0" dirty="0">
                <a:solidFill>
                  <a:schemeClr val="accent4"/>
                </a:solidFill>
              </a:rPr>
            </a:br>
            <a:r>
              <a:rPr lang="en-US" sz="1800" b="0" dirty="0">
                <a:solidFill>
                  <a:schemeClr val="accent4"/>
                </a:solidFill>
              </a:rPr>
              <a:t>2021-2022</a:t>
            </a:r>
            <a:endParaRPr lang="en-US" b="0" dirty="0">
              <a:solidFill>
                <a:schemeClr val="accent4"/>
              </a:solidFill>
            </a:endParaRPr>
          </a:p>
        </p:txBody>
      </p:sp>
    </p:spTree>
    <p:extLst>
      <p:ext uri="{BB962C8B-B14F-4D97-AF65-F5344CB8AC3E}">
        <p14:creationId xmlns:p14="http://schemas.microsoft.com/office/powerpoint/2010/main" val="4241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A7A4B-F124-439A-A0CA-60F12B0B96E7}"/>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1208568" y="188641"/>
            <a:ext cx="773430" cy="77025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 Placeholder 5">
            <a:extLst>
              <a:ext uri="{FF2B5EF4-FFF2-40B4-BE49-F238E27FC236}">
                <a16:creationId xmlns:a16="http://schemas.microsoft.com/office/drawing/2014/main" id="{500F2E0B-A1ED-4800-8213-648C80AC6A22}"/>
              </a:ext>
            </a:extLst>
          </p:cNvPr>
          <p:cNvSpPr>
            <a:spLocks noGrp="1"/>
          </p:cNvSpPr>
          <p:nvPr>
            <p:ph type="body" sz="quarter" idx="11"/>
          </p:nvPr>
        </p:nvSpPr>
        <p:spPr>
          <a:xfrm>
            <a:off x="5303520" y="477520"/>
            <a:ext cx="5905048" cy="6126480"/>
          </a:xfrm>
        </p:spPr>
        <p:txBody>
          <a:bodyPr>
            <a:normAutofit/>
          </a:bodyPr>
          <a:lstStyle/>
          <a:p>
            <a:pPr marL="0" indent="0">
              <a:buNone/>
            </a:pPr>
            <a:r>
              <a:rPr lang="en-GB" sz="3200" b="1" dirty="0"/>
              <a:t>Topic: Dungeons and Dragons</a:t>
            </a:r>
          </a:p>
          <a:p>
            <a:pPr marL="0" indent="0">
              <a:buNone/>
            </a:pPr>
            <a:endParaRPr lang="en-GB" b="1" dirty="0"/>
          </a:p>
          <a:p>
            <a:pPr marL="0" indent="0">
              <a:buNone/>
            </a:pPr>
            <a:r>
              <a:rPr lang="en-GB" b="1" dirty="0"/>
              <a:t>Trips</a:t>
            </a:r>
            <a:endParaRPr lang="en-GB" dirty="0"/>
          </a:p>
          <a:p>
            <a:pPr marL="0" indent="0">
              <a:buNone/>
            </a:pPr>
            <a:r>
              <a:rPr lang="en-GB" dirty="0"/>
              <a:t>Warwick Castle</a:t>
            </a:r>
          </a:p>
          <a:p>
            <a:pPr marL="0" indent="0">
              <a:buNone/>
            </a:pPr>
            <a:endParaRPr lang="en-GB" dirty="0"/>
          </a:p>
          <a:p>
            <a:pPr marL="0" indent="0">
              <a:buNone/>
            </a:pPr>
            <a:r>
              <a:rPr lang="en-GB" b="1" dirty="0"/>
              <a:t>Events</a:t>
            </a:r>
            <a:endParaRPr lang="en-GB" dirty="0"/>
          </a:p>
          <a:p>
            <a:pPr marL="0" indent="0">
              <a:buNone/>
            </a:pPr>
            <a:r>
              <a:rPr lang="en-GB" dirty="0"/>
              <a:t>Battle re-enactment and bread making.</a:t>
            </a:r>
          </a:p>
          <a:p>
            <a:pPr marL="0" indent="0">
              <a:buNone/>
            </a:pPr>
            <a:endParaRPr lang="en-GB" dirty="0"/>
          </a:p>
          <a:p>
            <a:pPr marL="0" indent="0">
              <a:buNone/>
            </a:pPr>
            <a:r>
              <a:rPr lang="en-GB" b="1" dirty="0"/>
              <a:t>For Parents</a:t>
            </a:r>
          </a:p>
          <a:p>
            <a:pPr marL="0" indent="0">
              <a:buNone/>
            </a:pPr>
            <a:r>
              <a:rPr lang="en-GB" dirty="0"/>
              <a:t>Tudor picnic.</a:t>
            </a:r>
          </a:p>
          <a:p>
            <a:pPr marL="0" indent="0">
              <a:buNone/>
            </a:pPr>
            <a:endParaRPr lang="en-GB" dirty="0"/>
          </a:p>
        </p:txBody>
      </p:sp>
      <p:sp>
        <p:nvSpPr>
          <p:cNvPr id="8" name="Title 2">
            <a:extLst>
              <a:ext uri="{FF2B5EF4-FFF2-40B4-BE49-F238E27FC236}">
                <a16:creationId xmlns:a16="http://schemas.microsoft.com/office/drawing/2014/main" id="{F97F8678-2CB6-425E-9ADB-0793F429C9F7}"/>
              </a:ext>
            </a:extLst>
          </p:cNvPr>
          <p:cNvSpPr>
            <a:spLocks noGrp="1"/>
          </p:cNvSpPr>
          <p:nvPr>
            <p:ph type="title"/>
          </p:nvPr>
        </p:nvSpPr>
        <p:spPr>
          <a:xfrm>
            <a:off x="684392" y="685800"/>
            <a:ext cx="3887211" cy="2382520"/>
          </a:xfrm>
        </p:spPr>
        <p:txBody>
          <a:bodyPr>
            <a:normAutofit/>
          </a:bodyPr>
          <a:lstStyle/>
          <a:p>
            <a:r>
              <a:rPr lang="en-US" dirty="0">
                <a:solidFill>
                  <a:schemeClr val="accent4"/>
                </a:solidFill>
              </a:rPr>
              <a:t>Year Planner</a:t>
            </a:r>
            <a:br>
              <a:rPr lang="en-US" dirty="0">
                <a:solidFill>
                  <a:schemeClr val="accent4"/>
                </a:solidFill>
              </a:rPr>
            </a:br>
            <a:br>
              <a:rPr lang="en-US" dirty="0">
                <a:solidFill>
                  <a:schemeClr val="accent4"/>
                </a:solidFill>
              </a:rPr>
            </a:br>
            <a:r>
              <a:rPr lang="en-US" dirty="0">
                <a:solidFill>
                  <a:schemeClr val="accent4"/>
                </a:solidFill>
              </a:rPr>
              <a:t>Summer</a:t>
            </a:r>
            <a:br>
              <a:rPr lang="en-US" dirty="0">
                <a:solidFill>
                  <a:schemeClr val="accent4"/>
                </a:solidFill>
              </a:rPr>
            </a:br>
            <a:r>
              <a:rPr lang="en-US" sz="2800" b="0" dirty="0">
                <a:solidFill>
                  <a:schemeClr val="accent4"/>
                </a:solidFill>
              </a:rPr>
              <a:t>Cycle A</a:t>
            </a:r>
            <a:br>
              <a:rPr lang="en-US" sz="2800" b="0" dirty="0">
                <a:solidFill>
                  <a:schemeClr val="accent4"/>
                </a:solidFill>
              </a:rPr>
            </a:br>
            <a:r>
              <a:rPr lang="en-US" sz="1800" b="0" dirty="0">
                <a:solidFill>
                  <a:schemeClr val="accent4"/>
                </a:solidFill>
              </a:rPr>
              <a:t>2021-2022</a:t>
            </a:r>
            <a:endParaRPr lang="en-US" b="0" dirty="0">
              <a:solidFill>
                <a:schemeClr val="accent4"/>
              </a:solidFill>
            </a:endParaRPr>
          </a:p>
        </p:txBody>
      </p:sp>
      <p:pic>
        <p:nvPicPr>
          <p:cNvPr id="9" name="Graphic 8" descr="sketch of a few books with a pencil">
            <a:extLst>
              <a:ext uri="{FF2B5EF4-FFF2-40B4-BE49-F238E27FC236}">
                <a16:creationId xmlns:a16="http://schemas.microsoft.com/office/drawing/2014/main" id="{E74F5170-5291-47AF-BAA1-64B388ECE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022" y="4302369"/>
            <a:ext cx="1823556" cy="2133561"/>
          </a:xfrm>
          <a:prstGeom prst="rect">
            <a:avLst/>
          </a:prstGeom>
        </p:spPr>
      </p:pic>
    </p:spTree>
    <p:extLst>
      <p:ext uri="{BB962C8B-B14F-4D97-AF65-F5344CB8AC3E}">
        <p14:creationId xmlns:p14="http://schemas.microsoft.com/office/powerpoint/2010/main" val="423455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lass open house presentation">
  <a:themeElements>
    <a:clrScheme name="Custom 14">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OpenHousePresentation_Secondary_LH_v3" id="{A38E0FFE-ECDB-44BE-8577-D6512191ACD4}" vid="{4FA1BF9C-2DCC-46C6-8391-41CEACF18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0D5DCC268AEE47A0E9BDEFD0D9F167" ma:contentTypeVersion="13" ma:contentTypeDescription="Create a new document." ma:contentTypeScope="" ma:versionID="162d014451c2c242912240ea28b07314">
  <xsd:schema xmlns:xsd="http://www.w3.org/2001/XMLSchema" xmlns:xs="http://www.w3.org/2001/XMLSchema" xmlns:p="http://schemas.microsoft.com/office/2006/metadata/properties" xmlns:ns2="82dc66be-97a6-4b31-86c5-9e8a1a242406" xmlns:ns3="9b47b90d-6210-4d34-a494-6091db84ebf0" targetNamespace="http://schemas.microsoft.com/office/2006/metadata/properties" ma:root="true" ma:fieldsID="61d42b2b4c81f48f1025d9958bc9e1bd" ns2:_="" ns3:_="">
    <xsd:import namespace="82dc66be-97a6-4b31-86c5-9e8a1a242406"/>
    <xsd:import namespace="9b47b90d-6210-4d34-a494-6091db84eb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c66be-97a6-4b31-86c5-9e8a1a242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47b90d-6210-4d34-a494-6091db84e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b47b90d-6210-4d34-a494-6091db84ebf0">
      <UserInfo>
        <DisplayName>C Tribe-Phillips MPS</DisplayName>
        <AccountId>42</AccountId>
        <AccountType/>
      </UserInfo>
    </SharedWithUsers>
  </documentManagement>
</p:properties>
</file>

<file path=customXml/itemProps1.xml><?xml version="1.0" encoding="utf-8"?>
<ds:datastoreItem xmlns:ds="http://schemas.openxmlformats.org/officeDocument/2006/customXml" ds:itemID="{C2CDADF0-5ABB-44DD-B229-FE0189237468}">
  <ds:schemaRefs>
    <ds:schemaRef ds:uri="http://schemas.microsoft.com/sharepoint/v3/contenttype/forms"/>
  </ds:schemaRefs>
</ds:datastoreItem>
</file>

<file path=customXml/itemProps2.xml><?xml version="1.0" encoding="utf-8"?>
<ds:datastoreItem xmlns:ds="http://schemas.openxmlformats.org/officeDocument/2006/customXml" ds:itemID="{413E36FD-B376-491C-8AFD-9BC5F5919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dc66be-97a6-4b31-86c5-9e8a1a242406"/>
    <ds:schemaRef ds:uri="9b47b90d-6210-4d34-a494-6091db84eb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816530-EDA0-4C68-9593-3E64FAAB69E6}">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microsoft.com/office/infopath/2007/PartnerControls"/>
    <ds:schemaRef ds:uri="82dc66be-97a6-4b31-86c5-9e8a1a242406"/>
    <ds:schemaRef ds:uri="http://schemas.openxmlformats.org/package/2006/metadata/core-properties"/>
    <ds:schemaRef ds:uri="9b47b90d-6210-4d34-a494-6091db84ebf0"/>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1791</TotalTime>
  <Words>3193</Words>
  <Application>Microsoft Office PowerPoint</Application>
  <PresentationFormat>Widescreen</PresentationFormat>
  <Paragraphs>319</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Bradley Hand ITC</vt:lpstr>
      <vt:lpstr>Calibri</vt:lpstr>
      <vt:lpstr>Century Gothic</vt:lpstr>
      <vt:lpstr>Courier New</vt:lpstr>
      <vt:lpstr>Quire Sans</vt:lpstr>
      <vt:lpstr>Quire Sans (Body)</vt:lpstr>
      <vt:lpstr>Sagona Book</vt:lpstr>
      <vt:lpstr>Class open house presentation</vt:lpstr>
      <vt:lpstr>Year 1/2</vt:lpstr>
      <vt:lpstr>Page Contents</vt:lpstr>
      <vt:lpstr>Staff Members</vt:lpstr>
      <vt:lpstr>Phase Highlights and Developments</vt:lpstr>
      <vt:lpstr>Our Classrooms</vt:lpstr>
      <vt:lpstr>Weekly Timetable</vt:lpstr>
      <vt:lpstr>Year Planner  Autumn Cycle A 2021-2022</vt:lpstr>
      <vt:lpstr>Year Planner  Spring Cycle A 2021-2022</vt:lpstr>
      <vt:lpstr>Year Planner  Summer Cycle A 2021-2022</vt:lpstr>
      <vt:lpstr>School Fund Donations</vt:lpstr>
      <vt:lpstr>The Curriculum</vt:lpstr>
      <vt:lpstr>Home Learning</vt:lpstr>
      <vt:lpstr>Assessment</vt:lpstr>
      <vt:lpstr>Feedback and Marking</vt:lpstr>
      <vt:lpstr>Personal, Social and Health Education</vt:lpstr>
      <vt:lpstr>Year 2 only  Relationships and Sex Education</vt:lpstr>
      <vt:lpstr>Taking Care Project</vt:lpstr>
      <vt:lpstr>Online Safety and Computer Use</vt:lpstr>
      <vt:lpstr>Snacks and Water</vt:lpstr>
      <vt:lpstr>WAM Wrap Around Milverton</vt:lpstr>
      <vt:lpstr>Home School Agreement</vt:lpstr>
      <vt:lpstr>Targeted Support</vt:lpstr>
      <vt:lpstr>Clubs and Music  Lessons</vt:lpstr>
      <vt:lpstr>Communication </vt:lpstr>
      <vt:lpstr>Contacting your child’s teacher</vt:lpstr>
      <vt:lpstr>PowerPoint Presentation</vt:lpstr>
      <vt:lpstr>Other Reminders</vt:lpstr>
      <vt:lpstr>Our Vision for Milverton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5/6</dc:title>
  <dc:creator>Alastair Geddes</dc:creator>
  <cp:lastModifiedBy>M Fisher MPS</cp:lastModifiedBy>
  <cp:revision>62</cp:revision>
  <dcterms:created xsi:type="dcterms:W3CDTF">2021-06-14T20:12:38Z</dcterms:created>
  <dcterms:modified xsi:type="dcterms:W3CDTF">2021-09-03T13:42:06Z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0x010100290D5DCC268AEE47A0E9BDEFD0D9F167</vt:lpwstr>
  </property>
</Properties>
</file>