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7"/>
  </p:notesMasterIdLst>
  <p:sldIdLst>
    <p:sldId id="281" r:id="rId5"/>
    <p:sldId id="282" r:id="rId6"/>
  </p:sldIdLst>
  <p:sldSz cx="9906000" cy="6858000" type="A4"/>
  <p:notesSz cx="6864350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3F3"/>
    <a:srgbClr val="FFFFCC"/>
    <a:srgbClr val="C5E0B4"/>
    <a:srgbClr val="E6E6E6"/>
    <a:srgbClr val="E5E5FF"/>
    <a:srgbClr val="D7EEFD"/>
    <a:srgbClr val="FFFF99"/>
    <a:srgbClr val="D9D9D9"/>
    <a:srgbClr val="2C2C2C"/>
    <a:srgbClr val="B6E0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2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Belmega" userId="230d0040-0f7e-46c8-97c7-504319c30335" providerId="ADAL" clId="{577F26F0-642B-434A-B944-8577422CA178}"/>
    <pc:docChg chg="custSel modSld">
      <pc:chgData name="Danielle Belmega" userId="230d0040-0f7e-46c8-97c7-504319c30335" providerId="ADAL" clId="{577F26F0-642B-434A-B944-8577422CA178}" dt="2023-10-19T14:11:00.504" v="34" actId="20577"/>
      <pc:docMkLst>
        <pc:docMk/>
      </pc:docMkLst>
      <pc:sldChg chg="addSp modSp mod">
        <pc:chgData name="Danielle Belmega" userId="230d0040-0f7e-46c8-97c7-504319c30335" providerId="ADAL" clId="{577F26F0-642B-434A-B944-8577422CA178}" dt="2023-10-19T14:11:00.504" v="34" actId="20577"/>
        <pc:sldMkLst>
          <pc:docMk/>
          <pc:sldMk cId="2446053587" sldId="281"/>
        </pc:sldMkLst>
        <pc:spChg chg="add mod">
          <ac:chgData name="Danielle Belmega" userId="230d0040-0f7e-46c8-97c7-504319c30335" providerId="ADAL" clId="{577F26F0-642B-434A-B944-8577422CA178}" dt="2023-10-19T14:11:00.504" v="34" actId="20577"/>
          <ac:spMkLst>
            <pc:docMk/>
            <pc:sldMk cId="2446053587" sldId="281"/>
            <ac:spMk id="2" creationId="{E405B785-3ADE-5430-E066-8B527608D4C6}"/>
          </ac:spMkLst>
        </pc:spChg>
        <pc:graphicFrameChg chg="mod modGraphic">
          <ac:chgData name="Danielle Belmega" userId="230d0040-0f7e-46c8-97c7-504319c30335" providerId="ADAL" clId="{577F26F0-642B-434A-B944-8577422CA178}" dt="2023-10-19T14:01:11.909" v="26"/>
          <ac:graphicFrameMkLst>
            <pc:docMk/>
            <pc:sldMk cId="2446053587" sldId="281"/>
            <ac:graphicFrameMk id="3" creationId="{80B42546-77B6-446B-A40A-8FB322A84BAE}"/>
          </ac:graphicFrameMkLst>
        </pc:graphicFrameChg>
      </pc:sldChg>
    </pc:docChg>
  </pc:docChgLst>
  <pc:docChgLst>
    <pc:chgData name="Dolcie Myatt" userId="cedce524-d9bc-4b31-a651-b654f87d1df3" providerId="ADAL" clId="{9F5CFBF6-8F47-4DF9-874E-45CB97B50FFB}"/>
    <pc:docChg chg="custSel modSld">
      <pc:chgData name="Dolcie Myatt" userId="cedce524-d9bc-4b31-a651-b654f87d1df3" providerId="ADAL" clId="{9F5CFBF6-8F47-4DF9-874E-45CB97B50FFB}" dt="2024-01-22T14:32:52.886" v="53" actId="20577"/>
      <pc:docMkLst>
        <pc:docMk/>
      </pc:docMkLst>
      <pc:sldChg chg="modSp mod">
        <pc:chgData name="Dolcie Myatt" userId="cedce524-d9bc-4b31-a651-b654f87d1df3" providerId="ADAL" clId="{9F5CFBF6-8F47-4DF9-874E-45CB97B50FFB}" dt="2024-01-22T14:32:52.886" v="53" actId="20577"/>
        <pc:sldMkLst>
          <pc:docMk/>
          <pc:sldMk cId="1386111907" sldId="282"/>
        </pc:sldMkLst>
        <pc:graphicFrameChg chg="modGraphic">
          <ac:chgData name="Dolcie Myatt" userId="cedce524-d9bc-4b31-a651-b654f87d1df3" providerId="ADAL" clId="{9F5CFBF6-8F47-4DF9-874E-45CB97B50FFB}" dt="2024-01-22T14:32:52.886" v="53" actId="20577"/>
          <ac:graphicFrameMkLst>
            <pc:docMk/>
            <pc:sldMk cId="1386111907" sldId="282"/>
            <ac:graphicFrameMk id="3" creationId="{80B42546-77B6-446B-A40A-8FB322A84BAE}"/>
          </ac:graphicFrameMkLst>
        </pc:graphicFrameChg>
      </pc:sldChg>
    </pc:docChg>
  </pc:docChgLst>
  <pc:docChgLst>
    <pc:chgData name="G Smith MPS" userId="S::tempest.g@welearn365.com::e22deb5c-4f3a-4429-9009-f195ed64892f" providerId="AD" clId="Web-{34014B81-6531-6777-9C3A-2F6938871025}"/>
    <pc:docChg chg="modSld">
      <pc:chgData name="G Smith MPS" userId="S::tempest.g@welearn365.com::e22deb5c-4f3a-4429-9009-f195ed64892f" providerId="AD" clId="Web-{34014B81-6531-6777-9C3A-2F6938871025}" dt="2020-04-29T12:32:23.518" v="392" actId="1076"/>
      <pc:docMkLst>
        <pc:docMk/>
      </pc:docMkLst>
      <pc:sldChg chg="modSp">
        <pc:chgData name="G Smith MPS" userId="S::tempest.g@welearn365.com::e22deb5c-4f3a-4429-9009-f195ed64892f" providerId="AD" clId="Web-{34014B81-6531-6777-9C3A-2F6938871025}" dt="2020-04-29T12:32:23.518" v="392" actId="1076"/>
        <pc:sldMkLst>
          <pc:docMk/>
          <pc:sldMk cId="2446053587" sldId="281"/>
        </pc:sldMkLst>
        <pc:spChg chg="mod">
          <ac:chgData name="G Smith MPS" userId="S::tempest.g@welearn365.com::e22deb5c-4f3a-4429-9009-f195ed64892f" providerId="AD" clId="Web-{34014B81-6531-6777-9C3A-2F6938871025}" dt="2020-04-29T12:32:17.768" v="391" actId="1076"/>
          <ac:spMkLst>
            <pc:docMk/>
            <pc:sldMk cId="2446053587" sldId="281"/>
            <ac:spMk id="6" creationId="{D5041529-DE3C-45D7-BDE0-424472B9C71F}"/>
          </ac:spMkLst>
        </pc:spChg>
        <pc:graphicFrameChg chg="mod modGraphic">
          <ac:chgData name="G Smith MPS" userId="S::tempest.g@welearn365.com::e22deb5c-4f3a-4429-9009-f195ed64892f" providerId="AD" clId="Web-{34014B81-6531-6777-9C3A-2F6938871025}" dt="2020-04-29T12:32:23.518" v="392" actId="1076"/>
          <ac:graphicFrameMkLst>
            <pc:docMk/>
            <pc:sldMk cId="2446053587" sldId="281"/>
            <ac:graphicFrameMk id="3" creationId="{80B42546-77B6-446B-A40A-8FB322A84BAE}"/>
          </ac:graphicFrameMkLst>
        </pc:graphicFrameChg>
      </pc:sldChg>
    </pc:docChg>
  </pc:docChgLst>
  <pc:docChgLst>
    <pc:chgData name="Dolcie Myatt" userId="cedce524-d9bc-4b31-a651-b654f87d1df3" providerId="ADAL" clId="{8200DAB6-1E14-4C10-9831-0F867B7691D1}"/>
    <pc:docChg chg="undo custSel addSld delSld modSld">
      <pc:chgData name="Dolcie Myatt" userId="cedce524-d9bc-4b31-a651-b654f87d1df3" providerId="ADAL" clId="{8200DAB6-1E14-4C10-9831-0F867B7691D1}" dt="2023-10-20T15:20:30.411" v="354" actId="20577"/>
      <pc:docMkLst>
        <pc:docMk/>
      </pc:docMkLst>
      <pc:sldChg chg="modSp add mod modNotesTx">
        <pc:chgData name="Dolcie Myatt" userId="cedce524-d9bc-4b31-a651-b654f87d1df3" providerId="ADAL" clId="{8200DAB6-1E14-4C10-9831-0F867B7691D1}" dt="2023-10-20T15:20:30.411" v="354" actId="20577"/>
        <pc:sldMkLst>
          <pc:docMk/>
          <pc:sldMk cId="1386111907" sldId="282"/>
        </pc:sldMkLst>
        <pc:graphicFrameChg chg="mod modGraphic">
          <ac:chgData name="Dolcie Myatt" userId="cedce524-d9bc-4b31-a651-b654f87d1df3" providerId="ADAL" clId="{8200DAB6-1E14-4C10-9831-0F867B7691D1}" dt="2023-10-20T15:18:27.361" v="348" actId="20577"/>
          <ac:graphicFrameMkLst>
            <pc:docMk/>
            <pc:sldMk cId="1386111907" sldId="282"/>
            <ac:graphicFrameMk id="3" creationId="{80B42546-77B6-446B-A40A-8FB322A84BAE}"/>
          </ac:graphicFrameMkLst>
        </pc:graphicFrameChg>
      </pc:sldChg>
      <pc:sldChg chg="add del">
        <pc:chgData name="Dolcie Myatt" userId="cedce524-d9bc-4b31-a651-b654f87d1df3" providerId="ADAL" clId="{8200DAB6-1E14-4C10-9831-0F867B7691D1}" dt="2023-10-20T15:11:19.166" v="2"/>
        <pc:sldMkLst>
          <pc:docMk/>
          <pc:sldMk cId="2991262648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7788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4A5A-D9AD-4497-957A-76B8B200D37C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49363"/>
            <a:ext cx="4873625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810125"/>
            <a:ext cx="5492750" cy="3937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4838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7788" y="9494838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DAA76-F335-4B42-A6EF-F980E1F5E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828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CDAA76-F335-4B42-A6EF-F980E1F5E81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186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4AA742DB-AF26-419D-9823-F737DE398401}"/>
              </a:ext>
            </a:extLst>
          </p:cNvPr>
          <p:cNvSpPr txBox="1"/>
          <p:nvPr/>
        </p:nvSpPr>
        <p:spPr>
          <a:xfrm>
            <a:off x="8298936" y="6663430"/>
            <a:ext cx="1540367" cy="22068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63305" tIns="31652" rIns="63305" bIns="31652" anchor="t" anchorCtr="0" compatLnSpc="0">
            <a:noAutofit/>
          </a:bodyPr>
          <a:lstStyle/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b="1">
                <a:ea typeface="Sweetness" panose="02000603000000000000" pitchFamily="2" charset="0"/>
                <a:cs typeface="Times New Roman" panose="02020603050405020304" pitchFamily="18" charset="0"/>
              </a:rPr>
              <a:t>      </a:t>
            </a:r>
            <a:r>
              <a:rPr lang="en-GB" sz="692" b="1">
                <a:ea typeface="Sweetness" panose="02000603000000000000" pitchFamily="2" charset="0"/>
                <a:cs typeface="Cambria" panose="02040503050406030204" pitchFamily="18" charset="0"/>
              </a:rPr>
              <a:t>©</a:t>
            </a:r>
            <a:r>
              <a:rPr lang="en-GB" sz="692" b="1">
                <a:ea typeface="Sweetness" panose="02000603000000000000" pitchFamily="2" charset="0"/>
                <a:cs typeface="Times New Roman" panose="02020603050405020304" pitchFamily="18" charset="0"/>
              </a:rPr>
              <a:t> Primary Stars Education</a:t>
            </a:r>
            <a:endParaRPr lang="en-GB" sz="692">
              <a:ea typeface="Sweetness" panose="02000603000000000000" pitchFamily="2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>
                <a:ea typeface="Sweetness" panose="02000603000000000000" pitchFamily="2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2546-77B6-446B-A40A-8FB322A84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500084"/>
              </p:ext>
            </p:extLst>
          </p:nvPr>
        </p:nvGraphicFramePr>
        <p:xfrm>
          <a:off x="47168" y="732299"/>
          <a:ext cx="9777758" cy="6025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697">
                  <a:extLst>
                    <a:ext uri="{9D8B030D-6E8A-4147-A177-3AD203B41FA5}">
                      <a16:colId xmlns:a16="http://schemas.microsoft.com/office/drawing/2014/main" val="155863619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8506763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83901013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881577828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3398458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68918563"/>
                    </a:ext>
                  </a:extLst>
                </a:gridCol>
                <a:gridCol w="766756">
                  <a:extLst>
                    <a:ext uri="{9D8B030D-6E8A-4147-A177-3AD203B41FA5}">
                      <a16:colId xmlns:a16="http://schemas.microsoft.com/office/drawing/2014/main" val="49332907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920426860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3366675494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90479465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03026631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58756628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189135501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2664"/>
                  </a:ext>
                </a:extLst>
              </a:tr>
              <a:tr h="977701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Autumn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Place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Addition and Subtraction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Statistics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Multiplication and Division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Perimeter and Area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+mn-lt"/>
                        </a:rPr>
                        <a:t>Autumn Term </a:t>
                      </a:r>
                      <a:endParaRPr lang="en-US" sz="900" dirty="0"/>
                    </a:p>
                    <a:p>
                      <a:pPr lvl="0" algn="ctr">
                        <a:buNone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+mn-lt"/>
                        </a:rPr>
                        <a:t>Assessments/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</a:t>
                      </a:r>
                      <a:endParaRPr lang="en-GB" sz="9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41894"/>
                  </a:ext>
                </a:extLst>
              </a:tr>
              <a:tr h="408754">
                <a:tc gridSpan="8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On-going: Flashbacks (to recap on previous learning)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Yr.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KIRFS A1 = decimal number bonds to 1 and 10.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KIRFS A2 = Multiplication/division facts up to 12 x 12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122862"/>
                  </a:ext>
                </a:extLst>
              </a:tr>
              <a:tr h="107442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Spring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Multiplication and Division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Fractions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Decimals and Percentages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9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Spring Term </a:t>
                      </a:r>
                      <a:endParaRPr lang="en-US" sz="900" dirty="0"/>
                    </a:p>
                    <a:p>
                      <a:pPr lvl="0" algn="ctr">
                        <a:buNone/>
                      </a:pPr>
                      <a:r>
                        <a:rPr lang="en-GB" sz="9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Assessments/</a:t>
                      </a:r>
                      <a:endParaRPr lang="en-US" sz="900" dirty="0"/>
                    </a:p>
                    <a:p>
                      <a:pPr lvl="0" algn="ctr">
                        <a:buNone/>
                      </a:pPr>
                      <a:r>
                        <a:rPr lang="en-GB" sz="9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Consolidation</a:t>
                      </a:r>
                      <a:endParaRPr lang="en-US" sz="9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63820"/>
                  </a:ext>
                </a:extLst>
              </a:tr>
              <a:tr h="333059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On-going: Flashbacks (to recap on previous learning) 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600" b="0" i="0" u="none" strike="noStrike" noProof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Year 5: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KIRFS Sp1: Convert FDP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KIRFS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2: Primes to 50</a:t>
                      </a:r>
                      <a:endParaRPr kumimoji="0" lang="en-GB" sz="12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386180"/>
                  </a:ext>
                </a:extLst>
              </a:tr>
              <a:tr h="138534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Summer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Decimals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Geometry: Properties of Shapes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Geometry: Position and Direction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Measurements: Converting 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Volume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9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Summer Term </a:t>
                      </a:r>
                      <a:endParaRPr lang="en-US" sz="900" dirty="0"/>
                    </a:p>
                    <a:p>
                      <a:pPr lvl="0" algn="ctr">
                        <a:buNone/>
                      </a:pPr>
                      <a:r>
                        <a:rPr lang="en-GB" sz="9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Assessments/</a:t>
                      </a:r>
                      <a:endParaRPr lang="en-US" sz="900" dirty="0"/>
                    </a:p>
                    <a:p>
                      <a:pPr lvl="0" algn="ctr">
                        <a:buNone/>
                      </a:pPr>
                      <a:r>
                        <a:rPr lang="en-GB" sz="9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Consolidation</a:t>
                      </a:r>
                      <a:endParaRPr lang="en-US" sz="9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226249"/>
                  </a:ext>
                </a:extLst>
              </a:tr>
              <a:tr h="469311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On-going: Flashbacks (to recap on previous learning)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Year 5: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KIRFS Su1/Su2: Recall, review, consolidate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78198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5041529-DE3C-45D7-BDE0-424472B9C71F}"/>
              </a:ext>
            </a:extLst>
          </p:cNvPr>
          <p:cNvSpPr txBox="1"/>
          <p:nvPr/>
        </p:nvSpPr>
        <p:spPr>
          <a:xfrm>
            <a:off x="90300" y="115957"/>
            <a:ext cx="347678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2400" b="1">
                <a:solidFill>
                  <a:schemeClr val="accent1">
                    <a:lumMod val="75000"/>
                  </a:schemeClr>
                </a:solidFill>
              </a:rPr>
              <a:t>Year 5 – Yearly Overview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05B785-3ADE-5430-E066-8B527608D4C6}"/>
              </a:ext>
            </a:extLst>
          </p:cNvPr>
          <p:cNvSpPr txBox="1"/>
          <p:nvPr/>
        </p:nvSpPr>
        <p:spPr>
          <a:xfrm>
            <a:off x="3674096" y="47000"/>
            <a:ext cx="605092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Year  5/6 Fluency Time: Thursday and Fridays 11.45-12.15. FOCUS: Thurs: KIRFS;  Fri</a:t>
            </a:r>
            <a:r>
              <a:rPr lang="en-GB" sz="1600" b="1">
                <a:solidFill>
                  <a:schemeClr val="accent1">
                    <a:lumMod val="75000"/>
                  </a:schemeClr>
                </a:solidFill>
              </a:rPr>
              <a:t>: Arithmetic   </a:t>
            </a:r>
            <a:endParaRPr lang="en-GB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05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4AA742DB-AF26-419D-9823-F737DE398401}"/>
              </a:ext>
            </a:extLst>
          </p:cNvPr>
          <p:cNvSpPr txBox="1"/>
          <p:nvPr/>
        </p:nvSpPr>
        <p:spPr>
          <a:xfrm>
            <a:off x="8298936" y="6663430"/>
            <a:ext cx="1540367" cy="22068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63305" tIns="31652" rIns="63305" bIns="31652" anchor="t" anchorCtr="0" compatLnSpc="0">
            <a:noAutofit/>
          </a:bodyPr>
          <a:lstStyle/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b="1">
                <a:ea typeface="Sweetness" panose="02000603000000000000" pitchFamily="2" charset="0"/>
                <a:cs typeface="Times New Roman" panose="02020603050405020304" pitchFamily="18" charset="0"/>
              </a:rPr>
              <a:t>      </a:t>
            </a:r>
            <a:r>
              <a:rPr lang="en-GB" sz="692" b="1">
                <a:ea typeface="Sweetness" panose="02000603000000000000" pitchFamily="2" charset="0"/>
                <a:cs typeface="Cambria" panose="02040503050406030204" pitchFamily="18" charset="0"/>
              </a:rPr>
              <a:t>©</a:t>
            </a:r>
            <a:r>
              <a:rPr lang="en-GB" sz="692" b="1">
                <a:ea typeface="Sweetness" panose="02000603000000000000" pitchFamily="2" charset="0"/>
                <a:cs typeface="Times New Roman" panose="02020603050405020304" pitchFamily="18" charset="0"/>
              </a:rPr>
              <a:t> Primary Stars Education</a:t>
            </a:r>
            <a:endParaRPr lang="en-GB" sz="692">
              <a:ea typeface="Sweetness" panose="02000603000000000000" pitchFamily="2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>
                <a:ea typeface="Sweetness" panose="02000603000000000000" pitchFamily="2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2546-77B6-446B-A40A-8FB322A84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563257"/>
              </p:ext>
            </p:extLst>
          </p:nvPr>
        </p:nvGraphicFramePr>
        <p:xfrm>
          <a:off x="47168" y="732299"/>
          <a:ext cx="9777758" cy="6025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697">
                  <a:extLst>
                    <a:ext uri="{9D8B030D-6E8A-4147-A177-3AD203B41FA5}">
                      <a16:colId xmlns:a16="http://schemas.microsoft.com/office/drawing/2014/main" val="155863619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8506763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83901013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881577828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3398458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68918563"/>
                    </a:ext>
                  </a:extLst>
                </a:gridCol>
                <a:gridCol w="766756">
                  <a:extLst>
                    <a:ext uri="{9D8B030D-6E8A-4147-A177-3AD203B41FA5}">
                      <a16:colId xmlns:a16="http://schemas.microsoft.com/office/drawing/2014/main" val="49332907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920426860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3366675494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90479465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03026631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58756628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189135501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2664"/>
                  </a:ext>
                </a:extLst>
              </a:tr>
              <a:tr h="977701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Autumn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Place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Addition and Subtraction (A)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Multiplication and Division (A)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Fractions (A)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Perimeter and Area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+mn-lt"/>
                        </a:rPr>
                        <a:t>Autumn Term </a:t>
                      </a:r>
                      <a:endParaRPr lang="en-US" sz="900" dirty="0"/>
                    </a:p>
                    <a:p>
                      <a:pPr lvl="0" algn="ctr">
                        <a:buNone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+mn-lt"/>
                        </a:rPr>
                        <a:t>Assessments/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</a:t>
                      </a:r>
                      <a:endParaRPr lang="en-GB" sz="9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41894"/>
                  </a:ext>
                </a:extLst>
              </a:tr>
              <a:tr h="408754">
                <a:tc gridSpan="8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On-going: Flashbacks (to recap on previous learning)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Yr.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KIRFS A1 = decimal number bonds to 1 and 10.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KIRFS A2 = Multiplication/division facts up to 12 x 12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122862"/>
                  </a:ext>
                </a:extLst>
              </a:tr>
              <a:tr h="107442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Spring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Multiplication and Division (B)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Fractions (B)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Decimals and Percentages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Perimeter and Area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Statistics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9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Spring Term </a:t>
                      </a:r>
                      <a:endParaRPr lang="en-US" sz="900" dirty="0"/>
                    </a:p>
                    <a:p>
                      <a:pPr lvl="0" algn="ctr">
                        <a:buNone/>
                      </a:pPr>
                      <a:r>
                        <a:rPr lang="en-GB" sz="9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Assessments/</a:t>
                      </a:r>
                      <a:endParaRPr lang="en-US" sz="900" dirty="0"/>
                    </a:p>
                    <a:p>
                      <a:pPr lvl="0" algn="ctr">
                        <a:buNone/>
                      </a:pPr>
                      <a:r>
                        <a:rPr lang="en-GB" sz="9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Consolidation</a:t>
                      </a:r>
                      <a:endParaRPr lang="en-US" sz="9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63820"/>
                  </a:ext>
                </a:extLst>
              </a:tr>
              <a:tr h="333059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On-going: Flashbacks (to recap on previous learning) 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600" b="0" i="0" u="none" strike="noStrike" noProof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Year 5: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KIRFS Sp1: </a:t>
                      </a: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Conversion of metric units 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KIRFS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2: Primes to 50</a:t>
                      </a:r>
                      <a:endParaRPr kumimoji="0" lang="en-GB" sz="12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386180"/>
                  </a:ext>
                </a:extLst>
              </a:tr>
              <a:tr h="138534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Summer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Geometry: Shape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Geometry: Position and Direction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Decimals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Negative numbers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Converting units 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Volume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9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Summer Term </a:t>
                      </a:r>
                      <a:endParaRPr lang="en-US" sz="900" dirty="0"/>
                    </a:p>
                    <a:p>
                      <a:pPr lvl="0" algn="ctr">
                        <a:buNone/>
                      </a:pPr>
                      <a:r>
                        <a:rPr lang="en-GB" sz="9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Assessments/</a:t>
                      </a:r>
                      <a:endParaRPr lang="en-US" sz="900" dirty="0"/>
                    </a:p>
                    <a:p>
                      <a:pPr lvl="0" algn="ctr">
                        <a:buNone/>
                      </a:pPr>
                      <a:r>
                        <a:rPr lang="en-GB" sz="9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Consolidation</a:t>
                      </a:r>
                      <a:endParaRPr lang="en-US" sz="9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226249"/>
                  </a:ext>
                </a:extLst>
              </a:tr>
              <a:tr h="469311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On-going: Flashbacks (to recap on previous learning)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Year 5: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KIRFS Su1/Su2: Recall, review, consolidate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78198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5041529-DE3C-45D7-BDE0-424472B9C71F}"/>
              </a:ext>
            </a:extLst>
          </p:cNvPr>
          <p:cNvSpPr txBox="1"/>
          <p:nvPr/>
        </p:nvSpPr>
        <p:spPr>
          <a:xfrm>
            <a:off x="90300" y="115957"/>
            <a:ext cx="347678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2400" b="1">
                <a:solidFill>
                  <a:schemeClr val="accent1">
                    <a:lumMod val="75000"/>
                  </a:schemeClr>
                </a:solidFill>
              </a:rPr>
              <a:t>Year 5 – Yearly Overview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05B785-3ADE-5430-E066-8B527608D4C6}"/>
              </a:ext>
            </a:extLst>
          </p:cNvPr>
          <p:cNvSpPr txBox="1"/>
          <p:nvPr/>
        </p:nvSpPr>
        <p:spPr>
          <a:xfrm>
            <a:off x="3674096" y="47000"/>
            <a:ext cx="605092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Year  5/6 Fluency Time: Thursday and Fridays 11.45-12.15. FOCUS: Thurs: KIRFS;  Fri</a:t>
            </a:r>
            <a:r>
              <a:rPr lang="en-GB" sz="1600" b="1">
                <a:solidFill>
                  <a:schemeClr val="accent1">
                    <a:lumMod val="75000"/>
                  </a:schemeClr>
                </a:solidFill>
              </a:rPr>
              <a:t>: Arithmetic   </a:t>
            </a:r>
            <a:endParaRPr lang="en-GB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11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120496DC56634E95E7A550DBC1FD06" ma:contentTypeVersion="18" ma:contentTypeDescription="Create a new document." ma:contentTypeScope="" ma:versionID="b8f82a9afe2c47453e93440ba08c2210">
  <xsd:schema xmlns:xsd="http://www.w3.org/2001/XMLSchema" xmlns:xs="http://www.w3.org/2001/XMLSchema" xmlns:p="http://schemas.microsoft.com/office/2006/metadata/properties" xmlns:ns2="486ec425-57ff-464b-9dc5-e010e7446884" xmlns:ns3="72292c10-3408-49b1-80ad-5f5340200eb6" targetNamespace="http://schemas.microsoft.com/office/2006/metadata/properties" ma:root="true" ma:fieldsID="d5517180b82432e9eb658d1f406a4ce2" ns2:_="" ns3:_="">
    <xsd:import namespace="486ec425-57ff-464b-9dc5-e010e7446884"/>
    <xsd:import namespace="72292c10-3408-49b1-80ad-5f5340200e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6ec425-57ff-464b-9dc5-e010e74468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3877db5-c260-4f22-946b-3180934fd2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292c10-3408-49b1-80ad-5f5340200eb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107e4f4-df1b-49db-b81c-2e8bbac22c65}" ma:internalName="TaxCatchAll" ma:showField="CatchAllData" ma:web="72292c10-3408-49b1-80ad-5f5340200e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292c10-3408-49b1-80ad-5f5340200eb6" xsi:nil="true"/>
    <lcf76f155ced4ddcb4097134ff3c332f xmlns="486ec425-57ff-464b-9dc5-e010e744688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E1A24D-A6C7-42A0-AA97-CC828573A87D}"/>
</file>

<file path=customXml/itemProps2.xml><?xml version="1.0" encoding="utf-8"?>
<ds:datastoreItem xmlns:ds="http://schemas.openxmlformats.org/officeDocument/2006/customXml" ds:itemID="{0B711724-0106-465E-BDDB-6C0BF9C7B101}">
  <ds:schemaRefs>
    <ds:schemaRef ds:uri="486ec425-57ff-464b-9dc5-e010e7446884"/>
    <ds:schemaRef ds:uri="72292c10-3408-49b1-80ad-5f5340200eb6"/>
    <ds:schemaRef ds:uri="82dc66be-97a6-4b31-86c5-9e8a1a242406"/>
    <ds:schemaRef ds:uri="9b47b90d-6210-4d34-a494-6091db84ebf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50E361C-330A-49D5-B28D-CD98EB8B18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442</Words>
  <Application>Microsoft Office PowerPoint</Application>
  <PresentationFormat>A4 Paper (210x297 mm)</PresentationFormat>
  <Paragraphs>108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Sweetness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</dc:title>
  <dc:subject>Measurement - Length and Perimeter</dc:subject>
  <dc:creator>The Digital Stationer</dc:creator>
  <cp:lastModifiedBy>Dolcie Myatt</cp:lastModifiedBy>
  <cp:revision>1</cp:revision>
  <cp:lastPrinted>2018-02-04T19:25:45Z</cp:lastPrinted>
  <dcterms:created xsi:type="dcterms:W3CDTF">2018-01-17T14:24:29Z</dcterms:created>
  <dcterms:modified xsi:type="dcterms:W3CDTF">2024-01-22T14:32:59Z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0x010100E8120496DC56634E95E7A550DBC1FD06</vt:lpwstr>
  </property>
  <property fmtid="{D5CDD505-2E9C-101B-9397-08002B2CF9AE}" pid="3" name="Order">
    <vt:r8>84600</vt:r8>
  </property>
  <property fmtid="{D5CDD505-2E9C-101B-9397-08002B2CF9AE}" pid="4" name="MediaServiceImageTags">
    <vt:lpwstr/>
  </property>
</Properties>
</file>