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82" r:id="rId5"/>
  </p:sldIdLst>
  <p:sldSz cx="9906000" cy="6858000" type="A4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D9D9D9"/>
    <a:srgbClr val="2C2C2C"/>
    <a:srgbClr val="D7EEFD"/>
    <a:srgbClr val="B6E0FC"/>
    <a:srgbClr val="EBEBFF"/>
    <a:srgbClr val="E5E5FF"/>
    <a:srgbClr val="D1D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A2252E-4C5A-4460-B0C3-93B873622B3B}" v="468" dt="2023-10-18T15:44:02.084"/>
    <p1510:client id="{AF023A5C-8645-4556-B645-5909652965C7}" v="389" dt="2023-10-18T15:36:04.7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Jackson" userId="6039c1da-c5d1-4c53-98eb-66380ce3cda5" providerId="ADAL" clId="{AF023A5C-8645-4556-B645-5909652965C7}"/>
    <pc:docChg chg="custSel modSld">
      <pc:chgData name="Emily Jackson" userId="6039c1da-c5d1-4c53-98eb-66380ce3cda5" providerId="ADAL" clId="{AF023A5C-8645-4556-B645-5909652965C7}" dt="2023-10-18T15:36:04.703" v="376" actId="20577"/>
      <pc:docMkLst>
        <pc:docMk/>
      </pc:docMkLst>
      <pc:sldChg chg="modSp mod">
        <pc:chgData name="Emily Jackson" userId="6039c1da-c5d1-4c53-98eb-66380ce3cda5" providerId="ADAL" clId="{AF023A5C-8645-4556-B645-5909652965C7}" dt="2023-10-18T15:36:04.703" v="376" actId="20577"/>
        <pc:sldMkLst>
          <pc:docMk/>
          <pc:sldMk cId="944400494" sldId="282"/>
        </pc:sldMkLst>
        <pc:graphicFrameChg chg="mod modGraphic">
          <ac:chgData name="Emily Jackson" userId="6039c1da-c5d1-4c53-98eb-66380ce3cda5" providerId="ADAL" clId="{AF023A5C-8645-4556-B645-5909652965C7}" dt="2023-10-18T15:36:04.703" v="376" actId="20577"/>
          <ac:graphicFrameMkLst>
            <pc:docMk/>
            <pc:sldMk cId="944400494" sldId="282"/>
            <ac:graphicFrameMk id="3" creationId="{80B42546-77B6-446B-A40A-8FB322A84BAE}"/>
          </ac:graphicFrameMkLst>
        </pc:graphicFrameChg>
      </pc:sldChg>
    </pc:docChg>
  </pc:docChgLst>
  <pc:docChgLst>
    <pc:chgData name="Danielle Belmega" userId="230d0040-0f7e-46c8-97c7-504319c30335" providerId="ADAL" clId="{70A2252E-4C5A-4460-B0C3-93B873622B3B}"/>
    <pc:docChg chg="undo custSel modSld">
      <pc:chgData name="Danielle Belmega" userId="230d0040-0f7e-46c8-97c7-504319c30335" providerId="ADAL" clId="{70A2252E-4C5A-4460-B0C3-93B873622B3B}" dt="2023-10-18T15:44:02.084" v="460" actId="313"/>
      <pc:docMkLst>
        <pc:docMk/>
      </pc:docMkLst>
      <pc:sldChg chg="addSp modSp mod">
        <pc:chgData name="Danielle Belmega" userId="230d0040-0f7e-46c8-97c7-504319c30335" providerId="ADAL" clId="{70A2252E-4C5A-4460-B0C3-93B873622B3B}" dt="2023-10-18T15:44:02.084" v="460" actId="313"/>
        <pc:sldMkLst>
          <pc:docMk/>
          <pc:sldMk cId="944400494" sldId="282"/>
        </pc:sldMkLst>
        <pc:spChg chg="add mod">
          <ac:chgData name="Danielle Belmega" userId="230d0040-0f7e-46c8-97c7-504319c30335" providerId="ADAL" clId="{70A2252E-4C5A-4460-B0C3-93B873622B3B}" dt="2023-10-18T15:43:32.257" v="457" actId="313"/>
          <ac:spMkLst>
            <pc:docMk/>
            <pc:sldMk cId="944400494" sldId="282"/>
            <ac:spMk id="2" creationId="{97337618-93B6-C67D-A06F-90A83BE6013A}"/>
          </ac:spMkLst>
        </pc:spChg>
        <pc:spChg chg="mod">
          <ac:chgData name="Danielle Belmega" userId="230d0040-0f7e-46c8-97c7-504319c30335" providerId="ADAL" clId="{70A2252E-4C5A-4460-B0C3-93B873622B3B}" dt="2023-10-18T15:36:37.147" v="220" actId="1076"/>
          <ac:spMkLst>
            <pc:docMk/>
            <pc:sldMk cId="944400494" sldId="282"/>
            <ac:spMk id="6" creationId="{CB7BB2EA-DE0D-4147-8BF1-0AB3CDD6B3FC}"/>
          </ac:spMkLst>
        </pc:spChg>
        <pc:graphicFrameChg chg="mod modGraphic">
          <ac:chgData name="Danielle Belmega" userId="230d0040-0f7e-46c8-97c7-504319c30335" providerId="ADAL" clId="{70A2252E-4C5A-4460-B0C3-93B873622B3B}" dt="2023-10-18T15:44:02.084" v="460" actId="313"/>
          <ac:graphicFrameMkLst>
            <pc:docMk/>
            <pc:sldMk cId="944400494" sldId="282"/>
            <ac:graphicFrameMk id="3" creationId="{80B42546-77B6-446B-A40A-8FB322A84BAE}"/>
          </ac:graphicFrameMkLst>
        </pc:graphicFrameChg>
      </pc:sldChg>
    </pc:docChg>
  </pc:docChgLst>
  <pc:docChgLst>
    <pc:chgData name="D Belmega MPS" userId="328b8e5f-9be9-4498-b948-8f6346d9298a" providerId="ADAL" clId="{38E3B6A7-1C13-4644-8A10-6F6D914C1EF3}"/>
    <pc:docChg chg="custSel modSld">
      <pc:chgData name="D Belmega MPS" userId="328b8e5f-9be9-4498-b948-8f6346d9298a" providerId="ADAL" clId="{38E3B6A7-1C13-4644-8A10-6F6D914C1EF3}" dt="2020-06-11T13:27:06.277" v="78" actId="20577"/>
      <pc:docMkLst>
        <pc:docMk/>
      </pc:docMkLst>
      <pc:sldChg chg="modSp">
        <pc:chgData name="D Belmega MPS" userId="328b8e5f-9be9-4498-b948-8f6346d9298a" providerId="ADAL" clId="{38E3B6A7-1C13-4644-8A10-6F6D914C1EF3}" dt="2020-06-11T13:27:06.277" v="78" actId="20577"/>
        <pc:sldMkLst>
          <pc:docMk/>
          <pc:sldMk cId="944400494" sldId="282"/>
        </pc:sldMkLst>
        <pc:graphicFrameChg chg="modGraphic">
          <ac:chgData name="D Belmega MPS" userId="328b8e5f-9be9-4498-b948-8f6346d9298a" providerId="ADAL" clId="{38E3B6A7-1C13-4644-8A10-6F6D914C1EF3}" dt="2020-06-11T13:27:06.277" v="78" actId="20577"/>
          <ac:graphicFrameMkLst>
            <pc:docMk/>
            <pc:sldMk cId="944400494" sldId="282"/>
            <ac:graphicFrameMk id="3" creationId="{80B42546-77B6-446B-A40A-8FB322A84BA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b="1">
                <a:ea typeface="Sweetness" panose="02000603000000000000" pitchFamily="2" charset="0"/>
                <a:cs typeface="Times New Roman" panose="02020603050405020304" pitchFamily="18" charset="0"/>
              </a:rPr>
              <a:t>      </a:t>
            </a:r>
            <a:r>
              <a:rPr lang="en-GB" sz="692" b="1">
                <a:ea typeface="Sweetness" panose="02000603000000000000" pitchFamily="2" charset="0"/>
                <a:cs typeface="Cambria" panose="02040503050406030204" pitchFamily="18" charset="0"/>
              </a:rPr>
              <a:t>©</a:t>
            </a:r>
            <a:r>
              <a:rPr lang="en-GB" sz="692" b="1">
                <a:ea typeface="Sweetness" panose="02000603000000000000" pitchFamily="2" charset="0"/>
                <a:cs typeface="Times New Roman" panose="02020603050405020304" pitchFamily="18" charset="0"/>
              </a:rPr>
              <a:t> Primary Stars Education</a:t>
            </a:r>
            <a:endParaRPr lang="en-GB" sz="692">
              <a:ea typeface="Sweetness" panose="02000603000000000000" pitchFamily="2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734542"/>
              </p:ext>
            </p:extLst>
          </p:nvPr>
        </p:nvGraphicFramePr>
        <p:xfrm>
          <a:off x="64121" y="536232"/>
          <a:ext cx="9777759" cy="5717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697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3398458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68918563"/>
                    </a:ext>
                  </a:extLst>
                </a:gridCol>
                <a:gridCol w="766756">
                  <a:extLst>
                    <a:ext uri="{9D8B030D-6E8A-4147-A177-3AD203B41FA5}">
                      <a16:colId xmlns:a16="http://schemas.microsoft.com/office/drawing/2014/main" val="49332907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920426860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766756">
                  <a:extLst>
                    <a:ext uri="{9D8B030D-6E8A-4147-A177-3AD203B41FA5}">
                      <a16:colId xmlns:a16="http://schemas.microsoft.com/office/drawing/2014/main" val="190479465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03026631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58756628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189135501"/>
                    </a:ext>
                  </a:extLst>
                </a:gridCol>
              </a:tblGrid>
              <a:tr h="398107">
                <a:tc>
                  <a:txBody>
                    <a:bodyPr/>
                    <a:lstStyle/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>
                          <a:solidFill>
                            <a:schemeClr val="bg1"/>
                          </a:solidFill>
                          <a:latin typeface="+mn-lt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>
                          <a:solidFill>
                            <a:schemeClr val="bg1"/>
                          </a:solidFill>
                          <a:latin typeface="+mn-lt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>
                          <a:solidFill>
                            <a:schemeClr val="bg1"/>
                          </a:solidFill>
                          <a:latin typeface="+mn-lt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>
                          <a:solidFill>
                            <a:schemeClr val="bg1"/>
                          </a:solidFill>
                          <a:latin typeface="+mn-lt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>
                          <a:solidFill>
                            <a:schemeClr val="bg1"/>
                          </a:solidFill>
                          <a:latin typeface="+mn-lt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>
                          <a:solidFill>
                            <a:schemeClr val="bg1"/>
                          </a:solidFill>
                          <a:latin typeface="+mn-lt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>
                          <a:solidFill>
                            <a:schemeClr val="bg1"/>
                          </a:solidFill>
                          <a:latin typeface="+mn-lt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>
                          <a:solidFill>
                            <a:schemeClr val="bg1"/>
                          </a:solidFill>
                          <a:latin typeface="+mn-lt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>
                          <a:solidFill>
                            <a:schemeClr val="bg1"/>
                          </a:solidFill>
                          <a:latin typeface="+mn-lt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>
                          <a:solidFill>
                            <a:schemeClr val="bg1"/>
                          </a:solidFill>
                          <a:latin typeface="+mn-lt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>
                          <a:solidFill>
                            <a:schemeClr val="bg1"/>
                          </a:solidFill>
                          <a:latin typeface="+mn-lt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751586"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chemeClr val="bg1"/>
                          </a:solidFill>
                          <a:latin typeface="+mn-lt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Number: Place Value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Number: Four Operations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Number: Fractions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>
                          <a:solidFill>
                            <a:schemeClr val="tx1"/>
                          </a:solidFill>
                          <a:latin typeface="+mn-lt"/>
                        </a:rPr>
                        <a:t>Consolidation/ Autumn term assessments</a:t>
                      </a:r>
                    </a:p>
                    <a:p>
                      <a:pPr algn="ctr"/>
                      <a:endParaRPr lang="en-GB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347049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noProof="0">
                          <a:solidFill>
                            <a:schemeClr val="bg1"/>
                          </a:solidFill>
                          <a:latin typeface="+mn-lt"/>
                        </a:rPr>
                        <a:t>On-going starters: </a:t>
                      </a:r>
                    </a:p>
                    <a:p>
                      <a:pPr algn="ctr"/>
                      <a:r>
                        <a:rPr lang="en-GB" sz="1200" b="0" i="0" u="none" strike="noStrike" noProof="0">
                          <a:solidFill>
                            <a:schemeClr val="bg1"/>
                          </a:solidFill>
                          <a:latin typeface="+mn-lt"/>
                        </a:rPr>
                        <a:t>Mon: Flashback 4; Tues: SATs Corner/KIRFS/I See Reasoning/I See Problem Solving; Wed: Times Tables; Thurs: SATs Based Retrieval: Fri: Problem Solving</a:t>
                      </a:r>
                      <a:endParaRPr lang="en-GB" sz="1200" b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>
                          <a:solidFill>
                            <a:schemeClr val="bg1"/>
                          </a:solidFill>
                          <a:latin typeface="+mn-lt"/>
                        </a:rPr>
                        <a:t>Yr. 6 </a:t>
                      </a:r>
                    </a:p>
                    <a:p>
                      <a:pPr algn="ctr"/>
                      <a:r>
                        <a:rPr lang="en-GB" sz="1200" b="1">
                          <a:solidFill>
                            <a:schemeClr val="bg1"/>
                          </a:solidFill>
                          <a:latin typeface="+mn-lt"/>
                        </a:rPr>
                        <a:t>KIRFS A1 = Multiplication/division facts up to 12 x 12</a:t>
                      </a:r>
                    </a:p>
                    <a:p>
                      <a:pPr algn="ctr"/>
                      <a:r>
                        <a:rPr lang="en-GB" sz="1200" b="1">
                          <a:solidFill>
                            <a:schemeClr val="bg1"/>
                          </a:solidFill>
                          <a:latin typeface="+mn-lt"/>
                        </a:rPr>
                        <a:t>KIRFS A2 =  Common factors</a:t>
                      </a:r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>
                          <a:solidFill>
                            <a:schemeClr val="bg1"/>
                          </a:solidFill>
                          <a:latin typeface="+mn-lt"/>
                        </a:rPr>
                        <a:t>Yr. 5</a:t>
                      </a:r>
                    </a:p>
                    <a:p>
                      <a:pPr algn="ctr"/>
                      <a:r>
                        <a:rPr lang="en-GB" sz="1200" b="1">
                          <a:solidFill>
                            <a:schemeClr val="bg1"/>
                          </a:solidFill>
                          <a:latin typeface="+mn-lt"/>
                        </a:rPr>
                        <a:t>KIRFS A1 = </a:t>
                      </a:r>
                      <a:r>
                        <a:rPr lang="en-GB" sz="1200" b="1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decimal number bonds to 1 and 10.</a:t>
                      </a:r>
                      <a:endParaRPr lang="en-GB" sz="1200" b="1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>
                          <a:solidFill>
                            <a:schemeClr val="bg1"/>
                          </a:solidFill>
                          <a:latin typeface="+mn-lt"/>
                        </a:rPr>
                        <a:t>KIRFS A2 = Multiplication/division facts up to 12 x 12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051557"/>
                  </a:ext>
                </a:extLst>
              </a:tr>
              <a:tr h="478748"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  <a:latin typeface="+mn-lt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Year 5: </a:t>
                      </a:r>
                    </a:p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Number: 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Number: Decimals and Percentages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Year 5:</a:t>
                      </a:r>
                    </a:p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Number: Decimals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1000" b="0">
                          <a:solidFill>
                            <a:schemeClr val="tx1"/>
                          </a:solidFill>
                          <a:latin typeface="+mn-lt"/>
                        </a:rPr>
                        <a:t>Measures: </a:t>
                      </a:r>
                    </a:p>
                    <a:p>
                      <a:pPr algn="ctr"/>
                      <a:r>
                        <a:rPr lang="en-GB" sz="1000" b="0">
                          <a:solidFill>
                            <a:schemeClr val="tx1"/>
                          </a:solidFill>
                          <a:latin typeface="+mn-lt"/>
                        </a:rPr>
                        <a:t>Converting Units</a:t>
                      </a:r>
                    </a:p>
                    <a:p>
                      <a:pPr algn="ctr"/>
                      <a:r>
                        <a:rPr lang="en-GB" sz="1000" b="0">
                          <a:solidFill>
                            <a:schemeClr val="tx1"/>
                          </a:solidFill>
                          <a:latin typeface="+mn-lt"/>
                        </a:rPr>
                        <a:t>Perimeter, Area and Volume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Statistics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>
                          <a:solidFill>
                            <a:schemeClr val="tx1"/>
                          </a:solidFill>
                          <a:latin typeface="+mn-lt"/>
                        </a:rPr>
                        <a:t>Consolidation/ Autumn term assessments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4787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Year 6:</a:t>
                      </a:r>
                    </a:p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 Number: Ratio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Year 6:</a:t>
                      </a:r>
                    </a:p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Number: Algebra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181150"/>
                  </a:ext>
                </a:extLst>
              </a:tr>
              <a:tr h="347049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noProof="0">
                          <a:solidFill>
                            <a:schemeClr val="bg1"/>
                          </a:solidFill>
                          <a:latin typeface="+mn-lt"/>
                        </a:rPr>
                        <a:t>On-going starters: </a:t>
                      </a:r>
                    </a:p>
                    <a:p>
                      <a:pPr algn="ctr"/>
                      <a:r>
                        <a:rPr lang="en-GB" sz="1200" b="0" i="0" u="none" strike="noStrike" noProof="0">
                          <a:solidFill>
                            <a:schemeClr val="bg1"/>
                          </a:solidFill>
                          <a:latin typeface="+mn-lt"/>
                        </a:rPr>
                        <a:t>Mon: Flashback 4;Tues: SATs Corner/KIRFS/I See Reasoning/I See Problem Solving; Wed: Times Tables; Thurs: SATs Based Retrieval: Fri: Problem Solving</a:t>
                      </a:r>
                      <a:endParaRPr lang="en-GB" sz="1200" b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>
                          <a:solidFill>
                            <a:schemeClr val="bg1"/>
                          </a:solidFill>
                          <a:latin typeface="+mn-lt"/>
                        </a:rPr>
                        <a:t>Year 6. </a:t>
                      </a:r>
                    </a:p>
                    <a:p>
                      <a:pPr algn="ctr"/>
                      <a:r>
                        <a:rPr lang="en-GB" sz="1200" b="1">
                          <a:solidFill>
                            <a:schemeClr val="bg1"/>
                          </a:solidFill>
                          <a:latin typeface="+mn-lt"/>
                        </a:rPr>
                        <a:t>KIRFS Sp1: Metric conversions</a:t>
                      </a:r>
                    </a:p>
                    <a:p>
                      <a:pPr algn="ctr"/>
                      <a:r>
                        <a:rPr lang="en-GB" sz="1200" b="1">
                          <a:solidFill>
                            <a:schemeClr val="bg1"/>
                          </a:solidFill>
                          <a:latin typeface="+mn-lt"/>
                        </a:rPr>
                        <a:t>KIRFS </a:t>
                      </a:r>
                      <a:r>
                        <a:rPr lang="en-GB" sz="1200" b="1" err="1">
                          <a:solidFill>
                            <a:schemeClr val="bg1"/>
                          </a:solidFill>
                          <a:latin typeface="+mn-lt"/>
                        </a:rPr>
                        <a:t>Sp</a:t>
                      </a:r>
                      <a:r>
                        <a:rPr lang="en-GB" sz="1200" b="1">
                          <a:solidFill>
                            <a:schemeClr val="bg1"/>
                          </a:solidFill>
                          <a:latin typeface="+mn-lt"/>
                        </a:rPr>
                        <a:t> 2: Primes to 20</a:t>
                      </a:r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>
                          <a:solidFill>
                            <a:schemeClr val="bg1"/>
                          </a:solidFill>
                          <a:latin typeface="+mn-lt"/>
                        </a:rPr>
                        <a:t>Year 5:</a:t>
                      </a:r>
                    </a:p>
                    <a:p>
                      <a:pPr algn="ctr"/>
                      <a:r>
                        <a:rPr lang="en-GB" sz="1200" b="1">
                          <a:solidFill>
                            <a:schemeClr val="bg1"/>
                          </a:solidFill>
                          <a:latin typeface="+mn-lt"/>
                        </a:rPr>
                        <a:t>KIRFS Sp1: Convert FDP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>
                          <a:solidFill>
                            <a:schemeClr val="bg1"/>
                          </a:solidFill>
                          <a:latin typeface="+mn-lt"/>
                        </a:rPr>
                        <a:t>KIRFS </a:t>
                      </a:r>
                      <a:r>
                        <a:rPr lang="en-GB" sz="1200" b="1" err="1">
                          <a:solidFill>
                            <a:schemeClr val="bg1"/>
                          </a:solidFill>
                          <a:latin typeface="+mn-lt"/>
                        </a:rPr>
                        <a:t>Sp</a:t>
                      </a:r>
                      <a:r>
                        <a:rPr lang="en-GB" sz="1200" b="1">
                          <a:solidFill>
                            <a:schemeClr val="bg1"/>
                          </a:solidFill>
                          <a:latin typeface="+mn-lt"/>
                        </a:rPr>
                        <a:t> 2: Primes to 50</a:t>
                      </a:r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8369639"/>
                  </a:ext>
                </a:extLst>
              </a:tr>
              <a:tr h="583953"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  <a:latin typeface="+mn-lt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Geometry:</a:t>
                      </a:r>
                    </a:p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Properties of Shape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50" b="0">
                          <a:solidFill>
                            <a:schemeClr val="tx1"/>
                          </a:solidFill>
                          <a:latin typeface="+mn-lt"/>
                        </a:rPr>
                        <a:t>Geometry:</a:t>
                      </a:r>
                    </a:p>
                    <a:p>
                      <a:pPr algn="ctr"/>
                      <a:r>
                        <a:rPr lang="en-GB" sz="1100" b="0">
                          <a:solidFill>
                            <a:schemeClr val="tx1"/>
                          </a:solidFill>
                          <a:latin typeface="+mn-lt"/>
                        </a:rPr>
                        <a:t>Position and Direction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Year 5: Four Operations Consolidation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Year 5: FDP Consolidation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Year 5: Measures Consolidation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Investigations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>
                          <a:solidFill>
                            <a:schemeClr val="tx1"/>
                          </a:solidFill>
                          <a:latin typeface="+mn-lt"/>
                        </a:rPr>
                        <a:t>Consolidation/ Summer term assessments</a:t>
                      </a:r>
                    </a:p>
                    <a:p>
                      <a:pPr algn="ctr"/>
                      <a:endParaRPr lang="en-GB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  <a:tr h="4787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Year 6:</a:t>
                      </a:r>
                    </a:p>
                    <a:p>
                      <a:pPr algn="ctr"/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Revision &amp; SATs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250"/>
                        <a:t>Year 6: Investigations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577333"/>
                  </a:ext>
                </a:extLst>
              </a:tr>
              <a:tr h="373835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noProof="0">
                          <a:solidFill>
                            <a:schemeClr val="bg1"/>
                          </a:solidFill>
                          <a:latin typeface="+mn-lt"/>
                        </a:rPr>
                        <a:t>On-going starters: </a:t>
                      </a:r>
                    </a:p>
                    <a:p>
                      <a:pPr algn="ctr"/>
                      <a:r>
                        <a:rPr lang="en-GB" sz="1200" b="0" i="0" u="none" strike="noStrike" noProof="0">
                          <a:solidFill>
                            <a:schemeClr val="bg1"/>
                          </a:solidFill>
                          <a:latin typeface="+mn-lt"/>
                        </a:rPr>
                        <a:t>Mon: Flashback 4;Tues: SATs Corner/KIRFS/I See Reasoning/I See Problem Solving; Wed: Times Tables; Thurs: SATs Based Retrieval: Fri: Problem Solving</a:t>
                      </a:r>
                      <a:endParaRPr lang="en-GB" sz="1200" b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>
                          <a:solidFill>
                            <a:schemeClr val="bg1"/>
                          </a:solidFill>
                          <a:latin typeface="+mn-lt"/>
                        </a:rPr>
                        <a:t>Year 6. </a:t>
                      </a:r>
                    </a:p>
                    <a:p>
                      <a:pPr algn="ctr"/>
                      <a:r>
                        <a:rPr lang="en-GB" sz="1200" b="1">
                          <a:solidFill>
                            <a:schemeClr val="bg1"/>
                          </a:solidFill>
                          <a:latin typeface="+mn-lt"/>
                        </a:rPr>
                        <a:t>KIRFS Su1: Squares/roots to 144</a:t>
                      </a:r>
                    </a:p>
                    <a:p>
                      <a:pPr algn="ctr"/>
                      <a:r>
                        <a:rPr lang="en-GB" sz="1200" b="1">
                          <a:solidFill>
                            <a:schemeClr val="bg1"/>
                          </a:solidFill>
                          <a:latin typeface="+mn-lt"/>
                        </a:rPr>
                        <a:t>KIRFS Su2: Factor pairs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>
                          <a:solidFill>
                            <a:schemeClr val="bg1"/>
                          </a:solidFill>
                          <a:latin typeface="+mn-lt"/>
                        </a:rPr>
                        <a:t>Year 5:</a:t>
                      </a:r>
                    </a:p>
                    <a:p>
                      <a:pPr algn="ctr"/>
                      <a:r>
                        <a:rPr lang="en-GB" sz="1200" b="1">
                          <a:solidFill>
                            <a:schemeClr val="bg1"/>
                          </a:solidFill>
                          <a:latin typeface="+mn-lt"/>
                        </a:rPr>
                        <a:t>KIRFS Su1/Su2: Recall, review, consolidate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99116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B7BB2EA-DE0D-4147-8BF1-0AB3CDD6B3FC}"/>
              </a:ext>
            </a:extLst>
          </p:cNvPr>
          <p:cNvSpPr txBox="1"/>
          <p:nvPr/>
        </p:nvSpPr>
        <p:spPr>
          <a:xfrm>
            <a:off x="64121" y="103715"/>
            <a:ext cx="458665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1600" b="1">
                <a:solidFill>
                  <a:schemeClr val="accent1">
                    <a:lumMod val="75000"/>
                  </a:schemeClr>
                </a:solidFill>
              </a:rPr>
              <a:t>Year  5/6 – Yearly Overview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337618-93B6-C67D-A06F-90A83BE6013A}"/>
              </a:ext>
            </a:extLst>
          </p:cNvPr>
          <p:cNvSpPr txBox="1"/>
          <p:nvPr/>
        </p:nvSpPr>
        <p:spPr>
          <a:xfrm>
            <a:off x="64121" y="6317747"/>
            <a:ext cx="9775182" cy="3456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1600" b="1">
                <a:solidFill>
                  <a:schemeClr val="accent1">
                    <a:lumMod val="75000"/>
                  </a:schemeClr>
                </a:solidFill>
              </a:rPr>
              <a:t>Year  5/6 Fluency Time: Thursday and Fridays 11.45-12.15. FOCUS: Thurs: KIRFS;  Fri: SATs Arithmetic   </a:t>
            </a:r>
          </a:p>
        </p:txBody>
      </p:sp>
    </p:spTree>
    <p:extLst>
      <p:ext uri="{BB962C8B-B14F-4D97-AF65-F5344CB8AC3E}">
        <p14:creationId xmlns:p14="http://schemas.microsoft.com/office/powerpoint/2010/main" val="94440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120496DC56634E95E7A550DBC1FD06" ma:contentTypeVersion="18" ma:contentTypeDescription="Create a new document." ma:contentTypeScope="" ma:versionID="b8f82a9afe2c47453e93440ba08c2210">
  <xsd:schema xmlns:xsd="http://www.w3.org/2001/XMLSchema" xmlns:xs="http://www.w3.org/2001/XMLSchema" xmlns:p="http://schemas.microsoft.com/office/2006/metadata/properties" xmlns:ns2="486ec425-57ff-464b-9dc5-e010e7446884" xmlns:ns3="72292c10-3408-49b1-80ad-5f5340200eb6" targetNamespace="http://schemas.microsoft.com/office/2006/metadata/properties" ma:root="true" ma:fieldsID="d5517180b82432e9eb658d1f406a4ce2" ns2:_="" ns3:_="">
    <xsd:import namespace="486ec425-57ff-464b-9dc5-e010e7446884"/>
    <xsd:import namespace="72292c10-3408-49b1-80ad-5f5340200e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6ec425-57ff-464b-9dc5-e010e74468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3877db5-c260-4f22-946b-3180934fd2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92c10-3408-49b1-80ad-5f5340200eb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107e4f4-df1b-49db-b81c-2e8bbac22c65}" ma:internalName="TaxCatchAll" ma:showField="CatchAllData" ma:web="72292c10-3408-49b1-80ad-5f5340200e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292c10-3408-49b1-80ad-5f5340200eb6" xsi:nil="true"/>
    <lcf76f155ced4ddcb4097134ff3c332f xmlns="486ec425-57ff-464b-9dc5-e010e744688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5AAB62D-A2C9-4A97-828E-DE7D925436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858F38-4D06-43A4-BFE5-13D65AD01DEA}"/>
</file>

<file path=customXml/itemProps3.xml><?xml version="1.0" encoding="utf-8"?>
<ds:datastoreItem xmlns:ds="http://schemas.openxmlformats.org/officeDocument/2006/customXml" ds:itemID="{F514302B-F154-4C66-8EBB-1CF8373F212E}">
  <ds:schemaRefs>
    <ds:schemaRef ds:uri="486ec425-57ff-464b-9dc5-e010e7446884"/>
    <ds:schemaRef ds:uri="72292c10-3408-49b1-80ad-5f5340200eb6"/>
    <ds:schemaRef ds:uri="82dc66be-97a6-4b31-86c5-9e8a1a242406"/>
    <ds:schemaRef ds:uri="9b47b90d-6210-4d34-a494-6091db84ebf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A4 Paper (210x297 mm)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</dc:title>
  <dc:subject>Measurement - Length and Perimeter</dc:subject>
  <dc:creator>The Digital Stationer</dc:creator>
  <cp:revision>1</cp:revision>
  <cp:lastPrinted>2018-02-04T19:25:45Z</cp:lastPrinted>
  <dcterms:created xsi:type="dcterms:W3CDTF">2018-01-17T14:24:29Z</dcterms:created>
  <dcterms:modified xsi:type="dcterms:W3CDTF">2023-10-18T15:44:03Z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0x010100E8120496DC56634E95E7A550DBC1FD06</vt:lpwstr>
  </property>
  <property fmtid="{D5CDD505-2E9C-101B-9397-08002B2CF9AE}" pid="3" name="Order">
    <vt:r8>83600</vt:r8>
  </property>
  <property fmtid="{D5CDD505-2E9C-101B-9397-08002B2CF9AE}" pid="4" name="MediaServiceImageTags">
    <vt:lpwstr/>
  </property>
</Properties>
</file>