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56" r:id="rId6"/>
    <p:sldId id="279" r:id="rId7"/>
    <p:sldId id="280" r:id="rId8"/>
    <p:sldId id="263" r:id="rId9"/>
    <p:sldId id="264" r:id="rId10"/>
    <p:sldId id="258" r:id="rId11"/>
    <p:sldId id="349" r:id="rId12"/>
    <p:sldId id="347" r:id="rId13"/>
    <p:sldId id="313" r:id="rId14"/>
    <p:sldId id="350" r:id="rId15"/>
    <p:sldId id="334" r:id="rId16"/>
    <p:sldId id="335" r:id="rId17"/>
    <p:sldId id="351" r:id="rId18"/>
    <p:sldId id="3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2393-D09B-326C-A5D3-0A03188B31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D687AF1-1D7F-A18B-428E-93372C505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ACD767-A55C-3192-FD4A-76BBF3933F36}"/>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4B0FAC86-8018-30BE-AE22-114409D1B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8B149-658A-7C7E-397A-F7DAE1CAFFAA}"/>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09149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1CDF-88A3-C4CA-E46B-EA5BC4C00C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7B52416-3E2A-5230-B463-398B31E974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F3742F-A3CA-F1FE-CCEB-368D26AF2CE1}"/>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DB2CB7CA-40FD-873A-E030-38866DB64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6F671-DC65-36ED-B81D-F16824684C23}"/>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29116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56096-BF66-D4BB-9CD4-F270A58CFD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9408FE2-6892-A0D2-DF8B-BD50C41EF0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7FD7DB-C0B9-B3C9-C636-05B301AFB3B7}"/>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D64DCE65-0B3D-8588-33F3-F277CB064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40D54-9BD3-975C-EE82-4D0559271542}"/>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6840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8896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27446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43640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408727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99AB6F8-9691-4E27-8BA0-D39C29329453}"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40618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99AB6F8-9691-4E27-8BA0-D39C29329453}"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18990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AB6F8-9691-4E27-8BA0-D39C29329453}"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00593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74318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FCCE-3BEF-AF01-6724-9F27D4A7C94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6D3C11-2D6C-A50B-7DD1-74CA1F6A61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93142D-231E-DB8D-72EC-053F4C8918EC}"/>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C3B2D363-13D3-0C37-369E-E8336B012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DBCF9-B11A-CA39-59DF-C3644EBC62A4}"/>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0390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38534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150930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4009406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A02815-6A17-489C-BDBA-61ED0D9B8AF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526434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02815-6A17-489C-BDBA-61ED0D9B8AF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2814762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02815-6A17-489C-BDBA-61ED0D9B8AF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2788728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A02815-6A17-489C-BDBA-61ED0D9B8AF8}"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354459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A02815-6A17-489C-BDBA-61ED0D9B8AF8}"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3688366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A02815-6A17-489C-BDBA-61ED0D9B8AF8}"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2682328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02815-6A17-489C-BDBA-61ED0D9B8AF8}"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395967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93DC-51F6-9B62-499A-8FE904CC9F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8E97FD0-DBD2-4FB9-85D5-F5C6EF9EB5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B6CDE8-7F00-7D1E-C87C-6945F9AE89E3}"/>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9A0C2C2D-7FFA-5384-CC57-665698D25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8BD95-31E8-6775-B46D-F44B9CFF5036}"/>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589166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02815-6A17-489C-BDBA-61ED0D9B8AF8}"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263360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02815-6A17-489C-BDBA-61ED0D9B8AF8}"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4009139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02815-6A17-489C-BDBA-61ED0D9B8AF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374742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02815-6A17-489C-BDBA-61ED0D9B8AF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B5D8C-8799-4440-823C-94999996799F}" type="slidenum">
              <a:rPr lang="en-GB" smtClean="0"/>
              <a:t>‹#›</a:t>
            </a:fld>
            <a:endParaRPr lang="en-GB"/>
          </a:p>
        </p:txBody>
      </p:sp>
    </p:spTree>
    <p:extLst>
      <p:ext uri="{BB962C8B-B14F-4D97-AF65-F5344CB8AC3E}">
        <p14:creationId xmlns:p14="http://schemas.microsoft.com/office/powerpoint/2010/main" val="2445963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1"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181600" y="1267731"/>
            <a:ext cx="18288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20" bIns="45720" anchor="ctr">
            <a:noAutofit/>
          </a:bodyPr>
          <a:lstStyle>
            <a:lvl1pPr algn="ctr">
              <a:lnSpc>
                <a:spcPct val="83000"/>
              </a:lnSpc>
              <a:defRPr lang="en-US" sz="5723" b="0" kern="1200" cap="all" spc="-92"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502920"/>
          </a:xfrm>
        </p:spPr>
        <p:txBody>
          <a:bodyPr>
            <a:normAutofit/>
          </a:bodyPr>
          <a:lstStyle>
            <a:lvl1pPr marL="0" indent="0" algn="ctr">
              <a:spcBef>
                <a:spcPts val="0"/>
              </a:spcBef>
              <a:buNone/>
              <a:defRPr sz="1292" spc="74" baseline="0">
                <a:solidFill>
                  <a:schemeClr val="tx1"/>
                </a:solidFill>
              </a:defRPr>
            </a:lvl1pPr>
            <a:lvl2pPr marL="422041" indent="0" algn="ctr">
              <a:buNone/>
              <a:defRPr sz="1292"/>
            </a:lvl2pPr>
            <a:lvl3pPr marL="844083" indent="0" algn="ctr">
              <a:buNone/>
              <a:defRPr sz="1292"/>
            </a:lvl3pPr>
            <a:lvl4pPr marL="1266124" indent="0" algn="ctr">
              <a:buNone/>
              <a:defRPr sz="1292"/>
            </a:lvl4pPr>
            <a:lvl5pPr marL="1688165" indent="0" algn="ctr">
              <a:buNone/>
              <a:defRPr sz="1292"/>
            </a:lvl5pPr>
            <a:lvl6pPr marL="2110207" indent="0" algn="ctr">
              <a:buNone/>
              <a:defRPr sz="1292"/>
            </a:lvl6pPr>
            <a:lvl7pPr marL="2532248" indent="0" algn="ctr">
              <a:buNone/>
              <a:defRPr sz="1292"/>
            </a:lvl7pPr>
            <a:lvl8pPr marL="2954289" indent="0" algn="ctr">
              <a:buNone/>
              <a:defRPr sz="1292"/>
            </a:lvl8pPr>
            <a:lvl9pPr marL="3376331" indent="0" algn="ctr">
              <a:buNone/>
              <a:defRPr sz="1292"/>
            </a:lvl9pPr>
          </a:lstStyle>
          <a:p>
            <a:r>
              <a:rPr lang="en-US"/>
              <a:t>Click to edit Master subtitle style</a:t>
            </a:r>
          </a:p>
        </p:txBody>
      </p:sp>
      <p:sp>
        <p:nvSpPr>
          <p:cNvPr id="20" name="Date Placeholder 19"/>
          <p:cNvSpPr>
            <a:spLocks noGrp="1"/>
          </p:cNvSpPr>
          <p:nvPr>
            <p:ph type="dt" sz="half" idx="10"/>
          </p:nvPr>
        </p:nvSpPr>
        <p:spPr>
          <a:xfrm>
            <a:off x="5242560" y="1327188"/>
            <a:ext cx="1706880" cy="457200"/>
          </a:xfrm>
        </p:spPr>
        <p:txBody>
          <a:bodyPr/>
          <a:lstStyle>
            <a:lvl1pPr algn="ctr">
              <a:defRPr sz="1015" spc="0" baseline="0">
                <a:solidFill>
                  <a:schemeClr val="tx1"/>
                </a:solidFill>
                <a:latin typeface="+mn-lt"/>
              </a:defRPr>
            </a:lvl1pPr>
          </a:lstStyle>
          <a:p>
            <a:fld id="{448E2F62-FA25-4628-91EF-33F0DD2F11D9}" type="datetimeFigureOut">
              <a:rPr lang="en-GB" smtClean="0"/>
              <a:t>15/04/2024</a:t>
            </a:fld>
            <a:endParaRPr lang="en-GB"/>
          </a:p>
        </p:txBody>
      </p:sp>
      <p:sp>
        <p:nvSpPr>
          <p:cNvPr id="21" name="Footer Placeholder 20"/>
          <p:cNvSpPr>
            <a:spLocks noGrp="1"/>
          </p:cNvSpPr>
          <p:nvPr>
            <p:ph type="ftr" sz="quarter" idx="11"/>
          </p:nvPr>
        </p:nvSpPr>
        <p:spPr>
          <a:xfrm>
            <a:off x="1473250" y="5211060"/>
            <a:ext cx="5905500" cy="228600"/>
          </a:xfrm>
        </p:spPr>
        <p:txBody>
          <a:bodyPr/>
          <a:lstStyle>
            <a:lvl1pPr algn="l">
              <a:defRPr sz="831">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22" y="5212080"/>
            <a:ext cx="2111881" cy="228600"/>
          </a:xfrm>
        </p:spPr>
        <p:txBody>
          <a:bodyPr/>
          <a:lstStyle>
            <a:lvl1pPr>
              <a:defRPr>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43137014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174920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1"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181600" y="1267731"/>
            <a:ext cx="18288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5723" kern="1200" cap="all" spc="-92"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502920"/>
          </a:xfrm>
        </p:spPr>
        <p:txBody>
          <a:bodyPr anchor="t">
            <a:normAutofit/>
          </a:bodyPr>
          <a:lstStyle>
            <a:lvl1pPr marL="0" indent="0" algn="ctr">
              <a:buNone/>
              <a:defRPr sz="1292">
                <a:solidFill>
                  <a:schemeClr val="tx1"/>
                </a:solidFill>
                <a:effectLst/>
              </a:defRPr>
            </a:lvl1pPr>
            <a:lvl2pPr marL="422041" indent="0">
              <a:buNone/>
              <a:defRPr sz="1292">
                <a:solidFill>
                  <a:schemeClr val="tx1">
                    <a:tint val="75000"/>
                  </a:schemeClr>
                </a:solidFill>
              </a:defRPr>
            </a:lvl2pPr>
            <a:lvl3pPr marL="844083" indent="0">
              <a:buNone/>
              <a:defRPr sz="1292">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242560" y="1325880"/>
            <a:ext cx="1706880" cy="457200"/>
          </a:xfrm>
        </p:spPr>
        <p:txBody>
          <a:bodyPr/>
          <a:lstStyle>
            <a:lvl1pPr algn="ctr">
              <a:defRPr lang="en-US" sz="1015" kern="1200" spc="0" baseline="0">
                <a:solidFill>
                  <a:schemeClr val="tx1"/>
                </a:solidFill>
                <a:latin typeface="+mn-lt"/>
                <a:ea typeface="+mn-ea"/>
                <a:cs typeface="+mn-cs"/>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a:xfrm>
            <a:off x="1472907"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53316431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5360" y="2103120"/>
            <a:ext cx="4876800" cy="393192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2103120"/>
            <a:ext cx="4876800" cy="393192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669040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5360" y="2074334"/>
            <a:ext cx="4876800" cy="640080"/>
          </a:xfrm>
        </p:spPr>
        <p:txBody>
          <a:bodyPr anchor="ctr">
            <a:normAutofit/>
          </a:bodyPr>
          <a:lstStyle>
            <a:lvl1pPr marL="0" indent="0" algn="ctr">
              <a:spcBef>
                <a:spcPts val="0"/>
              </a:spcBef>
              <a:buNone/>
              <a:defRPr sz="1754" b="0">
                <a:solidFill>
                  <a:schemeClr val="tx2"/>
                </a:solidFill>
                <a:latin typeface="+mn-lt"/>
              </a:defRPr>
            </a:lvl1pPr>
            <a:lvl2pPr marL="422041" indent="0">
              <a:buNone/>
              <a:defRPr sz="1754"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975360" y="2755898"/>
            <a:ext cx="4876800" cy="320040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2074334"/>
            <a:ext cx="4876800" cy="640080"/>
          </a:xfrm>
        </p:spPr>
        <p:txBody>
          <a:bodyPr anchor="ctr">
            <a:normAutofit/>
          </a:bodyPr>
          <a:lstStyle>
            <a:lvl1pPr marL="0" indent="0" algn="ctr">
              <a:spcBef>
                <a:spcPts val="0"/>
              </a:spcBef>
              <a:buNone/>
              <a:defRPr sz="1754" b="0">
                <a:solidFill>
                  <a:schemeClr val="tx2"/>
                </a:solidFill>
              </a:defRPr>
            </a:lvl1pPr>
            <a:lvl2pPr marL="422041" indent="0">
              <a:buNone/>
              <a:defRPr sz="1754"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339840" y="2756581"/>
            <a:ext cx="4876800" cy="320040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773824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8E2F62-FA25-4628-91EF-33F0DD2F11D9}"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57091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601E-29A0-3D15-57CB-7AD34EBFD2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4681815-9FFC-0D4A-3686-4852D13BB8E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B374EB9-7C92-56C9-B297-13498D6942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D84743B-B79C-A8A2-CCA0-A21CCA6304AF}"/>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6" name="Footer Placeholder 5">
            <a:extLst>
              <a:ext uri="{FF2B5EF4-FFF2-40B4-BE49-F238E27FC236}">
                <a16:creationId xmlns:a16="http://schemas.microsoft.com/office/drawing/2014/main" id="{C636B255-DFDF-1649-C18B-BDFE96E012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75E131-C1AC-4255-BB86-3BCD915584A0}"/>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360574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E2F62-FA25-4628-91EF-33F0DD2F11D9}"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565412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173736"/>
            <a:ext cx="8531352"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2" y="607392"/>
            <a:ext cx="2430780" cy="1645920"/>
          </a:xfrm>
        </p:spPr>
        <p:txBody>
          <a:bodyPr anchor="b">
            <a:normAutofit/>
          </a:bodyPr>
          <a:lstStyle>
            <a:lvl1pPr algn="l" defTabSz="844083" rtl="0" eaLnBrk="1" latinLnBrk="0" hangingPunct="1">
              <a:lnSpc>
                <a:spcPct val="90000"/>
              </a:lnSpc>
              <a:spcBef>
                <a:spcPct val="0"/>
              </a:spcBef>
              <a:buNone/>
              <a:defRPr lang="en-US" sz="2215"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891969" y="907143"/>
            <a:ext cx="7238475" cy="5043714"/>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2" y="2286000"/>
            <a:ext cx="2430780" cy="3505200"/>
          </a:xfrm>
        </p:spPr>
        <p:txBody>
          <a:bodyPr>
            <a:normAutofit/>
          </a:bodyPr>
          <a:lstStyle>
            <a:lvl1pPr marL="0" indent="0">
              <a:lnSpc>
                <a:spcPct val="110000"/>
              </a:lnSpc>
              <a:spcBef>
                <a:spcPts val="738"/>
              </a:spcBef>
              <a:buNone/>
              <a:defRPr sz="1200">
                <a:solidFill>
                  <a:srgbClr val="FFFFFF"/>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Date Placeholder 7"/>
          <p:cNvSpPr>
            <a:spLocks noGrp="1"/>
          </p:cNvSpPr>
          <p:nvPr>
            <p:ph type="dt" sz="half" idx="10"/>
          </p:nvPr>
        </p:nvSpPr>
        <p:spPr/>
        <p:txBody>
          <a:bodyPr/>
          <a:lstStyle/>
          <a:p>
            <a:fld id="{448E2F62-FA25-4628-91EF-33F0DD2F11D9}" type="datetimeFigureOut">
              <a:rPr lang="en-GB" smtClean="0"/>
              <a:t>15/04/2024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310086"/>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2" name="Rectangle 11"/>
          <p:cNvSpPr/>
          <p:nvPr/>
        </p:nvSpPr>
        <p:spPr>
          <a:xfrm>
            <a:off x="9157548"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195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215"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173736"/>
            <a:ext cx="8531352" cy="6510528"/>
          </a:xfrm>
          <a:solidFill>
            <a:schemeClr val="accent1">
              <a:lumMod val="60000"/>
              <a:lumOff val="40000"/>
            </a:schemeClr>
          </a:solidFill>
          <a:ln>
            <a:noFill/>
          </a:ln>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738"/>
              </a:spcBef>
              <a:buNone/>
              <a:defRPr sz="1200">
                <a:solidFill>
                  <a:srgbClr val="FFFFFF"/>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lvl1pPr marL="0" algn="r" defTabSz="844083" rtl="0" eaLnBrk="1" latinLnBrk="0" hangingPunct="1">
              <a:defRPr lang="en-US" sz="831"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309360"/>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1" name="Rectangle 10"/>
          <p:cNvSpPr/>
          <p:nvPr/>
        </p:nvSpPr>
        <p:spPr>
          <a:xfrm>
            <a:off x="9157548"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5476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611446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29940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A35C-D174-9972-02EA-8265BE393C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7DDFF0E-48EE-ABEA-CA7E-9C65C34F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81C37E-7ECB-4A79-A618-239DD5465E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A41005F-F34A-D69E-A0FF-A3BB8B906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33DA6F-8EA5-5EAD-3A5A-376C454F97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B18CE99-EEF3-E6FC-9BF6-1E1F57696DB8}"/>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8" name="Footer Placeholder 7">
            <a:extLst>
              <a:ext uri="{FF2B5EF4-FFF2-40B4-BE49-F238E27FC236}">
                <a16:creationId xmlns:a16="http://schemas.microsoft.com/office/drawing/2014/main" id="{60C24ED8-C2EA-3BB8-74D7-8AE640E1D9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F7CC07-EF66-F868-C8C5-64E9039294FB}"/>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4644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D3E-6B04-1BC5-B816-4186F66C86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1627777-1213-14C8-BB34-15C64AC819CC}"/>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4" name="Footer Placeholder 3">
            <a:extLst>
              <a:ext uri="{FF2B5EF4-FFF2-40B4-BE49-F238E27FC236}">
                <a16:creationId xmlns:a16="http://schemas.microsoft.com/office/drawing/2014/main" id="{821E0D43-E24A-154B-5574-6209EA14AD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D5ACEC-D42C-E679-C7CE-95065583F985}"/>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38877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4FA80-55A8-3D49-C9DD-655FC7BE0103}"/>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3" name="Footer Placeholder 2">
            <a:extLst>
              <a:ext uri="{FF2B5EF4-FFF2-40B4-BE49-F238E27FC236}">
                <a16:creationId xmlns:a16="http://schemas.microsoft.com/office/drawing/2014/main" id="{836C276C-F467-96C7-2B43-3A3C4377AC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24F48D-6EFA-7BD9-D59A-1F440262D39F}"/>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2316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ED9E-B235-2E29-6225-0080152944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6FD0D6E-7A85-56FB-F07B-D73394604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FB0B86B-BB17-1ED0-9921-11105A0F1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3EBF30-730F-F52E-0326-A7381086474C}"/>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6" name="Footer Placeholder 5">
            <a:extLst>
              <a:ext uri="{FF2B5EF4-FFF2-40B4-BE49-F238E27FC236}">
                <a16:creationId xmlns:a16="http://schemas.microsoft.com/office/drawing/2014/main" id="{DCDAC616-2948-F32E-C750-5931FFFFE0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FF9391-EF1E-4995-8665-73E600C980EF}"/>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52495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C6E0-BEF8-0190-6B68-B86CA4DF84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8BF8BA1-685A-EC49-A31F-5458434E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4C5B3C-8F7A-C33D-8941-09B946090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47E792-F4A5-AE80-2E91-5800808F0637}"/>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6" name="Footer Placeholder 5">
            <a:extLst>
              <a:ext uri="{FF2B5EF4-FFF2-40B4-BE49-F238E27FC236}">
                <a16:creationId xmlns:a16="http://schemas.microsoft.com/office/drawing/2014/main" id="{873A459D-8003-17D3-0229-426C9518DA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E5DCF-0F6A-E33D-5A9A-E8A1C75EBE32}"/>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34250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D8762-0484-1EDF-A3E5-564F90F9A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CA1E472-281A-78BC-B786-BFBFF27FF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92ED5A-0294-0CBC-305C-9143FE5A4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272E7E11-1523-CFB9-E598-8F5E8A9B8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74D709-7786-6EB2-5A0E-1705CF365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68375A-5993-4F92-B4EF-A19E97574064}" type="slidenum">
              <a:rPr lang="en-GB" smtClean="0"/>
              <a:t>‹#›</a:t>
            </a:fld>
            <a:endParaRPr lang="en-GB"/>
          </a:p>
        </p:txBody>
      </p:sp>
    </p:spTree>
    <p:extLst>
      <p:ext uri="{BB962C8B-B14F-4D97-AF65-F5344CB8AC3E}">
        <p14:creationId xmlns:p14="http://schemas.microsoft.com/office/powerpoint/2010/main" val="475047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AB6F8-9691-4E27-8BA0-D39C29329453}"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5AF9-0D64-4FE0-ABCC-A79B123518A2}" type="slidenum">
              <a:rPr lang="en-GB" smtClean="0"/>
              <a:t>‹#›</a:t>
            </a:fld>
            <a:endParaRPr lang="en-GB"/>
          </a:p>
        </p:txBody>
      </p:sp>
    </p:spTree>
    <p:extLst>
      <p:ext uri="{BB962C8B-B14F-4D97-AF65-F5344CB8AC3E}">
        <p14:creationId xmlns:p14="http://schemas.microsoft.com/office/powerpoint/2010/main" val="3115719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02815-6A17-489C-BDBA-61ED0D9B8AF8}"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B5D8C-8799-4440-823C-94999996799F}" type="slidenum">
              <a:rPr lang="en-GB" smtClean="0"/>
              <a:t>‹#›</a:t>
            </a:fld>
            <a:endParaRPr lang="en-GB"/>
          </a:p>
        </p:txBody>
      </p:sp>
    </p:spTree>
    <p:extLst>
      <p:ext uri="{BB962C8B-B14F-4D97-AF65-F5344CB8AC3E}">
        <p14:creationId xmlns:p14="http://schemas.microsoft.com/office/powerpoint/2010/main" val="529625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7" y="173736"/>
            <a:ext cx="11722608"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975360" y="642594"/>
            <a:ext cx="1024128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5360" y="2103120"/>
            <a:ext cx="1024128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13024" y="6309360"/>
            <a:ext cx="2743200" cy="274320"/>
          </a:xfrm>
          <a:prstGeom prst="rect">
            <a:avLst/>
          </a:prstGeom>
        </p:spPr>
        <p:txBody>
          <a:bodyPr vert="horz" lIns="91440" tIns="45720" rIns="91440" bIns="45720" rtlCol="0" anchor="b"/>
          <a:lstStyle>
            <a:lvl1pPr algn="l">
              <a:defRPr sz="831">
                <a:solidFill>
                  <a:schemeClr val="tx1">
                    <a:lumMod val="75000"/>
                    <a:lumOff val="25000"/>
                  </a:schemeClr>
                </a:solidFill>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3"/>
          </p:nvPr>
        </p:nvSpPr>
        <p:spPr>
          <a:xfrm>
            <a:off x="3462528" y="6309360"/>
            <a:ext cx="5266944" cy="274320"/>
          </a:xfrm>
          <a:prstGeom prst="rect">
            <a:avLst/>
          </a:prstGeom>
        </p:spPr>
        <p:txBody>
          <a:bodyPr vert="horz" lIns="91440" tIns="45720" rIns="91440" bIns="45720" rtlCol="0" anchor="b"/>
          <a:lstStyle>
            <a:lvl1pPr algn="ctr">
              <a:defRPr sz="831">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31176" y="6309360"/>
            <a:ext cx="1463040" cy="274320"/>
          </a:xfrm>
          <a:prstGeom prst="rect">
            <a:avLst/>
          </a:prstGeom>
        </p:spPr>
        <p:txBody>
          <a:bodyPr vert="horz" lIns="91440" tIns="45720" rIns="91440" bIns="45720" rtlCol="0" anchor="b"/>
          <a:lstStyle>
            <a:lvl1pPr algn="r">
              <a:defRPr sz="831">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980571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44083" rtl="0" eaLnBrk="1" latinLnBrk="0" hangingPunct="1">
        <a:lnSpc>
          <a:spcPct val="90000"/>
        </a:lnSpc>
        <a:spcBef>
          <a:spcPct val="0"/>
        </a:spcBef>
        <a:buNone/>
        <a:defRPr lang="en-US" sz="3692" kern="1200" cap="none" spc="0" baseline="0" dirty="0">
          <a:solidFill>
            <a:schemeClr val="tx1">
              <a:lumMod val="85000"/>
              <a:lumOff val="15000"/>
            </a:schemeClr>
          </a:solidFill>
          <a:effectLst/>
          <a:latin typeface="+mj-lt"/>
          <a:ea typeface="+mn-ea"/>
          <a:cs typeface="+mn-cs"/>
        </a:defRPr>
      </a:lvl1pPr>
    </p:titleStyle>
    <p:bodyStyle>
      <a:lvl1pPr marL="168817" indent="-168817" algn="l" defTabSz="844083" rtl="0" eaLnBrk="1" latinLnBrk="0" hangingPunct="1">
        <a:lnSpc>
          <a:spcPct val="100000"/>
        </a:lnSpc>
        <a:spcBef>
          <a:spcPts val="831"/>
        </a:spcBef>
        <a:spcAft>
          <a:spcPts val="0"/>
        </a:spcAft>
        <a:buClr>
          <a:schemeClr val="tx1">
            <a:lumMod val="85000"/>
            <a:lumOff val="15000"/>
          </a:schemeClr>
        </a:buClr>
        <a:buFont typeface="Garamond" pitchFamily="18" charset="0"/>
        <a:buChar char="◦"/>
        <a:defRPr sz="1662" kern="1200">
          <a:solidFill>
            <a:schemeClr val="tx1"/>
          </a:solidFill>
          <a:latin typeface="+mn-lt"/>
          <a:ea typeface="+mn-ea"/>
          <a:cs typeface="+mn-cs"/>
        </a:defRPr>
      </a:lvl1pPr>
      <a:lvl2pPr marL="422041"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477" kern="1200">
          <a:solidFill>
            <a:schemeClr val="tx1"/>
          </a:solidFill>
          <a:latin typeface="+mn-lt"/>
          <a:ea typeface="+mn-ea"/>
          <a:cs typeface="+mn-cs"/>
        </a:defRPr>
      </a:lvl2pPr>
      <a:lvl3pPr marL="675266"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3pPr>
      <a:lvl4pPr marL="928491"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4pPr>
      <a:lvl5pPr marL="1181716"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5pPr>
      <a:lvl6pPr marL="147696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6pPr>
      <a:lvl7pPr marL="175389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7pPr>
      <a:lvl8pPr marL="203082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8pPr>
      <a:lvl9pPr marL="230775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www.j2e.com/jit5#branch" TargetMode="External"/><Relationship Id="rId2" Type="http://schemas.openxmlformats.org/officeDocument/2006/relationships/image" Target="../media/image17.jpe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87F-050E-6DD2-DCBA-24C68E71BF66}"/>
              </a:ext>
            </a:extLst>
          </p:cNvPr>
          <p:cNvSpPr txBox="1"/>
          <p:nvPr/>
        </p:nvSpPr>
        <p:spPr>
          <a:xfrm>
            <a:off x="2078804" y="1155628"/>
            <a:ext cx="8034391" cy="91409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tx2">
                    <a:lumMod val="75000"/>
                    <a:lumOff val="25000"/>
                  </a:schemeClr>
                </a:solidFill>
                <a:effectLst/>
                <a:uLnTx/>
                <a:uFillTx/>
                <a:latin typeface="Twinkl Cursive Unlooped" panose="02000000000000000000" pitchFamily="2" charset="0"/>
                <a:ea typeface="+mn-ea"/>
                <a:cs typeface="+mn-cs"/>
              </a:rPr>
              <a:t>Year 3 / 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chemeClr val="tx2">
                    <a:lumMod val="75000"/>
                    <a:lumOff val="25000"/>
                  </a:schemeClr>
                </a:solidFill>
                <a:latin typeface="Twinkl Cursive Unlooped" panose="02000000000000000000" pitchFamily="2" charset="0"/>
              </a:rPr>
              <a:t>Autumn</a:t>
            </a:r>
            <a:r>
              <a:rPr kumimoji="0" lang="en-GB" sz="6000" b="0" i="0" u="none" strike="noStrike" kern="1200" cap="none" spc="0" normalizeH="0" baseline="0" noProof="0" dirty="0">
                <a:ln>
                  <a:noFill/>
                </a:ln>
                <a:solidFill>
                  <a:schemeClr val="tx2">
                    <a:lumMod val="75000"/>
                    <a:lumOff val="25000"/>
                  </a:schemeClr>
                </a:solidFill>
                <a:effectLst/>
                <a:uLnTx/>
                <a:uFillTx/>
                <a:latin typeface="Twinkl Cursive Unlooped" panose="02000000000000000000" pitchFamily="2" charset="0"/>
                <a:ea typeface="+mn-ea"/>
                <a:cs typeface="+mn-cs"/>
              </a:rPr>
              <a:t>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tx2">
                    <a:lumMod val="75000"/>
                    <a:lumOff val="25000"/>
                  </a:schemeClr>
                </a:solidFill>
                <a:effectLst/>
                <a:uLnTx/>
                <a:uFillTx/>
                <a:latin typeface="Twinkl Cursive Unlooped" panose="02000000000000000000" pitchFamily="2" charset="0"/>
                <a:ea typeface="+mn-ea"/>
                <a:cs typeface="+mn-cs"/>
              </a:rPr>
              <a:t>Cycle B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0" dirty="0">
              <a:solidFill>
                <a:schemeClr val="tx2">
                  <a:lumMod val="75000"/>
                  <a:lumOff val="25000"/>
                </a:schemeClr>
              </a:solidFill>
              <a:latin typeface="Twinkl Cursive Unloop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tx2">
                    <a:lumMod val="75000"/>
                    <a:lumOff val="25000"/>
                  </a:schemeClr>
                </a:solidFill>
                <a:effectLst/>
                <a:uLnTx/>
                <a:uFillTx/>
                <a:latin typeface="Twinkl Cursive Unlooped" panose="02000000000000000000" pitchFamily="2" charset="0"/>
                <a:ea typeface="+mn-ea"/>
                <a:cs typeface="+mn-cs"/>
              </a:rPr>
              <a:t>Prehistoric Times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0" dirty="0">
              <a:solidFill>
                <a:schemeClr val="tx2">
                  <a:lumMod val="75000"/>
                  <a:lumOff val="25000"/>
                </a:schemeClr>
              </a:solidFill>
              <a:latin typeface="Twinkl Cursive Unloop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chemeClr val="tx2">
                  <a:lumMod val="75000"/>
                  <a:lumOff val="25000"/>
                </a:scheme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4EA72E">
                  <a:lumMod val="7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F9ED5">
                  <a:lumMod val="75000"/>
                </a:srgbClr>
              </a:solidFill>
              <a:effectLst/>
              <a:uLnTx/>
              <a:uFillTx/>
              <a:latin typeface="Twinkl Cursive Un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78E0615-97FB-4536-B2D5-94DA992F2984}"/>
              </a:ext>
            </a:extLst>
          </p:cNvPr>
          <p:cNvPicPr>
            <a:picLocks noChangeAspect="1"/>
          </p:cNvPicPr>
          <p:nvPr/>
        </p:nvPicPr>
        <p:blipFill>
          <a:blip r:embed="rId2"/>
          <a:stretch>
            <a:fillRect/>
          </a:stretch>
        </p:blipFill>
        <p:spPr>
          <a:xfrm>
            <a:off x="9750174" y="256426"/>
            <a:ext cx="2055320" cy="1798405"/>
          </a:xfrm>
          <a:prstGeom prst="rect">
            <a:avLst/>
          </a:prstGeom>
        </p:spPr>
      </p:pic>
      <p:pic>
        <p:nvPicPr>
          <p:cNvPr id="2" name="Picture 2" descr="Image result for stonehenge">
            <a:extLst>
              <a:ext uri="{FF2B5EF4-FFF2-40B4-BE49-F238E27FC236}">
                <a16:creationId xmlns:a16="http://schemas.microsoft.com/office/drawing/2014/main" id="{36B8A60B-292E-B1F8-C3EF-DA6C227FC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14" y="2437758"/>
            <a:ext cx="2692150" cy="227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5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3420CE-64FE-45F7-8DF3-CF75CE8BB2CD}"/>
              </a:ext>
            </a:extLst>
          </p:cNvPr>
          <p:cNvSpPr txBox="1"/>
          <p:nvPr/>
        </p:nvSpPr>
        <p:spPr>
          <a:xfrm>
            <a:off x="16452827" y="3807425"/>
            <a:ext cx="327084" cy="300082"/>
          </a:xfrm>
          <a:prstGeom prst="rect">
            <a:avLst/>
          </a:prstGeom>
          <a:solidFill>
            <a:schemeClr val="accent1">
              <a:lumMod val="20000"/>
              <a:lumOff val="80000"/>
            </a:schemeClr>
          </a:solidFill>
        </p:spPr>
        <p:txBody>
          <a:bodyPr wrap="square" rtlCol="0">
            <a:spAutoFit/>
          </a:bodyPr>
          <a:lstStyle/>
          <a:p>
            <a:pPr defTabSz="457200"/>
            <a:endParaRPr lang="en-GB" sz="1350">
              <a:solidFill>
                <a:prstClr val="black"/>
              </a:solidFill>
              <a:latin typeface="Calibri" panose="020F0502020204030204"/>
            </a:endParaRPr>
          </a:p>
        </p:txBody>
      </p:sp>
      <p:sp>
        <p:nvSpPr>
          <p:cNvPr id="13" name="AutoShape 8" descr="make a mummy">
            <a:extLst>
              <a:ext uri="{FF2B5EF4-FFF2-40B4-BE49-F238E27FC236}">
                <a16:creationId xmlns:a16="http://schemas.microsoft.com/office/drawing/2014/main" id="{9D0ED935-A810-44C3-BFC4-4A6DAC1290B8}"/>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457200"/>
            <a:endParaRPr lang="en-GB" sz="1350">
              <a:solidFill>
                <a:prstClr val="black"/>
              </a:solidFill>
              <a:latin typeface="Calibri" panose="020F0502020204030204"/>
            </a:endParaRPr>
          </a:p>
        </p:txBody>
      </p:sp>
      <p:pic>
        <p:nvPicPr>
          <p:cNvPr id="3" name="Picture 2">
            <a:extLst>
              <a:ext uri="{FF2B5EF4-FFF2-40B4-BE49-F238E27FC236}">
                <a16:creationId xmlns:a16="http://schemas.microsoft.com/office/drawing/2014/main" id="{EF05F709-BC61-53B1-635B-BBBACEBA093F}"/>
              </a:ext>
            </a:extLst>
          </p:cNvPr>
          <p:cNvPicPr>
            <a:picLocks noChangeAspect="1"/>
          </p:cNvPicPr>
          <p:nvPr/>
        </p:nvPicPr>
        <p:blipFill>
          <a:blip r:embed="rId2"/>
          <a:stretch>
            <a:fillRect/>
          </a:stretch>
        </p:blipFill>
        <p:spPr>
          <a:xfrm>
            <a:off x="0" y="1187"/>
            <a:ext cx="12192000" cy="6855626"/>
          </a:xfrm>
          <a:prstGeom prst="rect">
            <a:avLst/>
          </a:prstGeom>
        </p:spPr>
      </p:pic>
    </p:spTree>
    <p:extLst>
      <p:ext uri="{BB962C8B-B14F-4D97-AF65-F5344CB8AC3E}">
        <p14:creationId xmlns:p14="http://schemas.microsoft.com/office/powerpoint/2010/main" val="386069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18822-5A73-D75B-B0E0-0142C1058201}"/>
              </a:ext>
            </a:extLst>
          </p:cNvPr>
          <p:cNvPicPr>
            <a:picLocks noChangeAspect="1"/>
          </p:cNvPicPr>
          <p:nvPr/>
        </p:nvPicPr>
        <p:blipFill>
          <a:blip r:embed="rId2"/>
          <a:stretch>
            <a:fillRect/>
          </a:stretch>
        </p:blipFill>
        <p:spPr>
          <a:xfrm>
            <a:off x="703521" y="-458"/>
            <a:ext cx="10784958" cy="6858458"/>
          </a:xfrm>
          <a:prstGeom prst="rect">
            <a:avLst/>
          </a:prstGeom>
        </p:spPr>
      </p:pic>
    </p:spTree>
    <p:extLst>
      <p:ext uri="{BB962C8B-B14F-4D97-AF65-F5344CB8AC3E}">
        <p14:creationId xmlns:p14="http://schemas.microsoft.com/office/powerpoint/2010/main" val="282255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4D00C-E620-4450-AD44-AAF24FDD9E73}"/>
              </a:ext>
            </a:extLst>
          </p:cNvPr>
          <p:cNvPicPr>
            <a:picLocks noChangeAspect="1"/>
          </p:cNvPicPr>
          <p:nvPr/>
        </p:nvPicPr>
        <p:blipFill>
          <a:blip r:embed="rId2"/>
          <a:stretch>
            <a:fillRect/>
          </a:stretch>
        </p:blipFill>
        <p:spPr>
          <a:xfrm>
            <a:off x="9955921" y="69001"/>
            <a:ext cx="630897" cy="615124"/>
          </a:xfrm>
          <a:prstGeom prst="rect">
            <a:avLst/>
          </a:prstGeom>
        </p:spPr>
      </p:pic>
      <p:sp>
        <p:nvSpPr>
          <p:cNvPr id="5" name="Rectangle 4">
            <a:extLst>
              <a:ext uri="{FF2B5EF4-FFF2-40B4-BE49-F238E27FC236}">
                <a16:creationId xmlns:a16="http://schemas.microsoft.com/office/drawing/2014/main" id="{7B70865F-DB19-4FE9-9798-8D813A6DA324}"/>
              </a:ext>
            </a:extLst>
          </p:cNvPr>
          <p:cNvSpPr/>
          <p:nvPr/>
        </p:nvSpPr>
        <p:spPr>
          <a:xfrm>
            <a:off x="1666924" y="138074"/>
            <a:ext cx="8288997" cy="4390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lang="en-GB" sz="1500" dirty="0" err="1">
                <a:solidFill>
                  <a:srgbClr val="002060"/>
                </a:solidFill>
                <a:latin typeface="Century Gothic"/>
              </a:rPr>
              <a:t>Milverton</a:t>
            </a:r>
            <a:r>
              <a:rPr lang="en-GB" sz="1500" dirty="0">
                <a:solidFill>
                  <a:srgbClr val="002060"/>
                </a:solidFill>
                <a:latin typeface="Century Gothic"/>
              </a:rPr>
              <a:t> Primary School Knowledge Map [Years 3 and 4 – Gymnastics – Autumn Term]</a:t>
            </a:r>
          </a:p>
        </p:txBody>
      </p:sp>
      <p:graphicFrame>
        <p:nvGraphicFramePr>
          <p:cNvPr id="6" name="Table 5">
            <a:extLst>
              <a:ext uri="{FF2B5EF4-FFF2-40B4-BE49-F238E27FC236}">
                <a16:creationId xmlns:a16="http://schemas.microsoft.com/office/drawing/2014/main" id="{C8DE4287-E43E-4611-B8E3-037C537D7A17}"/>
              </a:ext>
            </a:extLst>
          </p:cNvPr>
          <p:cNvGraphicFramePr>
            <a:graphicFrameLocks noGrp="1"/>
          </p:cNvGraphicFramePr>
          <p:nvPr/>
        </p:nvGraphicFramePr>
        <p:xfrm>
          <a:off x="7421880" y="732732"/>
          <a:ext cx="3130393" cy="4568983"/>
        </p:xfrm>
        <a:graphic>
          <a:graphicData uri="http://schemas.openxmlformats.org/drawingml/2006/table">
            <a:tbl>
              <a:tblPr firstRow="1" bandRow="1">
                <a:tableStyleId>{BDBED569-4797-4DF1-A0F4-6AAB3CD982D8}</a:tableStyleId>
              </a:tblPr>
              <a:tblGrid>
                <a:gridCol w="1121939">
                  <a:extLst>
                    <a:ext uri="{9D8B030D-6E8A-4147-A177-3AD203B41FA5}">
                      <a16:colId xmlns:a16="http://schemas.microsoft.com/office/drawing/2014/main" val="4199872289"/>
                    </a:ext>
                  </a:extLst>
                </a:gridCol>
                <a:gridCol w="2008454">
                  <a:extLst>
                    <a:ext uri="{9D8B030D-6E8A-4147-A177-3AD203B41FA5}">
                      <a16:colId xmlns:a16="http://schemas.microsoft.com/office/drawing/2014/main" val="1444632793"/>
                    </a:ext>
                  </a:extLst>
                </a:gridCol>
              </a:tblGrid>
              <a:tr h="232554">
                <a:tc gridSpan="2">
                  <a:txBody>
                    <a:bodyPr/>
                    <a:lstStyle/>
                    <a:p>
                      <a:r>
                        <a:rPr lang="en-GB" sz="1200" b="0" dirty="0">
                          <a:latin typeface="Century Gothic" panose="020B0502020202020204" pitchFamily="34" charset="0"/>
                        </a:rPr>
                        <a:t>Vocabulary </a:t>
                      </a:r>
                    </a:p>
                  </a:txBody>
                  <a:tcPr marL="68580" marR="68580" marT="34290" marB="34290"/>
                </a:tc>
                <a:tc hMerge="1">
                  <a:txBody>
                    <a:bodyPr/>
                    <a:lstStyle/>
                    <a:p>
                      <a:endParaRPr lang="en-US"/>
                    </a:p>
                  </a:txBody>
                  <a:tcPr/>
                </a:tc>
                <a:extLst>
                  <a:ext uri="{0D108BD9-81ED-4DB2-BD59-A6C34878D82A}">
                    <a16:rowId xmlns:a16="http://schemas.microsoft.com/office/drawing/2014/main" val="2106910169"/>
                  </a:ext>
                </a:extLst>
              </a:tr>
              <a:tr h="338260">
                <a:tc>
                  <a:txBody>
                    <a:bodyPr/>
                    <a:lstStyle/>
                    <a:p>
                      <a:pPr algn="ctr"/>
                      <a:r>
                        <a:rPr lang="en-GB" sz="1200" dirty="0">
                          <a:latin typeface="Arial Narrow" panose="020B0606020202030204" pitchFamily="34" charset="0"/>
                          <a:cs typeface="Arial" panose="020B0604020202020204" pitchFamily="34" charset="0"/>
                        </a:rPr>
                        <a:t>Balance</a:t>
                      </a:r>
                    </a:p>
                  </a:txBody>
                  <a:tcPr marL="63305" marR="63305" marT="0" marB="0" anchor="ctr">
                    <a:solidFill>
                      <a:schemeClr val="bg1"/>
                    </a:solidFill>
                  </a:tcPr>
                </a:tc>
                <a:tc>
                  <a:txBody>
                    <a:bodyPr/>
                    <a:lstStyle/>
                    <a:p>
                      <a:pPr algn="ctr"/>
                      <a:r>
                        <a:rPr lang="en-GB" sz="1200" b="0" i="0" dirty="0">
                          <a:solidFill>
                            <a:srgbClr val="202124"/>
                          </a:solidFill>
                          <a:effectLst/>
                          <a:latin typeface="Arial Narrow" panose="020B0606020202030204" pitchFamily="34" charset="0"/>
                        </a:rPr>
                        <a:t>Balance is the achievement of physical harmony in a</a:t>
                      </a:r>
                      <a:r>
                        <a:rPr lang="en-GB" sz="1200" b="0" i="0" baseline="0" dirty="0">
                          <a:solidFill>
                            <a:srgbClr val="202124"/>
                          </a:solidFill>
                          <a:effectLst/>
                          <a:latin typeface="Arial Narrow" panose="020B0606020202030204" pitchFamily="34" charset="0"/>
                        </a:rPr>
                        <a:t> position</a:t>
                      </a:r>
                      <a:endParaRPr lang="en-GB" sz="1200" b="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3401584818"/>
                  </a:ext>
                </a:extLst>
              </a:tr>
              <a:tr h="845650">
                <a:tc>
                  <a:txBody>
                    <a:bodyPr/>
                    <a:lstStyle/>
                    <a:p>
                      <a:pPr algn="ctr"/>
                      <a:r>
                        <a:rPr lang="en-GB" sz="1200" dirty="0">
                          <a:latin typeface="Arial Narrow" panose="020B0606020202030204" pitchFamily="34" charset="0"/>
                          <a:cs typeface="Arial" panose="020B0604020202020204" pitchFamily="34" charset="0"/>
                        </a:rPr>
                        <a:t>Jumping</a:t>
                      </a:r>
                    </a:p>
                  </a:txBody>
                  <a:tcPr marL="63305" marR="63305" marT="0" marB="0" anchor="ctr">
                    <a:solidFill>
                      <a:schemeClr val="bg1"/>
                    </a:solidFill>
                  </a:tcPr>
                </a:tc>
                <a:tc>
                  <a:txBody>
                    <a:bodyPr/>
                    <a:lstStyle/>
                    <a:p>
                      <a:pPr algn="ctr"/>
                      <a:r>
                        <a:rPr lang="en-GB" sz="1200" b="0" i="0" dirty="0">
                          <a:solidFill>
                            <a:srgbClr val="202124"/>
                          </a:solidFill>
                          <a:effectLst/>
                          <a:latin typeface="Arial Narrow" panose="020B0606020202030204" pitchFamily="34" charset="0"/>
                        </a:rPr>
                        <a:t> Where the performer uses the muscles in their legs to propel their body off the ground completely.</a:t>
                      </a:r>
                      <a:endParaRPr lang="en-GB" sz="1200" b="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2075142700"/>
                  </a:ext>
                </a:extLst>
              </a:tr>
              <a:tr h="338260">
                <a:tc>
                  <a:txBody>
                    <a:bodyPr/>
                    <a:lstStyle/>
                    <a:p>
                      <a:pPr algn="ctr"/>
                      <a:r>
                        <a:rPr lang="en-GB" sz="1200" dirty="0">
                          <a:latin typeface="Arial Narrow" panose="020B0606020202030204" pitchFamily="34" charset="0"/>
                          <a:cs typeface="Arial" panose="020B0604020202020204" pitchFamily="34" charset="0"/>
                        </a:rPr>
                        <a:t>travel</a:t>
                      </a:r>
                    </a:p>
                  </a:txBody>
                  <a:tcPr marL="63305" marR="63305" marT="0" marB="0" anchor="ctr">
                    <a:solidFill>
                      <a:schemeClr val="bg1"/>
                    </a:solidFill>
                  </a:tcPr>
                </a:tc>
                <a:tc>
                  <a:txBody>
                    <a:bodyPr/>
                    <a:lstStyle/>
                    <a:p>
                      <a:pPr algn="l"/>
                      <a:r>
                        <a:rPr lang="en-GB" sz="1200" b="0" dirty="0">
                          <a:latin typeface="Arial Narrow" panose="020B0606020202030204" pitchFamily="34" charset="0"/>
                          <a:cs typeface="Arial" panose="020B0604020202020204" pitchFamily="34" charset="0"/>
                        </a:rPr>
                        <a:t>To move from one area to another area</a:t>
                      </a:r>
                    </a:p>
                  </a:txBody>
                  <a:tcPr marL="63305" marR="63305" marT="0" marB="0" anchor="ctr">
                    <a:solidFill>
                      <a:schemeClr val="bg1"/>
                    </a:solidFill>
                  </a:tcPr>
                </a:tc>
                <a:extLst>
                  <a:ext uri="{0D108BD9-81ED-4DB2-BD59-A6C34878D82A}">
                    <a16:rowId xmlns:a16="http://schemas.microsoft.com/office/drawing/2014/main" val="3734594781"/>
                  </a:ext>
                </a:extLst>
              </a:tr>
              <a:tr h="507390">
                <a:tc>
                  <a:txBody>
                    <a:bodyPr/>
                    <a:lstStyle/>
                    <a:p>
                      <a:pPr algn="ctr"/>
                      <a:r>
                        <a:rPr lang="en-GB" sz="1200" dirty="0">
                          <a:latin typeface="Arial Narrow" panose="020B0606020202030204" pitchFamily="34" charset="0"/>
                          <a:cs typeface="Arial" panose="020B0604020202020204" pitchFamily="34" charset="0"/>
                        </a:rPr>
                        <a:t>Partner work</a:t>
                      </a:r>
                    </a:p>
                  </a:txBody>
                  <a:tcPr marL="63305" marR="63305" marT="0" marB="0" anchor="ctr">
                    <a:solidFill>
                      <a:schemeClr val="bg1"/>
                    </a:solidFill>
                  </a:tcPr>
                </a:tc>
                <a:tc>
                  <a:txBody>
                    <a:bodyPr/>
                    <a:lstStyle/>
                    <a:p>
                      <a:pPr algn="ctr"/>
                      <a:r>
                        <a:rPr lang="en-GB" sz="1200" b="0" i="0" dirty="0">
                          <a:solidFill>
                            <a:srgbClr val="202124"/>
                          </a:solidFill>
                          <a:effectLst/>
                          <a:latin typeface="Arial Narrow" panose="020B0606020202030204" pitchFamily="34" charset="0"/>
                        </a:rPr>
                        <a:t>Presenting the same physical actions at the same time as your partner.</a:t>
                      </a:r>
                      <a:endParaRPr lang="en-GB" sz="1200" b="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1398772385"/>
                  </a:ext>
                </a:extLst>
              </a:tr>
              <a:tr h="472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Narrow" panose="020B0606020202030204" pitchFamily="34" charset="0"/>
                          <a:cs typeface="Arial" panose="020B0604020202020204" pitchFamily="34" charset="0"/>
                        </a:rPr>
                        <a:t>Rotation</a:t>
                      </a:r>
                    </a:p>
                  </a:txBody>
                  <a:tcPr marL="63305" marR="63305" marT="0" marB="0" anchor="ctr">
                    <a:solidFill>
                      <a:schemeClr val="bg1"/>
                    </a:solidFill>
                  </a:tcPr>
                </a:tc>
                <a:tc>
                  <a:txBody>
                    <a:bodyPr/>
                    <a:lstStyle/>
                    <a:p>
                      <a:pPr algn="ctr"/>
                      <a:r>
                        <a:rPr lang="en-GB" sz="1200" b="0" i="0" dirty="0">
                          <a:solidFill>
                            <a:srgbClr val="202124"/>
                          </a:solidFill>
                          <a:effectLst/>
                          <a:latin typeface="Arial Narrow" panose="020B0606020202030204" pitchFamily="34" charset="0"/>
                        </a:rPr>
                        <a:t>A complete rotation of the body for example a roll.</a:t>
                      </a:r>
                      <a:endParaRPr lang="en-GB" sz="120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432408064"/>
                  </a:ext>
                </a:extLst>
              </a:tr>
              <a:tr h="676520">
                <a:tc>
                  <a:txBody>
                    <a:bodyPr/>
                    <a:lstStyle/>
                    <a:p>
                      <a:pPr algn="ctr"/>
                      <a:r>
                        <a:rPr lang="en-GB" sz="1200" dirty="0">
                          <a:latin typeface="Arial Narrow" panose="020B0606020202030204" pitchFamily="34" charset="0"/>
                          <a:cs typeface="Arial" panose="020B0604020202020204" pitchFamily="34" charset="0"/>
                        </a:rPr>
                        <a:t>Creativity</a:t>
                      </a:r>
                    </a:p>
                  </a:txBody>
                  <a:tcPr marL="63305" marR="63305" marT="0" marB="0" anchor="ctr">
                    <a:solidFill>
                      <a:schemeClr val="bg1"/>
                    </a:solidFill>
                  </a:tcPr>
                </a:tc>
                <a:tc>
                  <a:txBody>
                    <a:bodyPr/>
                    <a:lstStyle/>
                    <a:p>
                      <a:pPr algn="ctr"/>
                      <a:r>
                        <a:rPr lang="en-GB" sz="1200" b="0" i="0" dirty="0">
                          <a:solidFill>
                            <a:srgbClr val="202124"/>
                          </a:solidFill>
                          <a:effectLst/>
                          <a:latin typeface="Arial Narrow" panose="020B0606020202030204" pitchFamily="34" charset="0"/>
                        </a:rPr>
                        <a:t>To communicating with others, and entertaining ourselves using own ideas.</a:t>
                      </a:r>
                      <a:endParaRPr lang="en-GB" sz="1200" b="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2253600408"/>
                  </a:ext>
                </a:extLst>
              </a:tr>
              <a:tr h="676520">
                <a:tc>
                  <a:txBody>
                    <a:bodyPr/>
                    <a:lstStyle/>
                    <a:p>
                      <a:pPr algn="ctr"/>
                      <a:r>
                        <a:rPr lang="en-GB" sz="1200" dirty="0">
                          <a:latin typeface="Arial Narrow" panose="020B0606020202030204" pitchFamily="34" charset="0"/>
                          <a:cs typeface="Arial" panose="020B0604020202020204" pitchFamily="34" charset="0"/>
                        </a:rPr>
                        <a:t>Weight transfer</a:t>
                      </a:r>
                    </a:p>
                  </a:txBody>
                  <a:tcPr marL="63305" marR="63305" marT="0" marB="0" anchor="ctr">
                    <a:solidFill>
                      <a:schemeClr val="bg1"/>
                    </a:solidFill>
                  </a:tcPr>
                </a:tc>
                <a:tc>
                  <a:txBody>
                    <a:bodyPr/>
                    <a:lstStyle/>
                    <a:p>
                      <a:pPr algn="ctr"/>
                      <a:r>
                        <a:rPr lang="en-GB" sz="1200" b="0" i="0" dirty="0">
                          <a:solidFill>
                            <a:srgbClr val="202124"/>
                          </a:solidFill>
                          <a:effectLst/>
                          <a:latin typeface="Arial Narrow" panose="020B0606020202030204" pitchFamily="34" charset="0"/>
                        </a:rPr>
                        <a:t>the ability to safely move your weight from one side of the body to the other</a:t>
                      </a:r>
                      <a:endParaRPr lang="en-GB" sz="1200" b="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3431194389"/>
                  </a:ext>
                </a:extLst>
              </a:tr>
              <a:tr h="338260">
                <a:tc>
                  <a:txBody>
                    <a:bodyPr/>
                    <a:lstStyle/>
                    <a:p>
                      <a:pPr algn="ctr"/>
                      <a:r>
                        <a:rPr lang="en-GB" sz="1200" b="0" dirty="0">
                          <a:latin typeface="Arial Narrow" panose="020B0606020202030204" pitchFamily="34" charset="0"/>
                        </a:rPr>
                        <a:t>Combinations</a:t>
                      </a:r>
                      <a:endParaRPr lang="en-GB" sz="1200" b="0" dirty="0">
                        <a:latin typeface="Arial Narrow" panose="020B0606020202030204" pitchFamily="34" charset="0"/>
                        <a:cs typeface="Arial" panose="020B0604020202020204" pitchFamily="34" charset="0"/>
                      </a:endParaRPr>
                    </a:p>
                  </a:txBody>
                  <a:tcPr marL="63305" marR="63305" marT="0" marB="0" anchor="ctr">
                    <a:solidFill>
                      <a:schemeClr val="bg1"/>
                    </a:solidFill>
                  </a:tcPr>
                </a:tc>
                <a:tc>
                  <a:txBody>
                    <a:bodyPr/>
                    <a:lstStyle/>
                    <a:p>
                      <a:pPr algn="ctr"/>
                      <a:r>
                        <a:rPr lang="en-GB" sz="1200" dirty="0">
                          <a:latin typeface="Arial Narrow" panose="020B0606020202030204" pitchFamily="34" charset="0"/>
                        </a:rPr>
                        <a:t>Do complete certain routines one after another</a:t>
                      </a:r>
                      <a:endParaRPr lang="en-GB" sz="1200" dirty="0">
                        <a:latin typeface="Arial Narrow" panose="020B0606020202030204" pitchFamily="34" charset="0"/>
                        <a:cs typeface="Arial" panose="020B0604020202020204" pitchFamily="34" charset="0"/>
                      </a:endParaRPr>
                    </a:p>
                  </a:txBody>
                  <a:tcPr marL="63305" marR="63305" marT="0" marB="0" anchor="ctr">
                    <a:solidFill>
                      <a:schemeClr val="bg1"/>
                    </a:solidFill>
                  </a:tcPr>
                </a:tc>
                <a:extLst>
                  <a:ext uri="{0D108BD9-81ED-4DB2-BD59-A6C34878D82A}">
                    <a16:rowId xmlns:a16="http://schemas.microsoft.com/office/drawing/2014/main" val="3075794675"/>
                  </a:ext>
                </a:extLst>
              </a:tr>
            </a:tbl>
          </a:graphicData>
        </a:graphic>
      </p:graphicFrame>
      <p:sp>
        <p:nvSpPr>
          <p:cNvPr id="2" name="TextBox 1">
            <a:extLst>
              <a:ext uri="{FF2B5EF4-FFF2-40B4-BE49-F238E27FC236}">
                <a16:creationId xmlns:a16="http://schemas.microsoft.com/office/drawing/2014/main" id="{381423B6-BAAF-408B-BC2D-6BC917DF0340}"/>
              </a:ext>
            </a:extLst>
          </p:cNvPr>
          <p:cNvSpPr txBox="1"/>
          <p:nvPr/>
        </p:nvSpPr>
        <p:spPr>
          <a:xfrm>
            <a:off x="1605183" y="583032"/>
            <a:ext cx="2269196" cy="338554"/>
          </a:xfrm>
          <a:prstGeom prst="rect">
            <a:avLst/>
          </a:prstGeom>
          <a:noFill/>
        </p:spPr>
        <p:txBody>
          <a:bodyPr wrap="square" rtlCol="0">
            <a:spAutoFit/>
          </a:bodyPr>
          <a:lstStyle/>
          <a:p>
            <a:pPr defTabSz="457200"/>
            <a:r>
              <a:rPr lang="en-GB" sz="1600" b="1" dirty="0">
                <a:solidFill>
                  <a:prstClr val="black"/>
                </a:solidFill>
                <a:latin typeface="Calibri" panose="020F0502020204030204" pitchFamily="34" charset="0"/>
                <a:cs typeface="Calibri" panose="020F0502020204030204" pitchFamily="34" charset="0"/>
              </a:rPr>
              <a:t>Jumping</a:t>
            </a:r>
          </a:p>
        </p:txBody>
      </p:sp>
      <p:pic>
        <p:nvPicPr>
          <p:cNvPr id="20" name="Picture 19">
            <a:extLst>
              <a:ext uri="{FF2B5EF4-FFF2-40B4-BE49-F238E27FC236}">
                <a16:creationId xmlns:a16="http://schemas.microsoft.com/office/drawing/2014/main" id="{D9EAC656-0CCC-057C-3DB9-7881EEF7F255}"/>
              </a:ext>
            </a:extLst>
          </p:cNvPr>
          <p:cNvPicPr>
            <a:picLocks noChangeAspect="1"/>
          </p:cNvPicPr>
          <p:nvPr/>
        </p:nvPicPr>
        <p:blipFill>
          <a:blip r:embed="rId3"/>
          <a:stretch>
            <a:fillRect/>
          </a:stretch>
        </p:blipFill>
        <p:spPr>
          <a:xfrm>
            <a:off x="1666923" y="2384199"/>
            <a:ext cx="2269196" cy="1282430"/>
          </a:xfrm>
          <a:prstGeom prst="rect">
            <a:avLst/>
          </a:prstGeom>
          <a:solidFill>
            <a:schemeClr val="bg1"/>
          </a:solidFill>
          <a:ln>
            <a:solidFill>
              <a:schemeClr val="accent1"/>
            </a:solidFill>
          </a:ln>
        </p:spPr>
      </p:pic>
      <p:pic>
        <p:nvPicPr>
          <p:cNvPr id="22" name="Picture 21">
            <a:extLst>
              <a:ext uri="{FF2B5EF4-FFF2-40B4-BE49-F238E27FC236}">
                <a16:creationId xmlns:a16="http://schemas.microsoft.com/office/drawing/2014/main" id="{BB5E969E-8603-C5A7-2383-55C1ACB48012}"/>
              </a:ext>
            </a:extLst>
          </p:cNvPr>
          <p:cNvPicPr>
            <a:picLocks noChangeAspect="1"/>
          </p:cNvPicPr>
          <p:nvPr/>
        </p:nvPicPr>
        <p:blipFill>
          <a:blip r:embed="rId4"/>
          <a:stretch>
            <a:fillRect/>
          </a:stretch>
        </p:blipFill>
        <p:spPr>
          <a:xfrm>
            <a:off x="1666923" y="901766"/>
            <a:ext cx="2269196" cy="1320875"/>
          </a:xfrm>
          <a:prstGeom prst="rect">
            <a:avLst/>
          </a:prstGeom>
          <a:solidFill>
            <a:schemeClr val="bg1"/>
          </a:solidFill>
          <a:ln>
            <a:solidFill>
              <a:schemeClr val="accent1"/>
            </a:solidFill>
          </a:ln>
        </p:spPr>
      </p:pic>
      <p:pic>
        <p:nvPicPr>
          <p:cNvPr id="24" name="Picture 23">
            <a:extLst>
              <a:ext uri="{FF2B5EF4-FFF2-40B4-BE49-F238E27FC236}">
                <a16:creationId xmlns:a16="http://schemas.microsoft.com/office/drawing/2014/main" id="{F7D0073E-0062-E2C7-D71D-6EE58A8F73E5}"/>
              </a:ext>
            </a:extLst>
          </p:cNvPr>
          <p:cNvPicPr>
            <a:picLocks noChangeAspect="1"/>
          </p:cNvPicPr>
          <p:nvPr/>
        </p:nvPicPr>
        <p:blipFill>
          <a:blip r:embed="rId5"/>
          <a:stretch>
            <a:fillRect/>
          </a:stretch>
        </p:blipFill>
        <p:spPr>
          <a:xfrm>
            <a:off x="1639727" y="3892411"/>
            <a:ext cx="2296392" cy="1485900"/>
          </a:xfrm>
          <a:prstGeom prst="rect">
            <a:avLst/>
          </a:prstGeom>
          <a:solidFill>
            <a:schemeClr val="bg1"/>
          </a:solidFill>
          <a:ln>
            <a:solidFill>
              <a:schemeClr val="accent1"/>
            </a:solidFill>
          </a:ln>
        </p:spPr>
      </p:pic>
      <p:pic>
        <p:nvPicPr>
          <p:cNvPr id="26" name="Picture 25">
            <a:extLst>
              <a:ext uri="{FF2B5EF4-FFF2-40B4-BE49-F238E27FC236}">
                <a16:creationId xmlns:a16="http://schemas.microsoft.com/office/drawing/2014/main" id="{2A46F202-8A14-3155-3550-3F87982DF7E8}"/>
              </a:ext>
            </a:extLst>
          </p:cNvPr>
          <p:cNvPicPr>
            <a:picLocks noChangeAspect="1"/>
          </p:cNvPicPr>
          <p:nvPr/>
        </p:nvPicPr>
        <p:blipFill>
          <a:blip r:embed="rId6"/>
          <a:stretch>
            <a:fillRect/>
          </a:stretch>
        </p:blipFill>
        <p:spPr>
          <a:xfrm>
            <a:off x="4024694" y="2440821"/>
            <a:ext cx="2071307" cy="1309978"/>
          </a:xfrm>
          <a:prstGeom prst="rect">
            <a:avLst/>
          </a:prstGeom>
          <a:solidFill>
            <a:schemeClr val="bg1"/>
          </a:solidFill>
          <a:ln>
            <a:solidFill>
              <a:schemeClr val="accent1"/>
            </a:solidFill>
          </a:ln>
        </p:spPr>
      </p:pic>
      <p:pic>
        <p:nvPicPr>
          <p:cNvPr id="30" name="Picture 29">
            <a:extLst>
              <a:ext uri="{FF2B5EF4-FFF2-40B4-BE49-F238E27FC236}">
                <a16:creationId xmlns:a16="http://schemas.microsoft.com/office/drawing/2014/main" id="{7CFFE3AE-4371-E7DE-9ECA-65D8DE60E28D}"/>
              </a:ext>
            </a:extLst>
          </p:cNvPr>
          <p:cNvPicPr>
            <a:picLocks noChangeAspect="1"/>
          </p:cNvPicPr>
          <p:nvPr/>
        </p:nvPicPr>
        <p:blipFill>
          <a:blip r:embed="rId7"/>
          <a:stretch>
            <a:fillRect/>
          </a:stretch>
        </p:blipFill>
        <p:spPr>
          <a:xfrm>
            <a:off x="4024694" y="934551"/>
            <a:ext cx="2071307" cy="1378676"/>
          </a:xfrm>
          <a:prstGeom prst="rect">
            <a:avLst/>
          </a:prstGeom>
          <a:ln>
            <a:solidFill>
              <a:schemeClr val="accent1"/>
            </a:solidFill>
          </a:ln>
        </p:spPr>
      </p:pic>
      <p:pic>
        <p:nvPicPr>
          <p:cNvPr id="34" name="Picture 33">
            <a:extLst>
              <a:ext uri="{FF2B5EF4-FFF2-40B4-BE49-F238E27FC236}">
                <a16:creationId xmlns:a16="http://schemas.microsoft.com/office/drawing/2014/main" id="{0F947CA1-CA91-8D36-F103-CAF5F7096787}"/>
              </a:ext>
            </a:extLst>
          </p:cNvPr>
          <p:cNvPicPr>
            <a:picLocks noChangeAspect="1"/>
          </p:cNvPicPr>
          <p:nvPr/>
        </p:nvPicPr>
        <p:blipFill>
          <a:blip r:embed="rId8"/>
          <a:stretch>
            <a:fillRect/>
          </a:stretch>
        </p:blipFill>
        <p:spPr>
          <a:xfrm>
            <a:off x="4043244" y="3904172"/>
            <a:ext cx="2052756" cy="1378676"/>
          </a:xfrm>
          <a:prstGeom prst="rect">
            <a:avLst/>
          </a:prstGeom>
          <a:solidFill>
            <a:schemeClr val="bg1"/>
          </a:solidFill>
          <a:ln>
            <a:solidFill>
              <a:schemeClr val="accent1"/>
            </a:solidFill>
          </a:ln>
        </p:spPr>
      </p:pic>
      <p:pic>
        <p:nvPicPr>
          <p:cNvPr id="39" name="Picture 38">
            <a:extLst>
              <a:ext uri="{FF2B5EF4-FFF2-40B4-BE49-F238E27FC236}">
                <a16:creationId xmlns:a16="http://schemas.microsoft.com/office/drawing/2014/main" id="{2866A54D-9413-8428-D6A5-F41AB9E4B72E}"/>
              </a:ext>
            </a:extLst>
          </p:cNvPr>
          <p:cNvPicPr>
            <a:picLocks noChangeAspect="1"/>
          </p:cNvPicPr>
          <p:nvPr/>
        </p:nvPicPr>
        <p:blipFill>
          <a:blip r:embed="rId9"/>
          <a:stretch>
            <a:fillRect/>
          </a:stretch>
        </p:blipFill>
        <p:spPr>
          <a:xfrm>
            <a:off x="1666923" y="5604093"/>
            <a:ext cx="1546308" cy="712892"/>
          </a:xfrm>
          <a:prstGeom prst="rect">
            <a:avLst/>
          </a:prstGeom>
        </p:spPr>
      </p:pic>
      <p:pic>
        <p:nvPicPr>
          <p:cNvPr id="41" name="Picture 40">
            <a:extLst>
              <a:ext uri="{FF2B5EF4-FFF2-40B4-BE49-F238E27FC236}">
                <a16:creationId xmlns:a16="http://schemas.microsoft.com/office/drawing/2014/main" id="{A189FD6C-F56E-A151-2F6E-64C120CC4183}"/>
              </a:ext>
            </a:extLst>
          </p:cNvPr>
          <p:cNvPicPr>
            <a:picLocks noChangeAspect="1"/>
          </p:cNvPicPr>
          <p:nvPr/>
        </p:nvPicPr>
        <p:blipFill>
          <a:blip r:embed="rId10"/>
          <a:stretch>
            <a:fillRect/>
          </a:stretch>
        </p:blipFill>
        <p:spPr>
          <a:xfrm>
            <a:off x="8818086" y="5457328"/>
            <a:ext cx="1042287" cy="1295941"/>
          </a:xfrm>
          <a:prstGeom prst="rect">
            <a:avLst/>
          </a:prstGeom>
        </p:spPr>
      </p:pic>
      <p:pic>
        <p:nvPicPr>
          <p:cNvPr id="43" name="Picture 42">
            <a:extLst>
              <a:ext uri="{FF2B5EF4-FFF2-40B4-BE49-F238E27FC236}">
                <a16:creationId xmlns:a16="http://schemas.microsoft.com/office/drawing/2014/main" id="{B5B8640C-434D-9302-5CEE-5F9F1F33A70E}"/>
              </a:ext>
            </a:extLst>
          </p:cNvPr>
          <p:cNvPicPr>
            <a:picLocks noChangeAspect="1"/>
          </p:cNvPicPr>
          <p:nvPr/>
        </p:nvPicPr>
        <p:blipFill>
          <a:blip r:embed="rId11"/>
          <a:stretch>
            <a:fillRect/>
          </a:stretch>
        </p:blipFill>
        <p:spPr>
          <a:xfrm>
            <a:off x="3515029" y="5408474"/>
            <a:ext cx="2296392" cy="1223375"/>
          </a:xfrm>
          <a:prstGeom prst="rect">
            <a:avLst/>
          </a:prstGeom>
        </p:spPr>
      </p:pic>
      <p:pic>
        <p:nvPicPr>
          <p:cNvPr id="45" name="Picture 44">
            <a:extLst>
              <a:ext uri="{FF2B5EF4-FFF2-40B4-BE49-F238E27FC236}">
                <a16:creationId xmlns:a16="http://schemas.microsoft.com/office/drawing/2014/main" id="{4AB6488D-EACC-42E1-6DB0-E29616711B74}"/>
              </a:ext>
            </a:extLst>
          </p:cNvPr>
          <p:cNvPicPr>
            <a:picLocks noChangeAspect="1"/>
          </p:cNvPicPr>
          <p:nvPr/>
        </p:nvPicPr>
        <p:blipFill>
          <a:blip r:embed="rId12"/>
          <a:stretch>
            <a:fillRect/>
          </a:stretch>
        </p:blipFill>
        <p:spPr>
          <a:xfrm>
            <a:off x="6374611" y="5428014"/>
            <a:ext cx="1880284" cy="1223375"/>
          </a:xfrm>
          <a:prstGeom prst="rect">
            <a:avLst/>
          </a:prstGeom>
        </p:spPr>
      </p:pic>
      <p:sp>
        <p:nvSpPr>
          <p:cNvPr id="47" name="TextBox 46">
            <a:extLst>
              <a:ext uri="{FF2B5EF4-FFF2-40B4-BE49-F238E27FC236}">
                <a16:creationId xmlns:a16="http://schemas.microsoft.com/office/drawing/2014/main" id="{BA3E369E-6C07-6469-DF03-A7C4AAC222C6}"/>
              </a:ext>
            </a:extLst>
          </p:cNvPr>
          <p:cNvSpPr txBox="1"/>
          <p:nvPr/>
        </p:nvSpPr>
        <p:spPr>
          <a:xfrm>
            <a:off x="4998721" y="5428013"/>
            <a:ext cx="1375891" cy="369332"/>
          </a:xfrm>
          <a:prstGeom prst="rect">
            <a:avLst/>
          </a:prstGeom>
          <a:noFill/>
        </p:spPr>
        <p:txBody>
          <a:bodyPr wrap="square" rtlCol="0">
            <a:spAutoFit/>
          </a:bodyPr>
          <a:lstStyle/>
          <a:p>
            <a:pPr defTabSz="457200"/>
            <a:r>
              <a:rPr lang="en-GB" b="1" dirty="0">
                <a:solidFill>
                  <a:prstClr val="black"/>
                </a:solidFill>
                <a:latin typeface="Calibri" panose="020F0502020204030204"/>
              </a:rPr>
              <a:t>Balancing</a:t>
            </a:r>
          </a:p>
        </p:txBody>
      </p:sp>
      <p:sp>
        <p:nvSpPr>
          <p:cNvPr id="48" name="TextBox 47">
            <a:extLst>
              <a:ext uri="{FF2B5EF4-FFF2-40B4-BE49-F238E27FC236}">
                <a16:creationId xmlns:a16="http://schemas.microsoft.com/office/drawing/2014/main" id="{2C389AC3-E827-301D-DC54-2580D609E34F}"/>
              </a:ext>
            </a:extLst>
          </p:cNvPr>
          <p:cNvSpPr txBox="1"/>
          <p:nvPr/>
        </p:nvSpPr>
        <p:spPr>
          <a:xfrm>
            <a:off x="6149340" y="941737"/>
            <a:ext cx="1219200" cy="1815882"/>
          </a:xfrm>
          <a:prstGeom prst="rect">
            <a:avLst/>
          </a:prstGeom>
          <a:noFill/>
          <a:ln>
            <a:solidFill>
              <a:schemeClr val="accent1"/>
            </a:solidFill>
          </a:ln>
        </p:spPr>
        <p:txBody>
          <a:bodyPr wrap="square" rtlCol="0">
            <a:spAutoFit/>
          </a:bodyPr>
          <a:lstStyle/>
          <a:p>
            <a:pPr defTabSz="457200"/>
            <a:r>
              <a:rPr lang="en-GB" sz="1400" dirty="0">
                <a:solidFill>
                  <a:prstClr val="black"/>
                </a:solidFill>
                <a:latin typeface="Arial Narrow" panose="020B0606020202030204" pitchFamily="34" charset="0"/>
              </a:rPr>
              <a:t>Comparing my performance with previous ones will help me to improve and to achieve my personal best.</a:t>
            </a:r>
          </a:p>
        </p:txBody>
      </p:sp>
      <p:sp>
        <p:nvSpPr>
          <p:cNvPr id="49" name="TextBox 48">
            <a:extLst>
              <a:ext uri="{FF2B5EF4-FFF2-40B4-BE49-F238E27FC236}">
                <a16:creationId xmlns:a16="http://schemas.microsoft.com/office/drawing/2014/main" id="{1CF93F1D-F71D-4190-DA98-D2AFA23A7273}"/>
              </a:ext>
            </a:extLst>
          </p:cNvPr>
          <p:cNvSpPr txBox="1"/>
          <p:nvPr/>
        </p:nvSpPr>
        <p:spPr>
          <a:xfrm>
            <a:off x="6144194" y="3134730"/>
            <a:ext cx="1219200" cy="1384995"/>
          </a:xfrm>
          <a:prstGeom prst="rect">
            <a:avLst/>
          </a:prstGeom>
          <a:noFill/>
          <a:ln>
            <a:solidFill>
              <a:schemeClr val="accent1"/>
            </a:solidFill>
          </a:ln>
        </p:spPr>
        <p:txBody>
          <a:bodyPr wrap="square" rtlCol="0">
            <a:spAutoFit/>
          </a:bodyPr>
          <a:lstStyle/>
          <a:p>
            <a:pPr defTabSz="457200"/>
            <a:r>
              <a:rPr lang="en-GB" sz="1400" dirty="0">
                <a:solidFill>
                  <a:prstClr val="black"/>
                </a:solidFill>
                <a:latin typeface="Arial Narrow" panose="020B0606020202030204" pitchFamily="34" charset="0"/>
              </a:rPr>
              <a:t>Developing flexibility, strength, control and balance is good for my health</a:t>
            </a:r>
          </a:p>
        </p:txBody>
      </p:sp>
    </p:spTree>
    <p:extLst>
      <p:ext uri="{BB962C8B-B14F-4D97-AF65-F5344CB8AC3E}">
        <p14:creationId xmlns:p14="http://schemas.microsoft.com/office/powerpoint/2010/main" val="337893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40E7-A96A-1FDB-680C-8D765335C3D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A69152-2804-A4FD-A658-77F3B002878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CA4D4A4-7C53-19DB-E370-FDDC5D18E25B}"/>
              </a:ext>
            </a:extLst>
          </p:cNvPr>
          <p:cNvPicPr>
            <a:picLocks noChangeAspect="1"/>
          </p:cNvPicPr>
          <p:nvPr/>
        </p:nvPicPr>
        <p:blipFill>
          <a:blip r:embed="rId2"/>
          <a:stretch>
            <a:fillRect/>
          </a:stretch>
        </p:blipFill>
        <p:spPr>
          <a:xfrm>
            <a:off x="102742" y="-109684"/>
            <a:ext cx="12089257" cy="7077368"/>
          </a:xfrm>
          <a:prstGeom prst="rect">
            <a:avLst/>
          </a:prstGeom>
        </p:spPr>
      </p:pic>
    </p:spTree>
    <p:extLst>
      <p:ext uri="{BB962C8B-B14F-4D97-AF65-F5344CB8AC3E}">
        <p14:creationId xmlns:p14="http://schemas.microsoft.com/office/powerpoint/2010/main" val="183955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3DCC7-AD88-3616-435E-CC380CA2D569}"/>
              </a:ext>
            </a:extLst>
          </p:cNvPr>
          <p:cNvPicPr>
            <a:picLocks noChangeAspect="1"/>
          </p:cNvPicPr>
          <p:nvPr/>
        </p:nvPicPr>
        <p:blipFill>
          <a:blip r:embed="rId2"/>
          <a:stretch>
            <a:fillRect/>
          </a:stretch>
        </p:blipFill>
        <p:spPr>
          <a:xfrm>
            <a:off x="256854" y="105846"/>
            <a:ext cx="11702265" cy="6600754"/>
          </a:xfrm>
          <a:prstGeom prst="rect">
            <a:avLst/>
          </a:prstGeom>
        </p:spPr>
      </p:pic>
    </p:spTree>
    <p:extLst>
      <p:ext uri="{BB962C8B-B14F-4D97-AF65-F5344CB8AC3E}">
        <p14:creationId xmlns:p14="http://schemas.microsoft.com/office/powerpoint/2010/main" val="38866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panose="020F0502020204030204"/>
            </a:endParaRPr>
          </a:p>
        </p:txBody>
      </p:sp>
      <p:pic>
        <p:nvPicPr>
          <p:cNvPr id="3" name="Picture 2" descr="Graphical user interface, text, application&#10;&#10;Description automatically generated">
            <a:extLst>
              <a:ext uri="{FF2B5EF4-FFF2-40B4-BE49-F238E27FC236}">
                <a16:creationId xmlns:a16="http://schemas.microsoft.com/office/drawing/2014/main" id="{FD89FAB7-032E-0A46-8416-075F0B3401BF}"/>
              </a:ext>
            </a:extLst>
          </p:cNvPr>
          <p:cNvPicPr>
            <a:picLocks noChangeAspect="1"/>
          </p:cNvPicPr>
          <p:nvPr/>
        </p:nvPicPr>
        <p:blipFill rotWithShape="1">
          <a:blip r:embed="rId2"/>
          <a:srcRect t="1008"/>
          <a:stretch/>
        </p:blipFill>
        <p:spPr>
          <a:xfrm>
            <a:off x="195209" y="1282"/>
            <a:ext cx="11815281" cy="6856718"/>
          </a:xfrm>
          <a:prstGeom prst="rect">
            <a:avLst/>
          </a:prstGeom>
        </p:spPr>
      </p:pic>
    </p:spTree>
    <p:extLst>
      <p:ext uri="{BB962C8B-B14F-4D97-AF65-F5344CB8AC3E}">
        <p14:creationId xmlns:p14="http://schemas.microsoft.com/office/powerpoint/2010/main" val="4693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Wild Way Home Paperback 1 July 2020: Amazon.co.uk: Sophie Kirtley: Books">
            <a:extLst>
              <a:ext uri="{FF2B5EF4-FFF2-40B4-BE49-F238E27FC236}">
                <a16:creationId xmlns:a16="http://schemas.microsoft.com/office/drawing/2014/main" id="{45EC8DE6-E4AF-61EF-4AAC-F13696984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20" y="471891"/>
            <a:ext cx="1242349" cy="1242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A97F09-9668-E37E-FF22-A9FA580D7D7E}"/>
              </a:ext>
            </a:extLst>
          </p:cNvPr>
          <p:cNvSpPr txBox="1"/>
          <p:nvPr/>
        </p:nvSpPr>
        <p:spPr>
          <a:xfrm>
            <a:off x="1396780" y="102558"/>
            <a:ext cx="8921363" cy="369332"/>
          </a:xfrm>
          <a:prstGeom prst="rect">
            <a:avLst/>
          </a:prstGeom>
          <a:noFill/>
        </p:spPr>
        <p:txBody>
          <a:bodyPr wrap="square" rtlCol="0">
            <a:spAutoFit/>
          </a:bodyPr>
          <a:lstStyle/>
          <a:p>
            <a:pPr algn="r" defTabSz="457200"/>
            <a:r>
              <a:rPr lang="en-GB" dirty="0">
                <a:solidFill>
                  <a:prstClr val="black"/>
                </a:solidFill>
                <a:latin typeface="Calibri" panose="020F0502020204030204"/>
              </a:rPr>
              <a:t>    </a:t>
            </a:r>
            <a:r>
              <a:rPr lang="en-GB" sz="1600" dirty="0">
                <a:solidFill>
                  <a:prstClr val="black"/>
                </a:solidFill>
                <a:latin typeface="Century Gothic" panose="020B0502020202020204" pitchFamily="34" charset="0"/>
              </a:rPr>
              <a:t>Milverton English Thematic Map-Year 3/4  Cycle B– Autumn Term – Prehistoric Times</a:t>
            </a:r>
          </a:p>
        </p:txBody>
      </p:sp>
      <p:graphicFrame>
        <p:nvGraphicFramePr>
          <p:cNvPr id="6" name="Table 6">
            <a:extLst>
              <a:ext uri="{FF2B5EF4-FFF2-40B4-BE49-F238E27FC236}">
                <a16:creationId xmlns:a16="http://schemas.microsoft.com/office/drawing/2014/main" id="{07F88F44-5A8A-9B93-7BA5-CCFCA1103233}"/>
              </a:ext>
            </a:extLst>
          </p:cNvPr>
          <p:cNvGraphicFramePr>
            <a:graphicFrameLocks noGrp="1"/>
          </p:cNvGraphicFramePr>
          <p:nvPr>
            <p:extLst>
              <p:ext uri="{D42A27DB-BD31-4B8C-83A1-F6EECF244321}">
                <p14:modId xmlns:p14="http://schemas.microsoft.com/office/powerpoint/2010/main" val="121049951"/>
              </p:ext>
            </p:extLst>
          </p:nvPr>
        </p:nvGraphicFramePr>
        <p:xfrm>
          <a:off x="465762" y="1828633"/>
          <a:ext cx="11260476" cy="4956800"/>
        </p:xfrm>
        <a:graphic>
          <a:graphicData uri="http://schemas.openxmlformats.org/drawingml/2006/table">
            <a:tbl>
              <a:tblPr firstRow="1" bandRow="1">
                <a:tableStyleId>{5940675A-B579-460E-94D1-54222C63F5DA}</a:tableStyleId>
              </a:tblPr>
              <a:tblGrid>
                <a:gridCol w="2539986">
                  <a:extLst>
                    <a:ext uri="{9D8B030D-6E8A-4147-A177-3AD203B41FA5}">
                      <a16:colId xmlns:a16="http://schemas.microsoft.com/office/drawing/2014/main" val="3926207095"/>
                    </a:ext>
                  </a:extLst>
                </a:gridCol>
                <a:gridCol w="8720490">
                  <a:extLst>
                    <a:ext uri="{9D8B030D-6E8A-4147-A177-3AD203B41FA5}">
                      <a16:colId xmlns:a16="http://schemas.microsoft.com/office/drawing/2014/main" val="3165848519"/>
                    </a:ext>
                  </a:extLst>
                </a:gridCol>
              </a:tblGrid>
              <a:tr h="273566">
                <a:tc>
                  <a:txBody>
                    <a:bodyPr/>
                    <a:lstStyle/>
                    <a:p>
                      <a:r>
                        <a:rPr lang="en-GB" sz="1000" b="1">
                          <a:solidFill>
                            <a:schemeClr val="tx1"/>
                          </a:solidFill>
                          <a:latin typeface="Century Gothic" panose="020B0502020202020204" pitchFamily="34" charset="0"/>
                        </a:rPr>
                        <a:t>Main Genres:</a:t>
                      </a:r>
                    </a:p>
                  </a:txBody>
                  <a:tcPr/>
                </a:tc>
                <a:tc>
                  <a:txBody>
                    <a:bodyPr/>
                    <a:lstStyle/>
                    <a:p>
                      <a:r>
                        <a:rPr lang="en-GB" sz="1000" b="1">
                          <a:solidFill>
                            <a:schemeClr val="tx1"/>
                          </a:solidFill>
                          <a:latin typeface="Century Gothic" panose="020B0502020202020204" pitchFamily="34" charset="0"/>
                        </a:rPr>
                        <a:t>Genre Success Criteria:</a:t>
                      </a:r>
                    </a:p>
                  </a:txBody>
                  <a:tcPr/>
                </a:tc>
                <a:extLst>
                  <a:ext uri="{0D108BD9-81ED-4DB2-BD59-A6C34878D82A}">
                    <a16:rowId xmlns:a16="http://schemas.microsoft.com/office/drawing/2014/main" val="953355317"/>
                  </a:ext>
                </a:extLst>
              </a:tr>
              <a:tr h="649720">
                <a:tc>
                  <a:txBody>
                    <a:bodyPr/>
                    <a:lstStyle/>
                    <a:p>
                      <a:r>
                        <a:rPr lang="en-GB" sz="800" dirty="0">
                          <a:solidFill>
                            <a:schemeClr val="tx1"/>
                          </a:solidFill>
                          <a:latin typeface="Century Gothic" panose="020B0502020202020204" pitchFamily="34" charset="0"/>
                        </a:rPr>
                        <a:t>Narrative : To Entertain (Stories in imaginary settings – Stone Age and innovation – The Croods)</a:t>
                      </a:r>
                    </a:p>
                  </a:txBody>
                  <a:tcPr/>
                </a:tc>
                <a:tc>
                  <a:txBody>
                    <a:bodyPr/>
                    <a:lstStyle/>
                    <a:p>
                      <a:r>
                        <a:rPr lang="en-GB" sz="800" dirty="0">
                          <a:solidFill>
                            <a:schemeClr val="tx1"/>
                          </a:solidFill>
                          <a:latin typeface="Century Gothic" panose="020B0502020202020204" pitchFamily="34" charset="0"/>
                        </a:rPr>
                        <a:t>•Introduction, build-up, climax, resolution and ending  •Develop characters and settings using small details. </a:t>
                      </a:r>
                    </a:p>
                    <a:p>
                      <a:r>
                        <a:rPr lang="en-GB" sz="800" dirty="0">
                          <a:solidFill>
                            <a:schemeClr val="tx1"/>
                          </a:solidFill>
                          <a:latin typeface="Century Gothic" panose="020B0502020202020204" pitchFamily="34" charset="0"/>
                        </a:rPr>
                        <a:t>•paragraphs •past tense •Effective but not unnecessary dialogue •A wide range of sentence structure, starters and punctuation and effective language devices. •Use a mixture of simple, compound and complex sentences.</a:t>
                      </a:r>
                    </a:p>
                    <a:p>
                      <a:endParaRPr lang="en-GB" sz="800" dirty="0">
                        <a:solidFill>
                          <a:schemeClr val="tx1"/>
                        </a:solidFill>
                        <a:latin typeface="Century Gothic" panose="020B0502020202020204" pitchFamily="34" charset="0"/>
                      </a:endParaRPr>
                    </a:p>
                  </a:txBody>
                  <a:tcPr/>
                </a:tc>
                <a:extLst>
                  <a:ext uri="{0D108BD9-81ED-4DB2-BD59-A6C34878D82A}">
                    <a16:rowId xmlns:a16="http://schemas.microsoft.com/office/drawing/2014/main" val="1262032922"/>
                  </a:ext>
                </a:extLst>
              </a:tr>
              <a:tr h="597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Description: To Describe (</a:t>
                      </a:r>
                      <a:r>
                        <a:rPr lang="en-GB" sz="800" dirty="0" err="1">
                          <a:latin typeface="Century Gothic" panose="020B0502020202020204" pitchFamily="34" charset="0"/>
                        </a:rPr>
                        <a:t>Stoneage</a:t>
                      </a:r>
                      <a:r>
                        <a:rPr lang="en-GB" sz="800" dirty="0">
                          <a:latin typeface="Century Gothic" panose="020B0502020202020204" pitchFamily="34" charset="0"/>
                        </a:rPr>
                        <a:t> settings)</a:t>
                      </a:r>
                    </a:p>
                    <a:p>
                      <a:endParaRPr lang="en-GB" sz="800" dirty="0">
                        <a:solidFill>
                          <a:schemeClr val="tx1"/>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Century Gothic" panose="020B0502020202020204" pitchFamily="34" charset="0"/>
                          <a:ea typeface="+mn-ea"/>
                          <a:cs typeface="+mn-cs"/>
                        </a:rPr>
                        <a:t>•Sensory •OSAAM</a:t>
                      </a:r>
                    </a:p>
                    <a:p>
                      <a:endParaRPr lang="en-GB" sz="800" dirty="0">
                        <a:solidFill>
                          <a:schemeClr val="tx1"/>
                        </a:solidFill>
                        <a:latin typeface="Century Gothic" panose="020B0502020202020204" pitchFamily="34" charset="0"/>
                      </a:endParaRPr>
                    </a:p>
                  </a:txBody>
                  <a:tcPr/>
                </a:tc>
                <a:extLst>
                  <a:ext uri="{0D108BD9-81ED-4DB2-BD59-A6C34878D82A}">
                    <a16:rowId xmlns:a16="http://schemas.microsoft.com/office/drawing/2014/main" val="89238283"/>
                  </a:ext>
                </a:extLst>
              </a:tr>
              <a:tr h="560455">
                <a:tc>
                  <a:txBody>
                    <a:bodyPr/>
                    <a:lstStyle/>
                    <a:p>
                      <a:pPr algn="l">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Poetry:  The </a:t>
                      </a:r>
                      <a:r>
                        <a:rPr lang="en-GB" sz="800" dirty="0" err="1">
                          <a:effectLst/>
                          <a:latin typeface="Century Gothic" panose="020B0502020202020204" pitchFamily="34" charset="0"/>
                          <a:ea typeface="Calibri" panose="020F0502020204030204" pitchFamily="34" charset="0"/>
                          <a:cs typeface="Times New Roman" panose="02020603050405020304" pitchFamily="18" charset="0"/>
                        </a:rPr>
                        <a:t>Stoneage</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(Simile, Calligram and acrostic)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•Sensory •OSAAM</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•puns •spoonerisms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•rhetorical questions •obscure word and unusual meanings</a:t>
                      </a:r>
                    </a:p>
                  </a:txBody>
                  <a:tcPr/>
                </a:tc>
                <a:extLst>
                  <a:ext uri="{0D108BD9-81ED-4DB2-BD59-A6C34878D82A}">
                    <a16:rowId xmlns:a16="http://schemas.microsoft.com/office/drawing/2014/main" val="3739971928"/>
                  </a:ext>
                </a:extLst>
              </a:tr>
              <a:tr h="642338">
                <a:tc>
                  <a:txBody>
                    <a:bodyPr/>
                    <a:lstStyle/>
                    <a:p>
                      <a:r>
                        <a:rPr lang="en-GB" sz="800" dirty="0">
                          <a:solidFill>
                            <a:schemeClr val="tx1"/>
                          </a:solidFill>
                          <a:latin typeface="Century Gothic" panose="020B0502020202020204" pitchFamily="34" charset="0"/>
                        </a:rPr>
                        <a:t>Diary: To Recount (A day in the life of a cave person)</a:t>
                      </a:r>
                    </a:p>
                  </a:txBody>
                  <a:tcPr/>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•Chronological order •key events/dates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•Feelings/emotions •Personal opinions</a:t>
                      </a:r>
                    </a:p>
                    <a:p>
                      <a:pPr marL="0" marR="0" lvl="0" indent="0" algn="l" defTabSz="914400" rtl="0" eaLnBrk="1" fontAlgn="base" latinLnBrk="0" hangingPunct="1">
                        <a:lnSpc>
                          <a:spcPct val="115000"/>
                        </a:lnSpc>
                        <a:spcBef>
                          <a:spcPts val="0"/>
                        </a:spcBef>
                        <a:spcAft>
                          <a:spcPts val="0"/>
                        </a:spcAft>
                        <a:buClrTx/>
                        <a:buSzPts val="1000"/>
                        <a:buFont typeface="Symbol" panose="05050102010706020507" pitchFamily="18" charset="2"/>
                        <a:buNone/>
                        <a:tabLst>
                          <a:tab pos="243205" algn="l"/>
                        </a:tabLst>
                        <a:defRPr/>
                      </a:pPr>
                      <a:r>
                        <a:rPr lang="en-GB" sz="800" kern="1200" dirty="0">
                          <a:solidFill>
                            <a:schemeClr val="tx1"/>
                          </a:solidFill>
                          <a:latin typeface="Century Gothic" panose="020B0502020202020204" pitchFamily="34" charset="0"/>
                          <a:ea typeface="+mn-ea"/>
                          <a:cs typeface="+mn-cs"/>
                        </a:rPr>
                        <a:t>•1st person •Past Tense</a:t>
                      </a:r>
                    </a:p>
                  </a:txBody>
                  <a:tcPr/>
                </a:tc>
                <a:extLst>
                  <a:ext uri="{0D108BD9-81ED-4DB2-BD59-A6C34878D82A}">
                    <a16:rowId xmlns:a16="http://schemas.microsoft.com/office/drawing/2014/main" val="3029816608"/>
                  </a:ext>
                </a:extLst>
              </a:tr>
              <a:tr h="1011840">
                <a:tc>
                  <a:txBody>
                    <a:bodyPr/>
                    <a:lstStyle/>
                    <a:p>
                      <a:r>
                        <a:rPr lang="en-GB" sz="800" dirty="0">
                          <a:solidFill>
                            <a:schemeClr val="tx1"/>
                          </a:solidFill>
                          <a:latin typeface="Century Gothic" panose="020B0502020202020204" pitchFamily="34" charset="0"/>
                        </a:rPr>
                        <a:t>Instructions: To Explain (How to make a woolly mammoth and how to make soft trousers)</a:t>
                      </a:r>
                    </a:p>
                    <a:p>
                      <a:endParaRPr lang="en-GB" sz="800" dirty="0">
                        <a:solidFill>
                          <a:schemeClr val="tx1"/>
                        </a:solidFill>
                        <a:latin typeface="Century Gothic" panose="020B0502020202020204" pitchFamily="34" charset="0"/>
                      </a:endParaRPr>
                    </a:p>
                  </a:txBody>
                  <a:tcPr/>
                </a:tc>
                <a:tc>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•Title to explain what the instructions are for •List of equipment</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•Chronological order •Diagrams/illustrations</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•Organised  by letters, numbers or bullet points •Specific lexical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Century Gothic" panose="020B0502020202020204" pitchFamily="34" charset="0"/>
                        </a:rPr>
                        <a:t>•Present tense •Time connectives</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•Short sentences, if appropriate  •Imperatives</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•Adverbs •Formal tone</a:t>
                      </a:r>
                    </a:p>
                  </a:txBody>
                  <a:tcPr/>
                </a:tc>
                <a:extLst>
                  <a:ext uri="{0D108BD9-81ED-4DB2-BD59-A6C34878D82A}">
                    <a16:rowId xmlns:a16="http://schemas.microsoft.com/office/drawing/2014/main" val="1108777281"/>
                  </a:ext>
                </a:extLst>
              </a:tr>
              <a:tr h="1221388">
                <a:tc>
                  <a:txBody>
                    <a:bodyPr/>
                    <a:lstStyle/>
                    <a:p>
                      <a:r>
                        <a:rPr lang="en-GB" sz="800" dirty="0">
                          <a:solidFill>
                            <a:schemeClr val="tx1"/>
                          </a:solidFill>
                          <a:latin typeface="Century Gothic" panose="020B0502020202020204" pitchFamily="34" charset="0"/>
                        </a:rPr>
                        <a:t>Non-Chronological Reports: To Report (Skara Brae leaflets)</a:t>
                      </a:r>
                    </a:p>
                  </a:txBody>
                  <a:tcPr/>
                </a:tc>
                <a:tc>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•Title •Organised  into specific categories</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•Ended with a conclusion •Opening introducing the topic</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•Use facts, not opinion •May have sub-headings/ info (did you know?) boxes/lists/diagrams/bullet points/images</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•Generalisers / connectives  •3rd person</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•Often present tense e.g. whales are large; past tense for historical reports </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•technical vocabulary</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•Formal tone</a:t>
                      </a:r>
                    </a:p>
                  </a:txBody>
                  <a:tcPr/>
                </a:tc>
                <a:extLst>
                  <a:ext uri="{0D108BD9-81ED-4DB2-BD59-A6C34878D82A}">
                    <a16:rowId xmlns:a16="http://schemas.microsoft.com/office/drawing/2014/main" val="2167950410"/>
                  </a:ext>
                </a:extLst>
              </a:tr>
            </a:tbl>
          </a:graphicData>
        </a:graphic>
      </p:graphicFrame>
      <p:sp>
        <p:nvSpPr>
          <p:cNvPr id="7" name="Rectangle 6">
            <a:extLst>
              <a:ext uri="{FF2B5EF4-FFF2-40B4-BE49-F238E27FC236}">
                <a16:creationId xmlns:a16="http://schemas.microsoft.com/office/drawing/2014/main" id="{355A5BCC-5C6D-1976-A6C0-A05B4C191D57}"/>
              </a:ext>
            </a:extLst>
          </p:cNvPr>
          <p:cNvSpPr/>
          <p:nvPr/>
        </p:nvSpPr>
        <p:spPr>
          <a:xfrm>
            <a:off x="2921001" y="432135"/>
            <a:ext cx="7485931"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Rectangle 7">
            <a:extLst>
              <a:ext uri="{FF2B5EF4-FFF2-40B4-BE49-F238E27FC236}">
                <a16:creationId xmlns:a16="http://schemas.microsoft.com/office/drawing/2014/main" id="{5A1FC60E-756A-8813-FB4C-EE69DC8A3ECB}"/>
              </a:ext>
            </a:extLst>
          </p:cNvPr>
          <p:cNvSpPr/>
          <p:nvPr/>
        </p:nvSpPr>
        <p:spPr>
          <a:xfrm>
            <a:off x="1785068" y="432135"/>
            <a:ext cx="1081514"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dirty="0">
                <a:solidFill>
                  <a:prstClr val="black"/>
                </a:solidFill>
                <a:latin typeface="Century Gothic" panose="020B0502020202020204" pitchFamily="34" charset="0"/>
              </a:rPr>
              <a:t>Motivational</a:t>
            </a:r>
            <a:r>
              <a:rPr lang="en-GB" sz="2000" dirty="0">
                <a:solidFill>
                  <a:prstClr val="black"/>
                </a:solidFill>
                <a:latin typeface="Century Gothic" panose="020B0502020202020204" pitchFamily="34" charset="0"/>
              </a:rPr>
              <a:t> Core Texts:</a:t>
            </a:r>
          </a:p>
        </p:txBody>
      </p:sp>
      <p:pic>
        <p:nvPicPr>
          <p:cNvPr id="5" name="Picture 4">
            <a:extLst>
              <a:ext uri="{FF2B5EF4-FFF2-40B4-BE49-F238E27FC236}">
                <a16:creationId xmlns:a16="http://schemas.microsoft.com/office/drawing/2014/main" id="{937CB162-21E7-94B3-237A-01CC8D5E43D0}"/>
              </a:ext>
            </a:extLst>
          </p:cNvPr>
          <p:cNvPicPr>
            <a:picLocks noChangeAspect="1"/>
          </p:cNvPicPr>
          <p:nvPr/>
        </p:nvPicPr>
        <p:blipFill>
          <a:blip r:embed="rId3"/>
          <a:stretch>
            <a:fillRect/>
          </a:stretch>
        </p:blipFill>
        <p:spPr>
          <a:xfrm>
            <a:off x="157327" y="102558"/>
            <a:ext cx="981198" cy="967664"/>
          </a:xfrm>
          <a:prstGeom prst="rect">
            <a:avLst/>
          </a:prstGeom>
        </p:spPr>
      </p:pic>
      <p:pic>
        <p:nvPicPr>
          <p:cNvPr id="1026" name="Picture 2" descr="The Boy, the Mole, the Fox and the Horse (Short 2022) - IMDb">
            <a:extLst>
              <a:ext uri="{FF2B5EF4-FFF2-40B4-BE49-F238E27FC236}">
                <a16:creationId xmlns:a16="http://schemas.microsoft.com/office/drawing/2014/main" id="{E36C8FB1-7F1A-6C20-E535-3B753F4B3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378" y="476170"/>
            <a:ext cx="800272" cy="1202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roods: Amazon.co.uk: Ryan Reynolds, Nicolas Cage, Catherine Keener,  Emma Stone, Christopher Sanders, Clark Duke, Cloris Leachman, Chris  Sanders, Christopher Sanders, Kirk De Micco, Randy Thom, Chris Sanders,  Kristine Belson, Jane Hartwell:">
            <a:extLst>
              <a:ext uri="{FF2B5EF4-FFF2-40B4-BE49-F238E27FC236}">
                <a16:creationId xmlns:a16="http://schemas.microsoft.com/office/drawing/2014/main" id="{161F0FE9-1654-8378-6130-4964D5F8E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711" y="492378"/>
            <a:ext cx="832344" cy="1182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g (book) - Wikipedia">
            <a:extLst>
              <a:ext uri="{FF2B5EF4-FFF2-40B4-BE49-F238E27FC236}">
                <a16:creationId xmlns:a16="http://schemas.microsoft.com/office/drawing/2014/main" id="{79D90BE1-3A70-7E9F-2ADD-2B810DDF8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432" y="471601"/>
            <a:ext cx="953182" cy="1238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Wash a Woolly Mammoth by Robinson, Michelle">
            <a:extLst>
              <a:ext uri="{FF2B5EF4-FFF2-40B4-BE49-F238E27FC236}">
                <a16:creationId xmlns:a16="http://schemas.microsoft.com/office/drawing/2014/main" id="{25BCD023-4BF7-A8D1-0271-0B75F1D85E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01" y="452465"/>
            <a:ext cx="861986" cy="8619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yrannosaurus Drip : Donaldson, Julia, Roberts, David: Amazon.co.uk: Books">
            <a:extLst>
              <a:ext uri="{FF2B5EF4-FFF2-40B4-BE49-F238E27FC236}">
                <a16:creationId xmlns:a16="http://schemas.microsoft.com/office/drawing/2014/main" id="{8C5ABF0B-F6F5-F364-2F37-6C616CA045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203" y="471670"/>
            <a:ext cx="949242" cy="12115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one Age Boy: Amazon.co.uk: Kitamura, Satoshi, Kitamura, Satoshi:  9781406312195: Books">
            <a:extLst>
              <a:ext uri="{FF2B5EF4-FFF2-40B4-BE49-F238E27FC236}">
                <a16:creationId xmlns:a16="http://schemas.microsoft.com/office/drawing/2014/main" id="{BED13AB9-0D2C-A2E4-7C5F-4980E2B9A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296" y="492379"/>
            <a:ext cx="769060" cy="7454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First Drawing by Gerstein, Mordicai">
            <a:extLst>
              <a:ext uri="{FF2B5EF4-FFF2-40B4-BE49-F238E27FC236}">
                <a16:creationId xmlns:a16="http://schemas.microsoft.com/office/drawing/2014/main" id="{1AA151B0-C6C2-4955-59F9-4097A0E7A0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12708" y="466980"/>
            <a:ext cx="935969" cy="121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27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92467" y="571372"/>
          <a:ext cx="12020767" cy="6278557"/>
        </p:xfrm>
        <a:graphic>
          <a:graphicData uri="http://schemas.openxmlformats.org/drawingml/2006/table">
            <a:tbl>
              <a:tblPr firstRow="1" bandRow="1">
                <a:tableStyleId>{5C22544A-7EE6-4342-B048-85BDC9FD1C3A}</a:tableStyleId>
              </a:tblPr>
              <a:tblGrid>
                <a:gridCol w="708991">
                  <a:extLst>
                    <a:ext uri="{9D8B030D-6E8A-4147-A177-3AD203B41FA5}">
                      <a16:colId xmlns:a16="http://schemas.microsoft.com/office/drawing/2014/main" val="1558636196"/>
                    </a:ext>
                  </a:extLst>
                </a:gridCol>
                <a:gridCol w="942648">
                  <a:extLst>
                    <a:ext uri="{9D8B030D-6E8A-4147-A177-3AD203B41FA5}">
                      <a16:colId xmlns:a16="http://schemas.microsoft.com/office/drawing/2014/main" val="185067635"/>
                    </a:ext>
                  </a:extLst>
                </a:gridCol>
                <a:gridCol w="942648">
                  <a:extLst>
                    <a:ext uri="{9D8B030D-6E8A-4147-A177-3AD203B41FA5}">
                      <a16:colId xmlns:a16="http://schemas.microsoft.com/office/drawing/2014/main" val="839010137"/>
                    </a:ext>
                  </a:extLst>
                </a:gridCol>
                <a:gridCol w="942648">
                  <a:extLst>
                    <a:ext uri="{9D8B030D-6E8A-4147-A177-3AD203B41FA5}">
                      <a16:colId xmlns:a16="http://schemas.microsoft.com/office/drawing/2014/main" val="2881577828"/>
                    </a:ext>
                  </a:extLst>
                </a:gridCol>
                <a:gridCol w="942648">
                  <a:extLst>
                    <a:ext uri="{9D8B030D-6E8A-4147-A177-3AD203B41FA5}">
                      <a16:colId xmlns:a16="http://schemas.microsoft.com/office/drawing/2014/main" val="2333984587"/>
                    </a:ext>
                  </a:extLst>
                </a:gridCol>
                <a:gridCol w="942648">
                  <a:extLst>
                    <a:ext uri="{9D8B030D-6E8A-4147-A177-3AD203B41FA5}">
                      <a16:colId xmlns:a16="http://schemas.microsoft.com/office/drawing/2014/main" val="2368918563"/>
                    </a:ext>
                  </a:extLst>
                </a:gridCol>
                <a:gridCol w="588152">
                  <a:extLst>
                    <a:ext uri="{9D8B030D-6E8A-4147-A177-3AD203B41FA5}">
                      <a16:colId xmlns:a16="http://schemas.microsoft.com/office/drawing/2014/main" val="493329073"/>
                    </a:ext>
                  </a:extLst>
                </a:gridCol>
                <a:gridCol w="354496">
                  <a:extLst>
                    <a:ext uri="{9D8B030D-6E8A-4147-A177-3AD203B41FA5}">
                      <a16:colId xmlns:a16="http://schemas.microsoft.com/office/drawing/2014/main" val="3860391972"/>
                    </a:ext>
                  </a:extLst>
                </a:gridCol>
                <a:gridCol w="942648">
                  <a:extLst>
                    <a:ext uri="{9D8B030D-6E8A-4147-A177-3AD203B41FA5}">
                      <a16:colId xmlns:a16="http://schemas.microsoft.com/office/drawing/2014/main" val="920426860"/>
                    </a:ext>
                  </a:extLst>
                </a:gridCol>
                <a:gridCol w="942648">
                  <a:extLst>
                    <a:ext uri="{9D8B030D-6E8A-4147-A177-3AD203B41FA5}">
                      <a16:colId xmlns:a16="http://schemas.microsoft.com/office/drawing/2014/main" val="3366675494"/>
                    </a:ext>
                  </a:extLst>
                </a:gridCol>
                <a:gridCol w="942648">
                  <a:extLst>
                    <a:ext uri="{9D8B030D-6E8A-4147-A177-3AD203B41FA5}">
                      <a16:colId xmlns:a16="http://schemas.microsoft.com/office/drawing/2014/main" val="1904794656"/>
                    </a:ext>
                  </a:extLst>
                </a:gridCol>
                <a:gridCol w="942648">
                  <a:extLst>
                    <a:ext uri="{9D8B030D-6E8A-4147-A177-3AD203B41FA5}">
                      <a16:colId xmlns:a16="http://schemas.microsoft.com/office/drawing/2014/main" val="2030266313"/>
                    </a:ext>
                  </a:extLst>
                </a:gridCol>
                <a:gridCol w="942648">
                  <a:extLst>
                    <a:ext uri="{9D8B030D-6E8A-4147-A177-3AD203B41FA5}">
                      <a16:colId xmlns:a16="http://schemas.microsoft.com/office/drawing/2014/main" val="587566285"/>
                    </a:ext>
                  </a:extLst>
                </a:gridCol>
                <a:gridCol w="942648">
                  <a:extLst>
                    <a:ext uri="{9D8B030D-6E8A-4147-A177-3AD203B41FA5}">
                      <a16:colId xmlns:a16="http://schemas.microsoft.com/office/drawing/2014/main" val="1189135501"/>
                    </a:ext>
                  </a:extLst>
                </a:gridCol>
              </a:tblGrid>
              <a:tr h="517141">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803482">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1121954">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for all numbers to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3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015016"/>
                  </a:ext>
                </a:extLst>
              </a:tr>
              <a:tr h="803482">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n-GB" sz="1250" b="0" dirty="0">
                          <a:solidFill>
                            <a:schemeClr val="tx1"/>
                          </a:solidFill>
                          <a:latin typeface="+mn-lt"/>
                        </a:rPr>
                        <a:t>Measurement: Length and Perimeter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3">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17601">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err="1">
                          <a:latin typeface="+mn-lt"/>
                        </a:rPr>
                        <a:t>Spr</a:t>
                      </a:r>
                      <a:r>
                        <a:rPr lang="en-US" sz="1100" b="0" i="0" dirty="0">
                          <a:latin typeface="+mn-lt"/>
                        </a:rPr>
                        <a:t> 1: </a:t>
                      </a:r>
                      <a:r>
                        <a:rPr lang="en-GB" sz="1100" b="0" kern="1200" dirty="0">
                          <a:solidFill>
                            <a:schemeClr val="dk1"/>
                          </a:solidFill>
                          <a:effectLst/>
                          <a:latin typeface="+mn-lt"/>
                          <a:ea typeface="+mn-ea"/>
                          <a:cs typeface="+mn-cs"/>
                        </a:rPr>
                        <a:t>I can recall facts about durations of time.</a:t>
                      </a:r>
                    </a:p>
                    <a:p>
                      <a:pPr algn="ctr"/>
                      <a:r>
                        <a:rPr lang="en-GB" sz="1100" b="0" i="1" kern="1200" dirty="0">
                          <a:solidFill>
                            <a:schemeClr val="dk1"/>
                          </a:solidFill>
                          <a:effectLst/>
                          <a:latin typeface="+mn-lt"/>
                          <a:ea typeface="+mn-ea"/>
                          <a:cs typeface="+mn-cs"/>
                        </a:rPr>
                        <a:t>Durations and number of days in the months of the year</a:t>
                      </a:r>
                    </a:p>
                    <a:p>
                      <a:pPr algn="ctr"/>
                      <a:r>
                        <a:rPr lang="en-US" sz="1100" b="0" i="0" dirty="0" err="1">
                          <a:latin typeface="+mn-lt"/>
                        </a:rPr>
                        <a:t>Spr</a:t>
                      </a:r>
                      <a:r>
                        <a:rPr lang="en-US" sz="1100" b="0" i="0" dirty="0">
                          <a:latin typeface="+mn-lt"/>
                        </a:rPr>
                        <a:t> 2: </a:t>
                      </a:r>
                      <a:r>
                        <a:rPr lang="en-GB" sz="1100" b="0" kern="1200" dirty="0">
                          <a:solidFill>
                            <a:schemeClr val="dk1"/>
                          </a:solidFill>
                          <a:effectLst/>
                          <a:latin typeface="+mn-lt"/>
                          <a:ea typeface="+mn-ea"/>
                          <a:cs typeface="+mn-cs"/>
                        </a:rPr>
                        <a:t>I know the multiplication and division facts for the 4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758469"/>
                  </a:ext>
                </a:extLst>
              </a:tr>
              <a:tr h="9008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 Money</a:t>
                      </a: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a:t>
                      </a:r>
                      <a:r>
                        <a:rPr lang="en-GB" sz="1250" b="0">
                          <a:solidFill>
                            <a:schemeClr val="tx1"/>
                          </a:solidFill>
                          <a:latin typeface="+mn-lt"/>
                        </a:rPr>
                        <a:t>: Time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Measurement: Time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Measurement: Mass and Capacity</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r>
                        <a:rPr lang="en-GB" sz="1250" b="0" dirty="0">
                          <a:solidFill>
                            <a:schemeClr val="tx1"/>
                          </a:solidFill>
                          <a:latin typeface="+mn-lt"/>
                        </a:rPr>
                        <a:t>Geometry: Property of Shapes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lang="en-GB" sz="1250" b="0" dirty="0">
                          <a:solidFill>
                            <a:schemeClr val="tx1"/>
                          </a:solidFill>
                          <a:latin typeface="+mn-lt"/>
                        </a:rPr>
                        <a:t>Geometry: Shape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Sassoon Infant Std" panose="020B0503020103030203" pitchFamily="34" charset="0"/>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1114067">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a:latin typeface="+mn-lt"/>
                        </a:rPr>
                        <a:t>Sum 1: </a:t>
                      </a:r>
                      <a:r>
                        <a:rPr lang="en-GB" sz="1100" b="0" kern="1200" dirty="0">
                          <a:solidFill>
                            <a:schemeClr val="dk1"/>
                          </a:solidFill>
                          <a:effectLst/>
                          <a:latin typeface="+mn-lt"/>
                          <a:ea typeface="+mn-ea"/>
                          <a:cs typeface="+mn-cs"/>
                        </a:rPr>
                        <a:t>I can tell the time (to the nearest minute).</a:t>
                      </a:r>
                    </a:p>
                    <a:p>
                      <a:pPr algn="ctr"/>
                      <a:r>
                        <a:rPr lang="en-US" sz="1100" b="0" i="0" dirty="0">
                          <a:latin typeface="+mn-lt"/>
                        </a:rPr>
                        <a:t>Sum 2: </a:t>
                      </a:r>
                      <a:r>
                        <a:rPr lang="en-GB" sz="1100" b="0" kern="1200" dirty="0">
                          <a:solidFill>
                            <a:schemeClr val="dk1"/>
                          </a:solidFill>
                          <a:effectLst/>
                          <a:latin typeface="+mn-lt"/>
                          <a:ea typeface="+mn-ea"/>
                          <a:cs typeface="+mn-cs"/>
                        </a:rPr>
                        <a:t>I know the multiplication and division facts for the 8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396193"/>
                  </a:ext>
                </a:extLst>
              </a:tr>
            </a:tbl>
          </a:graphicData>
        </a:graphic>
      </p:graphicFrame>
      <p:sp>
        <p:nvSpPr>
          <p:cNvPr id="6" name="TextBox 5">
            <a:extLst>
              <a:ext uri="{FF2B5EF4-FFF2-40B4-BE49-F238E27FC236}">
                <a16:creationId xmlns:a16="http://schemas.microsoft.com/office/drawing/2014/main" id="{E182F294-F229-4B33-A1E2-E382BE7C4ECE}"/>
              </a:ext>
            </a:extLst>
          </p:cNvPr>
          <p:cNvSpPr txBox="1"/>
          <p:nvPr/>
        </p:nvSpPr>
        <p:spPr>
          <a:xfrm>
            <a:off x="1271589" y="8070"/>
            <a:ext cx="4543584"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3 – Yearly Overview- Maths</a:t>
            </a:r>
          </a:p>
        </p:txBody>
      </p:sp>
    </p:spTree>
    <p:extLst>
      <p:ext uri="{BB962C8B-B14F-4D97-AF65-F5344CB8AC3E}">
        <p14:creationId xmlns:p14="http://schemas.microsoft.com/office/powerpoint/2010/main" val="381188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74488" y="330273"/>
          <a:ext cx="12117516" cy="6711976"/>
        </p:xfrm>
        <a:graphic>
          <a:graphicData uri="http://schemas.openxmlformats.org/drawingml/2006/table">
            <a:tbl>
              <a:tblPr firstRow="1" bandRow="1">
                <a:tableStyleId>{5C22544A-7EE6-4342-B048-85BDC9FD1C3A}</a:tableStyleId>
              </a:tblPr>
              <a:tblGrid>
                <a:gridCol w="714696">
                  <a:extLst>
                    <a:ext uri="{9D8B030D-6E8A-4147-A177-3AD203B41FA5}">
                      <a16:colId xmlns:a16="http://schemas.microsoft.com/office/drawing/2014/main" val="1558636196"/>
                    </a:ext>
                  </a:extLst>
                </a:gridCol>
                <a:gridCol w="950235">
                  <a:extLst>
                    <a:ext uri="{9D8B030D-6E8A-4147-A177-3AD203B41FA5}">
                      <a16:colId xmlns:a16="http://schemas.microsoft.com/office/drawing/2014/main" val="185067635"/>
                    </a:ext>
                  </a:extLst>
                </a:gridCol>
                <a:gridCol w="950235">
                  <a:extLst>
                    <a:ext uri="{9D8B030D-6E8A-4147-A177-3AD203B41FA5}">
                      <a16:colId xmlns:a16="http://schemas.microsoft.com/office/drawing/2014/main" val="839010137"/>
                    </a:ext>
                  </a:extLst>
                </a:gridCol>
                <a:gridCol w="950235">
                  <a:extLst>
                    <a:ext uri="{9D8B030D-6E8A-4147-A177-3AD203B41FA5}">
                      <a16:colId xmlns:a16="http://schemas.microsoft.com/office/drawing/2014/main" val="2881577828"/>
                    </a:ext>
                  </a:extLst>
                </a:gridCol>
                <a:gridCol w="950235">
                  <a:extLst>
                    <a:ext uri="{9D8B030D-6E8A-4147-A177-3AD203B41FA5}">
                      <a16:colId xmlns:a16="http://schemas.microsoft.com/office/drawing/2014/main" val="2333984587"/>
                    </a:ext>
                  </a:extLst>
                </a:gridCol>
                <a:gridCol w="950235">
                  <a:extLst>
                    <a:ext uri="{9D8B030D-6E8A-4147-A177-3AD203B41FA5}">
                      <a16:colId xmlns:a16="http://schemas.microsoft.com/office/drawing/2014/main" val="2368918563"/>
                    </a:ext>
                  </a:extLst>
                </a:gridCol>
                <a:gridCol w="950235">
                  <a:extLst>
                    <a:ext uri="{9D8B030D-6E8A-4147-A177-3AD203B41FA5}">
                      <a16:colId xmlns:a16="http://schemas.microsoft.com/office/drawing/2014/main" val="493329073"/>
                    </a:ext>
                  </a:extLst>
                </a:gridCol>
                <a:gridCol w="950235">
                  <a:extLst>
                    <a:ext uri="{9D8B030D-6E8A-4147-A177-3AD203B41FA5}">
                      <a16:colId xmlns:a16="http://schemas.microsoft.com/office/drawing/2014/main" val="920426860"/>
                    </a:ext>
                  </a:extLst>
                </a:gridCol>
                <a:gridCol w="950235">
                  <a:extLst>
                    <a:ext uri="{9D8B030D-6E8A-4147-A177-3AD203B41FA5}">
                      <a16:colId xmlns:a16="http://schemas.microsoft.com/office/drawing/2014/main" val="3366675494"/>
                    </a:ext>
                  </a:extLst>
                </a:gridCol>
                <a:gridCol w="950235">
                  <a:extLst>
                    <a:ext uri="{9D8B030D-6E8A-4147-A177-3AD203B41FA5}">
                      <a16:colId xmlns:a16="http://schemas.microsoft.com/office/drawing/2014/main" val="1904794656"/>
                    </a:ext>
                  </a:extLst>
                </a:gridCol>
                <a:gridCol w="950235">
                  <a:extLst>
                    <a:ext uri="{9D8B030D-6E8A-4147-A177-3AD203B41FA5}">
                      <a16:colId xmlns:a16="http://schemas.microsoft.com/office/drawing/2014/main" val="2030266313"/>
                    </a:ext>
                  </a:extLst>
                </a:gridCol>
                <a:gridCol w="950235">
                  <a:extLst>
                    <a:ext uri="{9D8B030D-6E8A-4147-A177-3AD203B41FA5}">
                      <a16:colId xmlns:a16="http://schemas.microsoft.com/office/drawing/2014/main" val="587566285"/>
                    </a:ext>
                  </a:extLst>
                </a:gridCol>
                <a:gridCol w="950235">
                  <a:extLst>
                    <a:ext uri="{9D8B030D-6E8A-4147-A177-3AD203B41FA5}">
                      <a16:colId xmlns:a16="http://schemas.microsoft.com/office/drawing/2014/main" val="1189135501"/>
                    </a:ext>
                  </a:extLst>
                </a:gridCol>
              </a:tblGrid>
              <a:tr h="433006">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1041430">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Length and Perimeter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896504">
                <a:tc gridSpan="9">
                  <a:txBody>
                    <a:bodyPr/>
                    <a:lstStyle/>
                    <a:p>
                      <a:pPr lvl="0" algn="ctr">
                        <a:buNone/>
                      </a:pPr>
                      <a:r>
                        <a:rPr lang="en-GB" sz="1100" b="1" i="0" u="none" strike="noStrike" noProof="0" dirty="0">
                          <a:solidFill>
                            <a:schemeClr val="bg1"/>
                          </a:solidFill>
                          <a:latin typeface="Calibri"/>
                        </a:rPr>
                        <a:t>On-going: Flashbacks  Tues, Wed Thurs and Fri (to recap on previous learning)</a:t>
                      </a:r>
                    </a:p>
                    <a:p>
                      <a:pPr lvl="0" algn="ctr">
                        <a:buNone/>
                      </a:pPr>
                      <a:r>
                        <a:rPr lang="en-GB" sz="1100" b="1" i="0" u="none" strike="noStrike" noProof="0" dirty="0">
                          <a:solidFill>
                            <a:schemeClr val="bg1"/>
                          </a:solidFill>
                          <a:latin typeface="Calibri"/>
                        </a:rPr>
                        <a:t> Monday 4 number operations fluency and KIRFS- all classes</a:t>
                      </a:r>
                    </a:p>
                    <a:p>
                      <a:pPr lvl="0" algn="ctr">
                        <a:buNone/>
                      </a:pPr>
                      <a:r>
                        <a:rPr lang="en-GB" sz="1100" b="1" i="0" u="none" strike="noStrike" noProof="0" dirty="0">
                          <a:solidFill>
                            <a:schemeClr val="bg1"/>
                          </a:solidFill>
                          <a:latin typeface="Calibri"/>
                        </a:rPr>
                        <a:t>Fluency Monday and Tuesday in classes- 9:00-9:30 </a:t>
                      </a:r>
                    </a:p>
                    <a:p>
                      <a:pPr lvl="0" algn="ctr">
                        <a:buNone/>
                      </a:pPr>
                      <a:r>
                        <a:rPr lang="en-GB" sz="1100" b="1" i="0" u="none" strike="noStrike" noProof="0" dirty="0">
                          <a:solidFill>
                            <a:schemeClr val="bg1"/>
                          </a:solidFill>
                          <a:latin typeface="Calibri"/>
                        </a:rPr>
                        <a:t>Problem Solving  and Reasoning / Blue box challenges, Tues, Wed, </a:t>
                      </a:r>
                      <a:r>
                        <a:rPr lang="en-GB" sz="1100" b="1" i="0" u="none" strike="noStrike" noProof="0" dirty="0" err="1">
                          <a:solidFill>
                            <a:schemeClr val="bg1"/>
                          </a:solidFill>
                          <a:latin typeface="Calibri"/>
                        </a:rPr>
                        <a:t>thurs</a:t>
                      </a:r>
                      <a:r>
                        <a:rPr lang="en-GB" sz="1100" b="1" i="0" u="none" strike="noStrike" noProof="0" dirty="0">
                          <a:solidFill>
                            <a:schemeClr val="bg1"/>
                          </a:solidFill>
                          <a:latin typeface="Calibri"/>
                        </a:rPr>
                        <a:t> </a:t>
                      </a:r>
                      <a:r>
                        <a:rPr lang="en-GB" sz="1100" b="1" i="0" u="none" strike="noStrike" noProof="0" dirty="0" err="1">
                          <a:solidFill>
                            <a:schemeClr val="bg1"/>
                          </a:solidFill>
                          <a:latin typeface="Calibri"/>
                        </a:rPr>
                        <a:t>fri</a:t>
                      </a:r>
                      <a:endParaRPr lang="en-GB" sz="1100" b="1" i="0" u="none" strike="noStrike" noProof="0" dirty="0">
                        <a:solidFill>
                          <a:schemeClr val="bg1"/>
                        </a:solidFill>
                        <a:latin typeface="Calibri"/>
                      </a:endParaRPr>
                    </a:p>
                    <a:p>
                      <a:pPr lvl="0" algn="ctr">
                        <a:buNone/>
                      </a:pPr>
                      <a:r>
                        <a:rPr lang="en-GB" sz="1100" b="1" i="0" u="none" strike="noStrike" noProof="0" dirty="0">
                          <a:solidFill>
                            <a:schemeClr val="bg1"/>
                          </a:solidFill>
                          <a:latin typeface="Calibri"/>
                        </a:rPr>
                        <a:t>TT rockstars- additional time in week for children to practise using </a:t>
                      </a:r>
                      <a:r>
                        <a:rPr lang="en-GB" sz="1100" b="1" i="0" u="none" strike="noStrike" noProof="0" dirty="0" err="1">
                          <a:solidFill>
                            <a:schemeClr val="bg1"/>
                          </a:solidFill>
                          <a:latin typeface="Calibri"/>
                        </a:rPr>
                        <a:t>Ipads</a:t>
                      </a:r>
                      <a:r>
                        <a:rPr lang="en-GB" sz="1100" b="1" i="0" u="none" strike="noStrike" noProof="0" dirty="0">
                          <a:solidFill>
                            <a:schemeClr val="bg1"/>
                          </a:solidFill>
                          <a:latin typeface="Calibri"/>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to 100.</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6 times table</a:t>
                      </a:r>
                      <a:r>
                        <a:rPr lang="en-GB" sz="1800" b="0" kern="1200" dirty="0">
                          <a:solidFill>
                            <a:schemeClr val="dk1"/>
                          </a:solidFill>
                          <a:effectLst/>
                          <a:latin typeface="+mn-lt"/>
                          <a:ea typeface="+mn-ea"/>
                          <a:cs typeface="+mn-cs"/>
                        </a:rPr>
                        <a:t>.</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245633"/>
                  </a:ext>
                </a:extLst>
              </a:tr>
              <a:tr h="1041430">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Area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87562">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 all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Fluency Monday and Tuesday in classes- 9:00-9:30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lvl="0" algn="ctr">
                        <a:buNone/>
                      </a:pPr>
                      <a:r>
                        <a:rPr lang="en-US" sz="1200" dirty="0">
                          <a:solidFill>
                            <a:schemeClr val="bg1"/>
                          </a:solidFill>
                        </a:rPr>
                        <a:t>Extra fluency Thurs (</a:t>
                      </a:r>
                      <a:r>
                        <a:rPr lang="en-US" sz="1200" dirty="0" err="1">
                          <a:solidFill>
                            <a:schemeClr val="bg1"/>
                          </a:solidFill>
                        </a:rPr>
                        <a:t>yr</a:t>
                      </a:r>
                      <a:r>
                        <a:rPr lang="en-US" sz="1200" dirty="0">
                          <a:solidFill>
                            <a:schemeClr val="bg1"/>
                          </a:solidFill>
                        </a:rPr>
                        <a:t> 3 swim)</a:t>
                      </a:r>
                    </a:p>
                    <a:p>
                      <a:pPr lvl="0" algn="ctr">
                        <a:buNone/>
                      </a:pPr>
                      <a:r>
                        <a:rPr lang="en-GB" sz="1200" b="1" i="0" u="none" strike="noStrike" noProof="0" dirty="0">
                          <a:solidFill>
                            <a:schemeClr val="bg1"/>
                          </a:solidFill>
                          <a:latin typeface="+mn-lt"/>
                        </a:rPr>
                        <a:t>TT rockstars- additional time in week for children to practise using </a:t>
                      </a:r>
                      <a:r>
                        <a:rPr lang="en-GB" sz="1200" b="1" i="0" u="none" strike="noStrike" noProof="0" dirty="0" err="1">
                          <a:solidFill>
                            <a:schemeClr val="bg1"/>
                          </a:solidFill>
                          <a:latin typeface="+mn-lt"/>
                        </a:rPr>
                        <a:t>Ipads</a:t>
                      </a:r>
                      <a:r>
                        <a:rPr lang="en-GB" sz="1200" b="1" i="0" u="none" strike="noStrike" noProof="0" dirty="0">
                          <a:solidFill>
                            <a:schemeClr val="bg1"/>
                          </a:solidFill>
                          <a:latin typeface="+mn-lt"/>
                        </a:rPr>
                        <a:t>- dependant on class timetable</a:t>
                      </a:r>
                      <a:endParaRPr lang="en-US" sz="12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9 and 11 times tables.</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can recognise decimal equivalents of fractions.</a:t>
                      </a:r>
                      <a:endParaRPr lang="en-US" sz="1100" b="0" i="0" dirty="0"/>
                    </a:p>
                    <a:p>
                      <a:pPr lvl="0" algn="ctr">
                        <a:buNone/>
                      </a:pPr>
                      <a:endParaRPr lang="en-US" sz="12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778071"/>
                  </a:ext>
                </a:extLst>
              </a:tr>
              <a:tr h="10414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Time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Geometry: Property of 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Geometry: Position and Direction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25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896504">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mn-lt"/>
                          <a:ea typeface="+mn-ea"/>
                          <a:cs typeface="+mn-cs"/>
                        </a:rPr>
                        <a:t>Fluency </a:t>
                      </a:r>
                      <a:r>
                        <a:rPr kumimoji="0" lang="en-GB" sz="1100" b="0" i="0" u="none" strike="noStrike" kern="1200" cap="none" spc="0" normalizeH="0" baseline="0" noProof="0" dirty="0">
                          <a:ln>
                            <a:noFill/>
                          </a:ln>
                          <a:solidFill>
                            <a:prstClr val="white"/>
                          </a:solidFill>
                          <a:effectLst/>
                          <a:uLnTx/>
                          <a:uFillTx/>
                          <a:latin typeface="+mn-lt"/>
                          <a:ea typeface="+mn-ea"/>
                          <a:cs typeface="+mn-cs"/>
                        </a:rPr>
                        <a:t>Tuesday and Thursday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TT rockstars- additional time in week for children to practise using </a:t>
                      </a:r>
                      <a:r>
                        <a:rPr lang="en-GB" sz="1100" b="1" i="0" u="none" strike="noStrike" noProof="0" dirty="0" err="1">
                          <a:solidFill>
                            <a:schemeClr val="bg1"/>
                          </a:solidFill>
                          <a:latin typeface="+mn-lt"/>
                        </a:rPr>
                        <a:t>Ipads</a:t>
                      </a:r>
                      <a:r>
                        <a:rPr lang="en-GB" sz="1100" b="1" i="0" u="none" strike="noStrike" noProof="0" dirty="0">
                          <a:solidFill>
                            <a:schemeClr val="bg1"/>
                          </a:solidFill>
                          <a:latin typeface="+mn-lt"/>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7 times table.</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i="0" dirty="0">
                          <a:latin typeface="+mn-lt"/>
                        </a:rPr>
                        <a:t>I can multiply and divide single-digit numbers by 10 and 100.</a:t>
                      </a:r>
                      <a:endParaRPr lang="en-US" sz="1100" b="0" i="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19727"/>
                  </a:ext>
                </a:extLst>
              </a:tr>
            </a:tbl>
          </a:graphicData>
        </a:graphic>
      </p:graphicFrame>
      <p:sp>
        <p:nvSpPr>
          <p:cNvPr id="6" name="TextBox 5">
            <a:extLst>
              <a:ext uri="{FF2B5EF4-FFF2-40B4-BE49-F238E27FC236}">
                <a16:creationId xmlns:a16="http://schemas.microsoft.com/office/drawing/2014/main" id="{479D25E6-7DD3-45F0-A83C-A4CFFE46A682}"/>
              </a:ext>
            </a:extLst>
          </p:cNvPr>
          <p:cNvSpPr txBox="1"/>
          <p:nvPr/>
        </p:nvSpPr>
        <p:spPr>
          <a:xfrm>
            <a:off x="74487" y="-56190"/>
            <a:ext cx="4415319"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4 – Yearly Overview Maths</a:t>
            </a:r>
          </a:p>
        </p:txBody>
      </p:sp>
    </p:spTree>
    <p:extLst>
      <p:ext uri="{BB962C8B-B14F-4D97-AF65-F5344CB8AC3E}">
        <p14:creationId xmlns:p14="http://schemas.microsoft.com/office/powerpoint/2010/main" val="381433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7BB4C-32F7-ECB5-7A1B-E566570DCB43}"/>
              </a:ext>
            </a:extLst>
          </p:cNvPr>
          <p:cNvPicPr>
            <a:picLocks noChangeAspect="1"/>
          </p:cNvPicPr>
          <p:nvPr/>
        </p:nvPicPr>
        <p:blipFill>
          <a:blip r:embed="rId2"/>
          <a:stretch>
            <a:fillRect/>
          </a:stretch>
        </p:blipFill>
        <p:spPr>
          <a:xfrm>
            <a:off x="154111" y="16565"/>
            <a:ext cx="11938571" cy="6824870"/>
          </a:xfrm>
          <a:prstGeom prst="rect">
            <a:avLst/>
          </a:prstGeom>
        </p:spPr>
      </p:pic>
    </p:spTree>
    <p:extLst>
      <p:ext uri="{BB962C8B-B14F-4D97-AF65-F5344CB8AC3E}">
        <p14:creationId xmlns:p14="http://schemas.microsoft.com/office/powerpoint/2010/main" val="22897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F3815-45BE-02CB-1A57-7D53366E6257}"/>
              </a:ext>
            </a:extLst>
          </p:cNvPr>
          <p:cNvPicPr>
            <a:picLocks noChangeAspect="1"/>
          </p:cNvPicPr>
          <p:nvPr/>
        </p:nvPicPr>
        <p:blipFill>
          <a:blip r:embed="rId2"/>
          <a:stretch>
            <a:fillRect/>
          </a:stretch>
        </p:blipFill>
        <p:spPr>
          <a:xfrm>
            <a:off x="0" y="0"/>
            <a:ext cx="12092683" cy="6858000"/>
          </a:xfrm>
          <a:prstGeom prst="rect">
            <a:avLst/>
          </a:prstGeom>
        </p:spPr>
      </p:pic>
    </p:spTree>
    <p:extLst>
      <p:ext uri="{BB962C8B-B14F-4D97-AF65-F5344CB8AC3E}">
        <p14:creationId xmlns:p14="http://schemas.microsoft.com/office/powerpoint/2010/main" val="338097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01BCCD-01B1-CEE6-6D37-507F34935E65}"/>
              </a:ext>
            </a:extLst>
          </p:cNvPr>
          <p:cNvPicPr>
            <a:picLocks noChangeAspect="1"/>
          </p:cNvPicPr>
          <p:nvPr/>
        </p:nvPicPr>
        <p:blipFill>
          <a:blip r:embed="rId2"/>
          <a:stretch>
            <a:fillRect/>
          </a:stretch>
        </p:blipFill>
        <p:spPr>
          <a:xfrm>
            <a:off x="143838" y="22599"/>
            <a:ext cx="11897474" cy="6812803"/>
          </a:xfrm>
          <a:prstGeom prst="rect">
            <a:avLst/>
          </a:prstGeom>
        </p:spPr>
      </p:pic>
    </p:spTree>
    <p:extLst>
      <p:ext uri="{BB962C8B-B14F-4D97-AF65-F5344CB8AC3E}">
        <p14:creationId xmlns:p14="http://schemas.microsoft.com/office/powerpoint/2010/main" val="113353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clrChange>
              <a:clrFrom>
                <a:srgbClr val="FFFFFF"/>
              </a:clrFrom>
              <a:clrTo>
                <a:srgbClr val="FFFFFF">
                  <a:alpha val="0"/>
                </a:srgbClr>
              </a:clrTo>
            </a:clrChange>
          </a:blip>
          <a:stretch>
            <a:fillRect/>
          </a:stretch>
        </p:blipFill>
        <p:spPr>
          <a:xfrm>
            <a:off x="9919370" y="236878"/>
            <a:ext cx="478073" cy="465993"/>
          </a:xfrm>
          <a:prstGeom prst="rect">
            <a:avLst/>
          </a:prstGeom>
        </p:spPr>
      </p:pic>
      <p:graphicFrame>
        <p:nvGraphicFramePr>
          <p:cNvPr id="5" name="Table 5">
            <a:extLst>
              <a:ext uri="{FF2B5EF4-FFF2-40B4-BE49-F238E27FC236}">
                <a16:creationId xmlns:a16="http://schemas.microsoft.com/office/drawing/2014/main" id="{71600635-6AC6-4378-8FD8-9E0AFD2AA56A}"/>
              </a:ext>
            </a:extLst>
          </p:cNvPr>
          <p:cNvGraphicFramePr>
            <a:graphicFrameLocks noGrp="1"/>
          </p:cNvGraphicFramePr>
          <p:nvPr/>
        </p:nvGraphicFramePr>
        <p:xfrm>
          <a:off x="1786807" y="702871"/>
          <a:ext cx="3611053" cy="5907991"/>
        </p:xfrm>
        <a:graphic>
          <a:graphicData uri="http://schemas.openxmlformats.org/drawingml/2006/table">
            <a:tbl>
              <a:tblPr firstRow="1" bandRow="1">
                <a:tableStyleId>{5DA37D80-6434-44D0-A028-1B22A696006F}</a:tableStyleId>
              </a:tblPr>
              <a:tblGrid>
                <a:gridCol w="1068154">
                  <a:extLst>
                    <a:ext uri="{9D8B030D-6E8A-4147-A177-3AD203B41FA5}">
                      <a16:colId xmlns:a16="http://schemas.microsoft.com/office/drawing/2014/main" val="2368232625"/>
                    </a:ext>
                  </a:extLst>
                </a:gridCol>
                <a:gridCol w="2542899">
                  <a:extLst>
                    <a:ext uri="{9D8B030D-6E8A-4147-A177-3AD203B41FA5}">
                      <a16:colId xmlns:a16="http://schemas.microsoft.com/office/drawing/2014/main" val="876400432"/>
                    </a:ext>
                  </a:extLst>
                </a:gridCol>
              </a:tblGrid>
              <a:tr h="461991">
                <a:tc gridSpan="2">
                  <a:txBody>
                    <a:bodyPr/>
                    <a:lstStyle/>
                    <a:p>
                      <a:r>
                        <a:rPr lang="en-GB" sz="2200" b="1" dirty="0">
                          <a:latin typeface="Arial" panose="020B0604020202020204" pitchFamily="34" charset="0"/>
                          <a:cs typeface="Arial" panose="020B0604020202020204" pitchFamily="34" charset="0"/>
                        </a:rPr>
                        <a:t>Key Vocabulary </a:t>
                      </a:r>
                    </a:p>
                  </a:txBody>
                  <a:tcPr marL="84406" marR="84406" marT="42203" marB="42203" anchor="ctr">
                    <a:solidFill>
                      <a:schemeClr val="accent3"/>
                    </a:solidFill>
                  </a:tcPr>
                </a:tc>
                <a:tc hMerge="1">
                  <a:txBody>
                    <a:bodyPr/>
                    <a:lstStyle/>
                    <a:p>
                      <a:endParaRPr lang="en-GB"/>
                    </a:p>
                  </a:txBody>
                  <a:tcPr/>
                </a:tc>
                <a:extLst>
                  <a:ext uri="{0D108BD9-81ED-4DB2-BD59-A6C34878D82A}">
                    <a16:rowId xmlns:a16="http://schemas.microsoft.com/office/drawing/2014/main" val="292055210"/>
                  </a:ext>
                </a:extLst>
              </a:tr>
              <a:tr h="790130">
                <a:tc>
                  <a:txBody>
                    <a:bodyPr/>
                    <a:lstStyle/>
                    <a:p>
                      <a:r>
                        <a:rPr lang="en-GB" sz="1400" b="1" dirty="0">
                          <a:latin typeface="Arial" panose="020B0604020202020204" pitchFamily="34" charset="0"/>
                          <a:cs typeface="Arial" panose="020B0604020202020204" pitchFamily="34" charset="0"/>
                        </a:rPr>
                        <a:t>data</a:t>
                      </a:r>
                    </a:p>
                  </a:txBody>
                  <a:tcPr marL="84406" marR="84406" marT="42203" marB="42203" anchor="ctr">
                    <a:solidFill>
                      <a:schemeClr val="bg1"/>
                    </a:solidFill>
                  </a:tcPr>
                </a:tc>
                <a:tc>
                  <a:txBody>
                    <a:bodyPr/>
                    <a:lstStyle/>
                    <a:p>
                      <a:r>
                        <a:rPr lang="en-GB" sz="1150" b="0" i="0" kern="1200" dirty="0">
                          <a:solidFill>
                            <a:schemeClr val="tx1"/>
                          </a:solidFill>
                          <a:effectLst/>
                          <a:latin typeface="+mn-lt"/>
                          <a:ea typeface="+mn-ea"/>
                          <a:cs typeface="+mn-cs"/>
                        </a:rPr>
                        <a:t>Data is information. It can be numbers, words, pictures, or anything that we can collect and store. </a:t>
                      </a:r>
                      <a:endParaRPr lang="en-GB" sz="115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189177851"/>
                  </a:ext>
                </a:extLst>
              </a:tr>
              <a:tr h="1495350">
                <a:tc>
                  <a:txBody>
                    <a:bodyPr/>
                    <a:lstStyle/>
                    <a:p>
                      <a:r>
                        <a:rPr lang="en-GB" sz="1400" b="1" dirty="0">
                          <a:latin typeface="Arial" panose="020B0604020202020204" pitchFamily="34" charset="0"/>
                          <a:cs typeface="Arial" panose="020B0604020202020204" pitchFamily="34" charset="0"/>
                        </a:rPr>
                        <a:t>branching database</a:t>
                      </a:r>
                    </a:p>
                  </a:txBody>
                  <a:tcPr marL="84406" marR="84406" marT="42203" marB="42203" anchor="ctr">
                    <a:solidFill>
                      <a:schemeClr val="bg1"/>
                    </a:solidFill>
                  </a:tcPr>
                </a:tc>
                <a:tc>
                  <a:txBody>
                    <a:bodyPr/>
                    <a:lstStyle/>
                    <a:p>
                      <a:r>
                        <a:rPr lang="en-GB" sz="1150" b="0" i="0" kern="1200" dirty="0">
                          <a:solidFill>
                            <a:schemeClr val="tx1"/>
                          </a:solidFill>
                          <a:effectLst/>
                          <a:latin typeface="+mn-lt"/>
                          <a:ea typeface="+mn-ea"/>
                          <a:cs typeface="+mn-cs"/>
                        </a:rPr>
                        <a:t>A branching database is a way of organising information by asking yes/no questions to narrow down possibilities until you find the right answer. It's like a tree with branches where each question leads to more specific information.</a:t>
                      </a:r>
                      <a:endParaRPr lang="en-GB" sz="115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521765047"/>
                  </a:ext>
                </a:extLst>
              </a:tr>
              <a:tr h="1142740">
                <a:tc>
                  <a:txBody>
                    <a:bodyPr/>
                    <a:lstStyle/>
                    <a:p>
                      <a:r>
                        <a:rPr lang="en-GB" sz="1400" b="1" dirty="0">
                          <a:latin typeface="Arial" panose="020B0604020202020204" pitchFamily="34" charset="0"/>
                          <a:cs typeface="Arial" panose="020B0604020202020204" pitchFamily="34" charset="0"/>
                        </a:rPr>
                        <a:t>binary tree</a:t>
                      </a:r>
                    </a:p>
                  </a:txBody>
                  <a:tcPr marL="84406" marR="84406" marT="42203" marB="42203" anchor="ctr">
                    <a:solidFill>
                      <a:schemeClr val="bg1"/>
                    </a:solidFill>
                  </a:tcPr>
                </a:tc>
                <a:tc>
                  <a:txBody>
                    <a:bodyPr/>
                    <a:lstStyle/>
                    <a:p>
                      <a:r>
                        <a:rPr lang="en-GB" sz="1150" b="0" i="0" kern="1200" dirty="0">
                          <a:solidFill>
                            <a:schemeClr val="tx1"/>
                          </a:solidFill>
                          <a:effectLst/>
                          <a:latin typeface="+mn-lt"/>
                          <a:ea typeface="+mn-ea"/>
                          <a:cs typeface="+mn-cs"/>
                        </a:rPr>
                        <a:t>A binary tree is a special kind of branching database. It's a way to organize information in a tree-like structure where each question has only two possible answers (yes or no).</a:t>
                      </a:r>
                      <a:endParaRPr lang="en-GB" sz="115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20411257"/>
                  </a:ext>
                </a:extLst>
              </a:tr>
              <a:tr h="966435">
                <a:tc>
                  <a:txBody>
                    <a:bodyPr/>
                    <a:lstStyle/>
                    <a:p>
                      <a:r>
                        <a:rPr lang="en-GB" sz="1400" b="1" dirty="0">
                          <a:latin typeface="Arial" panose="020B0604020202020204" pitchFamily="34" charset="0"/>
                          <a:cs typeface="Arial" panose="020B0604020202020204" pitchFamily="34" charset="0"/>
                        </a:rPr>
                        <a:t>yes/no questions</a:t>
                      </a:r>
                    </a:p>
                  </a:txBody>
                  <a:tcPr marL="84406" marR="84406" marT="42203" marB="42203" anchor="ctr">
                    <a:solidFill>
                      <a:schemeClr val="bg1"/>
                    </a:solidFill>
                  </a:tcPr>
                </a:tc>
                <a:tc>
                  <a:txBody>
                    <a:bodyPr/>
                    <a:lstStyle/>
                    <a:p>
                      <a:r>
                        <a:rPr lang="en-GB" sz="1150" b="0" i="0" kern="1200" dirty="0">
                          <a:solidFill>
                            <a:schemeClr val="tx1"/>
                          </a:solidFill>
                          <a:effectLst/>
                          <a:latin typeface="+mn-lt"/>
                          <a:ea typeface="+mn-ea"/>
                          <a:cs typeface="+mn-cs"/>
                        </a:rPr>
                        <a:t>Yes/no questions are questions that can be answered with either "yes" or "no." It helps in making choices or narrowing down options.</a:t>
                      </a:r>
                      <a:endParaRPr lang="en-US" sz="115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964903357"/>
                  </a:ext>
                </a:extLst>
              </a:tr>
              <a:tr h="437520">
                <a:tc>
                  <a:txBody>
                    <a:bodyPr/>
                    <a:lstStyle/>
                    <a:p>
                      <a:r>
                        <a:rPr lang="en-GB" sz="1400" b="1" dirty="0">
                          <a:latin typeface="Arial" panose="020B0604020202020204" pitchFamily="34" charset="0"/>
                          <a:cs typeface="Arial" panose="020B0604020202020204" pitchFamily="34" charset="0"/>
                        </a:rPr>
                        <a:t>attribute</a:t>
                      </a:r>
                    </a:p>
                  </a:txBody>
                  <a:tcPr marL="84406" marR="84406" marT="42203" marB="42203" anchor="ctr">
                    <a:solidFill>
                      <a:schemeClr val="bg1"/>
                    </a:solidFill>
                  </a:tcPr>
                </a:tc>
                <a:tc>
                  <a:txBody>
                    <a:bodyPr/>
                    <a:lstStyle/>
                    <a:p>
                      <a:r>
                        <a:rPr lang="en-GB" sz="1150" b="0" i="0" kern="1200" dirty="0">
                          <a:solidFill>
                            <a:schemeClr val="tx1"/>
                          </a:solidFill>
                          <a:effectLst/>
                          <a:latin typeface="+mn-lt"/>
                          <a:ea typeface="+mn-ea"/>
                          <a:cs typeface="+mn-cs"/>
                        </a:rPr>
                        <a:t>An attribute is a characteristic or feature of something.</a:t>
                      </a:r>
                      <a:endParaRPr lang="en-US" sz="115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163083010"/>
                  </a:ext>
                </a:extLst>
              </a:tr>
              <a:tr h="613825">
                <a:tc>
                  <a:txBody>
                    <a:bodyPr/>
                    <a:lstStyle/>
                    <a:p>
                      <a:r>
                        <a:rPr lang="en-GB" sz="1400" b="1" dirty="0">
                          <a:latin typeface="Arial" panose="020B0604020202020204" pitchFamily="34" charset="0"/>
                          <a:cs typeface="Arial" panose="020B0604020202020204" pitchFamily="34" charset="0"/>
                        </a:rPr>
                        <a:t>decision</a:t>
                      </a:r>
                    </a:p>
                  </a:txBody>
                  <a:tcPr marL="84406" marR="84406" marT="42203" marB="42203" anchor="ctr">
                    <a:solidFill>
                      <a:schemeClr val="bg1"/>
                    </a:solidFill>
                  </a:tcPr>
                </a:tc>
                <a:tc>
                  <a:txBody>
                    <a:bodyPr/>
                    <a:lstStyle/>
                    <a:p>
                      <a:r>
                        <a:rPr lang="en-GB" sz="1150" b="0" i="0" kern="1200" dirty="0">
                          <a:solidFill>
                            <a:schemeClr val="tx1"/>
                          </a:solidFill>
                          <a:effectLst/>
                          <a:latin typeface="+mn-lt"/>
                          <a:ea typeface="+mn-ea"/>
                          <a:cs typeface="+mn-cs"/>
                        </a:rPr>
                        <a:t>A decision is a choice you make after thinking about different options. </a:t>
                      </a:r>
                      <a:endParaRPr lang="en-US" sz="115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552914401"/>
                  </a:ext>
                </a:extLst>
              </a:tr>
            </a:tbl>
          </a:graphicData>
        </a:graphic>
      </p:graphicFrame>
      <p:sp>
        <p:nvSpPr>
          <p:cNvPr id="15" name="Rectangle 14">
            <a:extLst>
              <a:ext uri="{FF2B5EF4-FFF2-40B4-BE49-F238E27FC236}">
                <a16:creationId xmlns:a16="http://schemas.microsoft.com/office/drawing/2014/main" id="{169925AE-3540-45B2-BC53-1CA3C5D0D776}"/>
              </a:ext>
            </a:extLst>
          </p:cNvPr>
          <p:cNvSpPr/>
          <p:nvPr/>
        </p:nvSpPr>
        <p:spPr>
          <a:xfrm>
            <a:off x="1794558" y="247141"/>
            <a:ext cx="7990449" cy="3828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lstStyle/>
          <a:p>
            <a:pPr defTabSz="422041">
              <a:defRPr/>
            </a:pPr>
            <a:r>
              <a:rPr lang="en-GB" sz="1662" b="1" dirty="0">
                <a:solidFill>
                  <a:srgbClr val="002060"/>
                </a:solidFill>
                <a:latin typeface="Century Gothic"/>
              </a:rPr>
              <a:t>Y34 Computing – Branching Databases - Cycle B</a:t>
            </a:r>
            <a:endParaRPr lang="en-GB" sz="1662" b="1" dirty="0">
              <a:solidFill>
                <a:srgbClr val="002060"/>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88B187-C4F8-457C-934A-CB8827459615}"/>
              </a:ext>
            </a:extLst>
          </p:cNvPr>
          <p:cNvGrpSpPr/>
          <p:nvPr/>
        </p:nvGrpSpPr>
        <p:grpSpPr>
          <a:xfrm>
            <a:off x="5443448" y="1266983"/>
            <a:ext cx="4943199" cy="1718740"/>
            <a:chOff x="4274413" y="1219142"/>
            <a:chExt cx="4561243" cy="1861968"/>
          </a:xfrm>
        </p:grpSpPr>
        <p:sp>
          <p:nvSpPr>
            <p:cNvPr id="16" name="TextBox 15">
              <a:extLst>
                <a:ext uri="{FF2B5EF4-FFF2-40B4-BE49-F238E27FC236}">
                  <a16:creationId xmlns:a16="http://schemas.microsoft.com/office/drawing/2014/main" id="{6D3024B7-E202-4C3A-A670-D803999CAA16}"/>
                </a:ext>
              </a:extLst>
            </p:cNvPr>
            <p:cNvSpPr txBox="1"/>
            <p:nvPr/>
          </p:nvSpPr>
          <p:spPr>
            <a:xfrm>
              <a:off x="4274413" y="1219142"/>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Data and how it can be organised</a:t>
              </a:r>
              <a:endParaRPr lang="en-GB" sz="1108" dirty="0">
                <a:solidFill>
                  <a:prstClr val="black"/>
                </a:solidFill>
                <a:latin typeface="Arial Narrow" panose="020B0606020202030204" pitchFamily="34" charset="0"/>
              </a:endParaRPr>
            </a:p>
          </p:txBody>
        </p:sp>
        <p:sp>
          <p:nvSpPr>
            <p:cNvPr id="20" name="TextBox 19">
              <a:extLst>
                <a:ext uri="{FF2B5EF4-FFF2-40B4-BE49-F238E27FC236}">
                  <a16:creationId xmlns:a16="http://schemas.microsoft.com/office/drawing/2014/main" id="{1BF2662B-5055-434D-9773-05905DE21C0E}"/>
                </a:ext>
              </a:extLst>
            </p:cNvPr>
            <p:cNvSpPr txBox="1"/>
            <p:nvPr/>
          </p:nvSpPr>
          <p:spPr>
            <a:xfrm>
              <a:off x="4274415" y="1580699"/>
              <a:ext cx="4561241" cy="1500411"/>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sz="1400" dirty="0">
                  <a:solidFill>
                    <a:srgbClr val="374151"/>
                  </a:solidFill>
                  <a:latin typeface="Söhne"/>
                </a:rPr>
                <a:t>Data is information. It can be anything we know or measure. For example, your age, the number of apples in a basket, or the colours of different crayons are all types of data. In computing, we use different ways to organise data to make it easier to work with and find what we need. These methods help people make decisions based on that information.</a:t>
              </a:r>
              <a:endParaRPr lang="en-GB" sz="1292" dirty="0">
                <a:solidFill>
                  <a:prstClr val="black"/>
                </a:solidFill>
                <a:latin typeface="Arial Narrow" panose="020B0606020202030204" pitchFamily="34" charset="0"/>
              </a:endParaRPr>
            </a:p>
          </p:txBody>
        </p:sp>
      </p:grpSp>
      <p:grpSp>
        <p:nvGrpSpPr>
          <p:cNvPr id="3" name="Group 2">
            <a:extLst>
              <a:ext uri="{FF2B5EF4-FFF2-40B4-BE49-F238E27FC236}">
                <a16:creationId xmlns:a16="http://schemas.microsoft.com/office/drawing/2014/main" id="{7694948A-2ED1-45F8-91D8-C2A2E9789EE5}"/>
              </a:ext>
            </a:extLst>
          </p:cNvPr>
          <p:cNvGrpSpPr/>
          <p:nvPr/>
        </p:nvGrpSpPr>
        <p:grpSpPr>
          <a:xfrm>
            <a:off x="5454242" y="3111304"/>
            <a:ext cx="4932402" cy="1510473"/>
            <a:chOff x="4274413" y="3700431"/>
            <a:chExt cx="4561242" cy="1636348"/>
          </a:xfrm>
        </p:grpSpPr>
        <p:sp>
          <p:nvSpPr>
            <p:cNvPr id="18" name="TextBox 17">
              <a:extLst>
                <a:ext uri="{FF2B5EF4-FFF2-40B4-BE49-F238E27FC236}">
                  <a16:creationId xmlns:a16="http://schemas.microsoft.com/office/drawing/2014/main" id="{BDF691DA-3319-4CFB-9B0F-08F5926DCD49}"/>
                </a:ext>
              </a:extLst>
            </p:cNvPr>
            <p:cNvSpPr txBox="1"/>
            <p:nvPr/>
          </p:nvSpPr>
          <p:spPr>
            <a:xfrm>
              <a:off x="4274413" y="3700431"/>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Using a branching database</a:t>
              </a:r>
              <a:endParaRPr lang="en-GB" sz="1108" dirty="0">
                <a:solidFill>
                  <a:prstClr val="black"/>
                </a:solidFill>
                <a:latin typeface="Arial Narrow" panose="020B0606020202030204" pitchFamily="34" charset="0"/>
              </a:endParaRPr>
            </a:p>
          </p:txBody>
        </p:sp>
        <p:sp>
          <p:nvSpPr>
            <p:cNvPr id="22" name="TextBox 21">
              <a:extLst>
                <a:ext uri="{FF2B5EF4-FFF2-40B4-BE49-F238E27FC236}">
                  <a16:creationId xmlns:a16="http://schemas.microsoft.com/office/drawing/2014/main" id="{C512062E-001E-4A4E-A32D-48B8A0953CA0}"/>
                </a:ext>
              </a:extLst>
            </p:cNvPr>
            <p:cNvSpPr txBox="1"/>
            <p:nvPr/>
          </p:nvSpPr>
          <p:spPr>
            <a:xfrm>
              <a:off x="4274414" y="4069764"/>
              <a:ext cx="4561241" cy="1267015"/>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sz="1400" dirty="0">
                  <a:solidFill>
                    <a:srgbClr val="374151"/>
                  </a:solidFill>
                  <a:latin typeface="Söhne"/>
                </a:rPr>
                <a:t>A branching database is a way to find out about things by asking yes/no questions and narrowing down the possibilities step by step. With each question, you are closer to figuring out exactly what the animal is, for example. It's like a tree with branches, and each question is like choosing which branch to follow.</a:t>
              </a:r>
              <a:endParaRPr lang="en-GB" sz="1292" dirty="0">
                <a:solidFill>
                  <a:prstClr val="black"/>
                </a:solidFill>
                <a:latin typeface="Arial Narrow" panose="020B0606020202030204" pitchFamily="34" charset="0"/>
              </a:endParaRPr>
            </a:p>
          </p:txBody>
        </p:sp>
      </p:grpSp>
      <p:sp>
        <p:nvSpPr>
          <p:cNvPr id="24" name="TextBox 23">
            <a:extLst>
              <a:ext uri="{FF2B5EF4-FFF2-40B4-BE49-F238E27FC236}">
                <a16:creationId xmlns:a16="http://schemas.microsoft.com/office/drawing/2014/main" id="{F48F4631-C66C-4313-A0AF-A1AC0D8EC11C}"/>
              </a:ext>
            </a:extLst>
          </p:cNvPr>
          <p:cNvSpPr txBox="1"/>
          <p:nvPr/>
        </p:nvSpPr>
        <p:spPr>
          <a:xfrm>
            <a:off x="5432653" y="5914172"/>
            <a:ext cx="4943199" cy="688971"/>
          </a:xfrm>
          <a:prstGeom prst="rect">
            <a:avLst/>
          </a:prstGeom>
          <a:solidFill>
            <a:schemeClr val="bg1"/>
          </a:solidFill>
          <a:ln>
            <a:solidFill>
              <a:srgbClr val="0070C0"/>
            </a:solidFill>
          </a:ln>
        </p:spPr>
        <p:txBody>
          <a:bodyPr wrap="square" rtlCol="0">
            <a:spAutoFit/>
          </a:bodyPr>
          <a:lstStyle/>
          <a:p>
            <a:pPr defTabSz="422041">
              <a:defRPr/>
            </a:pPr>
            <a:r>
              <a:rPr lang="en-GB" sz="1477" b="1" dirty="0">
                <a:solidFill>
                  <a:prstClr val="black"/>
                </a:solidFill>
                <a:latin typeface="Century Gothic" panose="020B0502020202020204"/>
              </a:rPr>
              <a:t>Software: j2e branch </a:t>
            </a:r>
            <a:r>
              <a:rPr lang="en-GB" sz="1477" b="1" dirty="0">
                <a:solidFill>
                  <a:prstClr val="black"/>
                </a:solidFill>
                <a:latin typeface="Century Gothic" panose="020B0502020202020204"/>
                <a:hlinkClick r:id="rId3"/>
              </a:rPr>
              <a:t>https://www.j2e.com/jit5#branch</a:t>
            </a:r>
            <a:endParaRPr lang="en-GB" sz="1477" b="1" dirty="0">
              <a:solidFill>
                <a:prstClr val="black"/>
              </a:solidFill>
              <a:latin typeface="Century Gothic" panose="020B0502020202020204"/>
            </a:endParaRPr>
          </a:p>
          <a:p>
            <a:pPr defTabSz="422041">
              <a:defRPr/>
            </a:pPr>
            <a:endParaRPr lang="en-GB" sz="923" dirty="0">
              <a:solidFill>
                <a:prstClr val="black"/>
              </a:solidFill>
              <a:latin typeface="Century Gothic" panose="020B0502020202020204"/>
            </a:endParaRPr>
          </a:p>
        </p:txBody>
      </p:sp>
      <p:sp>
        <p:nvSpPr>
          <p:cNvPr id="25" name="TextBox 24">
            <a:extLst>
              <a:ext uri="{FF2B5EF4-FFF2-40B4-BE49-F238E27FC236}">
                <a16:creationId xmlns:a16="http://schemas.microsoft.com/office/drawing/2014/main" id="{C5489A0F-651D-4FBD-B7E9-F16A8969590A}"/>
              </a:ext>
            </a:extLst>
          </p:cNvPr>
          <p:cNvSpPr txBox="1"/>
          <p:nvPr/>
        </p:nvSpPr>
        <p:spPr>
          <a:xfrm>
            <a:off x="5443451" y="782717"/>
            <a:ext cx="4943199" cy="376385"/>
          </a:xfrm>
          <a:prstGeom prst="rect">
            <a:avLst/>
          </a:prstGeom>
          <a:solidFill>
            <a:schemeClr val="accent4">
              <a:lumMod val="60000"/>
              <a:lumOff val="40000"/>
            </a:schemeClr>
          </a:solidFill>
          <a:ln>
            <a:solidFill>
              <a:srgbClr val="0070C0"/>
            </a:solidFill>
          </a:ln>
        </p:spPr>
        <p:txBody>
          <a:bodyPr wrap="square" rtlCol="0">
            <a:spAutoFit/>
          </a:bodyPr>
          <a:lstStyle/>
          <a:p>
            <a:pPr defTabSz="422041">
              <a:defRPr/>
            </a:pPr>
            <a:r>
              <a:rPr lang="en-GB" sz="1846" b="1" dirty="0">
                <a:solidFill>
                  <a:prstClr val="black"/>
                </a:solidFill>
                <a:latin typeface="Century Gothic" panose="020B0502020202020204"/>
              </a:rPr>
              <a:t>Key Concept: Sorting data</a:t>
            </a:r>
            <a:endParaRPr lang="en-GB" sz="1015" dirty="0">
              <a:solidFill>
                <a:prstClr val="black"/>
              </a:solidFill>
              <a:latin typeface="Century Gothic" panose="020B0502020202020204"/>
            </a:endParaRPr>
          </a:p>
        </p:txBody>
      </p:sp>
      <p:sp>
        <p:nvSpPr>
          <p:cNvPr id="2" name="TextBox 1">
            <a:extLst>
              <a:ext uri="{FF2B5EF4-FFF2-40B4-BE49-F238E27FC236}">
                <a16:creationId xmlns:a16="http://schemas.microsoft.com/office/drawing/2014/main" id="{13F731C0-562F-37DB-595C-F2E461322A60}"/>
              </a:ext>
            </a:extLst>
          </p:cNvPr>
          <p:cNvSpPr txBox="1"/>
          <p:nvPr/>
        </p:nvSpPr>
        <p:spPr>
          <a:xfrm>
            <a:off x="7450804" y="5031079"/>
            <a:ext cx="1331401" cy="603820"/>
          </a:xfrm>
          <a:prstGeom prst="rect">
            <a:avLst/>
          </a:prstGeom>
          <a:solidFill>
            <a:schemeClr val="accent2"/>
          </a:solidFill>
          <a:ln>
            <a:solidFill>
              <a:srgbClr val="0070C0"/>
            </a:solidFill>
          </a:ln>
        </p:spPr>
        <p:txBody>
          <a:bodyPr wrap="square" rtlCol="0">
            <a:spAutoFit/>
          </a:bodyPr>
          <a:lstStyle/>
          <a:p>
            <a:pPr defTabSz="422041">
              <a:defRPr/>
            </a:pPr>
            <a:r>
              <a:rPr lang="en-GB" sz="1108" b="1" dirty="0">
                <a:solidFill>
                  <a:prstClr val="white"/>
                </a:solidFill>
                <a:latin typeface="Century Gothic" panose="020B0502020202020204"/>
              </a:rPr>
              <a:t>Using database software  to solve problems.</a:t>
            </a:r>
            <a:endParaRPr lang="en-GB" sz="738" dirty="0">
              <a:solidFill>
                <a:prstClr val="white"/>
              </a:solidFill>
              <a:latin typeface="Century Gothic" panose="020B0502020202020204"/>
            </a:endParaRPr>
          </a:p>
        </p:txBody>
      </p:sp>
      <p:pic>
        <p:nvPicPr>
          <p:cNvPr id="10" name="Picture 9">
            <a:extLst>
              <a:ext uri="{FF2B5EF4-FFF2-40B4-BE49-F238E27FC236}">
                <a16:creationId xmlns:a16="http://schemas.microsoft.com/office/drawing/2014/main" id="{1F1AB6E2-3877-F967-9E2D-102F6B4904C3}"/>
              </a:ext>
            </a:extLst>
          </p:cNvPr>
          <p:cNvPicPr>
            <a:picLocks noChangeAspect="1"/>
          </p:cNvPicPr>
          <p:nvPr/>
        </p:nvPicPr>
        <p:blipFill>
          <a:blip r:embed="rId4"/>
          <a:stretch>
            <a:fillRect/>
          </a:stretch>
        </p:blipFill>
        <p:spPr>
          <a:xfrm>
            <a:off x="8927462" y="4751807"/>
            <a:ext cx="1303133" cy="1607959"/>
          </a:xfrm>
          <a:prstGeom prst="rect">
            <a:avLst/>
          </a:prstGeom>
        </p:spPr>
      </p:pic>
    </p:spTree>
    <p:extLst>
      <p:ext uri="{BB962C8B-B14F-4D97-AF65-F5344CB8AC3E}">
        <p14:creationId xmlns:p14="http://schemas.microsoft.com/office/powerpoint/2010/main" val="90836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clrChange>
              <a:clrFrom>
                <a:srgbClr val="FFFFFF"/>
              </a:clrFrom>
              <a:clrTo>
                <a:srgbClr val="FFFFFF">
                  <a:alpha val="0"/>
                </a:srgbClr>
              </a:clrTo>
            </a:clrChange>
          </a:blip>
          <a:stretch>
            <a:fillRect/>
          </a:stretch>
        </p:blipFill>
        <p:spPr>
          <a:xfrm>
            <a:off x="9908574" y="470863"/>
            <a:ext cx="478073" cy="465993"/>
          </a:xfrm>
          <a:prstGeom prst="rect">
            <a:avLst/>
          </a:prstGeom>
        </p:spPr>
      </p:pic>
      <p:graphicFrame>
        <p:nvGraphicFramePr>
          <p:cNvPr id="5" name="Table 5">
            <a:extLst>
              <a:ext uri="{FF2B5EF4-FFF2-40B4-BE49-F238E27FC236}">
                <a16:creationId xmlns:a16="http://schemas.microsoft.com/office/drawing/2014/main" id="{71600635-6AC6-4378-8FD8-9E0AFD2AA56A}"/>
              </a:ext>
            </a:extLst>
          </p:cNvPr>
          <p:cNvGraphicFramePr>
            <a:graphicFrameLocks noGrp="1"/>
          </p:cNvGraphicFramePr>
          <p:nvPr/>
        </p:nvGraphicFramePr>
        <p:xfrm>
          <a:off x="1794558" y="983574"/>
          <a:ext cx="3611053" cy="3478872"/>
        </p:xfrm>
        <a:graphic>
          <a:graphicData uri="http://schemas.openxmlformats.org/drawingml/2006/table">
            <a:tbl>
              <a:tblPr firstRow="1" bandRow="1">
                <a:tableStyleId>{5DA37D80-6434-44D0-A028-1B22A696006F}</a:tableStyleId>
              </a:tblPr>
              <a:tblGrid>
                <a:gridCol w="1319705">
                  <a:extLst>
                    <a:ext uri="{9D8B030D-6E8A-4147-A177-3AD203B41FA5}">
                      <a16:colId xmlns:a16="http://schemas.microsoft.com/office/drawing/2014/main" val="2368232625"/>
                    </a:ext>
                  </a:extLst>
                </a:gridCol>
                <a:gridCol w="2291348">
                  <a:extLst>
                    <a:ext uri="{9D8B030D-6E8A-4147-A177-3AD203B41FA5}">
                      <a16:colId xmlns:a16="http://schemas.microsoft.com/office/drawing/2014/main" val="876400432"/>
                    </a:ext>
                  </a:extLst>
                </a:gridCol>
              </a:tblGrid>
              <a:tr h="459252">
                <a:tc gridSpan="2">
                  <a:txBody>
                    <a:bodyPr/>
                    <a:lstStyle/>
                    <a:p>
                      <a:r>
                        <a:rPr lang="en-GB" sz="2200" b="1" dirty="0">
                          <a:latin typeface="Arial" panose="020B0604020202020204" pitchFamily="34" charset="0"/>
                          <a:cs typeface="Arial" panose="020B0604020202020204" pitchFamily="34" charset="0"/>
                        </a:rPr>
                        <a:t>Key Vocabulary </a:t>
                      </a:r>
                    </a:p>
                  </a:txBody>
                  <a:tcPr marL="84406" marR="84406" marT="42203" marB="42203" anchor="ctr">
                    <a:solidFill>
                      <a:schemeClr val="accent3"/>
                    </a:solidFill>
                  </a:tcPr>
                </a:tc>
                <a:tc hMerge="1">
                  <a:txBody>
                    <a:bodyPr/>
                    <a:lstStyle/>
                    <a:p>
                      <a:endParaRPr lang="en-GB"/>
                    </a:p>
                  </a:txBody>
                  <a:tcPr/>
                </a:tc>
                <a:extLst>
                  <a:ext uri="{0D108BD9-81ED-4DB2-BD59-A6C34878D82A}">
                    <a16:rowId xmlns:a16="http://schemas.microsoft.com/office/drawing/2014/main" val="292055210"/>
                  </a:ext>
                </a:extLst>
              </a:tr>
              <a:tr h="451993">
                <a:tc>
                  <a:txBody>
                    <a:bodyPr/>
                    <a:lstStyle/>
                    <a:p>
                      <a:r>
                        <a:rPr lang="en-GB" sz="1400" b="1" dirty="0">
                          <a:latin typeface="Arial" panose="020B0604020202020204" pitchFamily="34" charset="0"/>
                          <a:cs typeface="Arial" panose="020B0604020202020204" pitchFamily="34" charset="0"/>
                        </a:rPr>
                        <a:t>Presentation</a:t>
                      </a:r>
                    </a:p>
                  </a:txBody>
                  <a:tcPr marL="84406" marR="84406" marT="42203" marB="42203" anchor="ctr">
                    <a:solidFill>
                      <a:schemeClr val="bg1"/>
                    </a:solidFill>
                  </a:tcPr>
                </a:tc>
                <a:tc>
                  <a:txBody>
                    <a:bodyPr/>
                    <a:lstStyle/>
                    <a:p>
                      <a:r>
                        <a:rPr lang="en-GB" sz="1100" dirty="0">
                          <a:latin typeface="Arial" panose="020B0604020202020204" pitchFamily="34" charset="0"/>
                          <a:cs typeface="Arial" panose="020B0604020202020204" pitchFamily="34" charset="0"/>
                        </a:rPr>
                        <a:t>A presentation is a way to display a piece of work digitally.</a:t>
                      </a:r>
                    </a:p>
                  </a:txBody>
                  <a:tcPr marL="84406" marR="84406" marT="42203" marB="42203" anchor="ctr">
                    <a:solidFill>
                      <a:schemeClr val="bg1"/>
                    </a:solidFill>
                  </a:tcPr>
                </a:tc>
                <a:extLst>
                  <a:ext uri="{0D108BD9-81ED-4DB2-BD59-A6C34878D82A}">
                    <a16:rowId xmlns:a16="http://schemas.microsoft.com/office/drawing/2014/main" val="4189177851"/>
                  </a:ext>
                </a:extLst>
              </a:tr>
              <a:tr h="451993">
                <a:tc>
                  <a:txBody>
                    <a:bodyPr/>
                    <a:lstStyle/>
                    <a:p>
                      <a:r>
                        <a:rPr lang="en-GB" sz="1400" b="1" dirty="0">
                          <a:latin typeface="Arial" panose="020B0604020202020204" pitchFamily="34" charset="0"/>
                          <a:cs typeface="Arial" panose="020B0604020202020204" pitchFamily="34" charset="0"/>
                        </a:rPr>
                        <a:t>Shapes</a:t>
                      </a:r>
                    </a:p>
                  </a:txBody>
                  <a:tcPr marL="84406" marR="84406" marT="42203" marB="42203" anchor="ctr">
                    <a:solidFill>
                      <a:schemeClr val="bg1"/>
                    </a:solidFill>
                  </a:tcPr>
                </a:tc>
                <a:tc>
                  <a:txBody>
                    <a:bodyPr/>
                    <a:lstStyle/>
                    <a:p>
                      <a:r>
                        <a:rPr lang="en-GB" sz="1100" dirty="0">
                          <a:latin typeface="Arial" panose="020B0604020202020204" pitchFamily="34" charset="0"/>
                          <a:cs typeface="Arial" panose="020B0604020202020204" pitchFamily="34" charset="0"/>
                        </a:rPr>
                        <a:t>Shapes are used to make your presentation interesting.</a:t>
                      </a:r>
                    </a:p>
                  </a:txBody>
                  <a:tcPr marL="84406" marR="84406" marT="42203" marB="42203" anchor="ctr">
                    <a:solidFill>
                      <a:schemeClr val="bg1"/>
                    </a:solidFill>
                  </a:tcPr>
                </a:tc>
                <a:extLst>
                  <a:ext uri="{0D108BD9-81ED-4DB2-BD59-A6C34878D82A}">
                    <a16:rowId xmlns:a16="http://schemas.microsoft.com/office/drawing/2014/main" val="1521765047"/>
                  </a:ext>
                </a:extLst>
              </a:tr>
              <a:tr h="451993">
                <a:tc>
                  <a:txBody>
                    <a:bodyPr/>
                    <a:lstStyle/>
                    <a:p>
                      <a:r>
                        <a:rPr lang="en-GB" sz="1400" b="1" dirty="0">
                          <a:latin typeface="Arial" panose="020B0604020202020204" pitchFamily="34" charset="0"/>
                          <a:cs typeface="Arial" panose="020B0604020202020204" pitchFamily="34" charset="0"/>
                        </a:rPr>
                        <a:t>Hyperlink</a:t>
                      </a:r>
                    </a:p>
                  </a:txBody>
                  <a:tcPr marL="84406" marR="84406" marT="42203" marB="42203" anchor="ctr">
                    <a:solidFill>
                      <a:schemeClr val="bg1"/>
                    </a:solidFill>
                  </a:tcPr>
                </a:tc>
                <a:tc>
                  <a:txBody>
                    <a:bodyPr/>
                    <a:lstStyle/>
                    <a:p>
                      <a:r>
                        <a:rPr lang="en-GB" sz="1100" dirty="0">
                          <a:latin typeface="Arial" panose="020B0604020202020204" pitchFamily="34" charset="0"/>
                          <a:cs typeface="Arial" panose="020B0604020202020204" pitchFamily="34" charset="0"/>
                        </a:rPr>
                        <a:t>A link to an external website.</a:t>
                      </a:r>
                    </a:p>
                  </a:txBody>
                  <a:tcPr marL="84406" marR="84406" marT="42203" marB="42203" anchor="ctr">
                    <a:solidFill>
                      <a:schemeClr val="bg1"/>
                    </a:solidFill>
                  </a:tcPr>
                </a:tc>
                <a:extLst>
                  <a:ext uri="{0D108BD9-81ED-4DB2-BD59-A6C34878D82A}">
                    <a16:rowId xmlns:a16="http://schemas.microsoft.com/office/drawing/2014/main" val="420411257"/>
                  </a:ext>
                </a:extLst>
              </a:tr>
              <a:tr h="451993">
                <a:tc>
                  <a:txBody>
                    <a:bodyPr/>
                    <a:lstStyle/>
                    <a:p>
                      <a:r>
                        <a:rPr lang="en-GB" sz="1400" b="1" dirty="0">
                          <a:latin typeface="Arial" panose="020B0604020202020204" pitchFamily="34" charset="0"/>
                          <a:cs typeface="Arial" panose="020B0604020202020204" pitchFamily="34" charset="0"/>
                        </a:rPr>
                        <a:t>Audio</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Sound in your presentation.</a:t>
                      </a:r>
                    </a:p>
                  </a:txBody>
                  <a:tcPr marL="84406" marR="84406" marT="42203" marB="42203" anchor="ctr">
                    <a:solidFill>
                      <a:schemeClr val="bg1"/>
                    </a:solidFill>
                  </a:tcPr>
                </a:tc>
                <a:extLst>
                  <a:ext uri="{0D108BD9-81ED-4DB2-BD59-A6C34878D82A}">
                    <a16:rowId xmlns:a16="http://schemas.microsoft.com/office/drawing/2014/main" val="434327268"/>
                  </a:ext>
                </a:extLst>
              </a:tr>
              <a:tr h="759655">
                <a:tc>
                  <a:txBody>
                    <a:bodyPr/>
                    <a:lstStyle/>
                    <a:p>
                      <a:r>
                        <a:rPr lang="en-GB" sz="1400" b="1" dirty="0">
                          <a:latin typeface="Arial" panose="020B0604020202020204" pitchFamily="34" charset="0"/>
                          <a:cs typeface="Arial" panose="020B0604020202020204" pitchFamily="34" charset="0"/>
                        </a:rPr>
                        <a:t>Video</a:t>
                      </a:r>
                    </a:p>
                    <a:p>
                      <a:endParaRPr lang="en-GB" sz="1400" b="1" dirty="0">
                        <a:latin typeface="Arial" panose="020B0604020202020204" pitchFamily="34" charset="0"/>
                        <a:cs typeface="Arial" panose="020B0604020202020204" pitchFamily="34" charset="0"/>
                      </a:endParaRP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Recordings in your presentation from the internet or that you have recorded yourself.</a:t>
                      </a:r>
                    </a:p>
                    <a:p>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964903357"/>
                  </a:ext>
                </a:extLst>
              </a:tr>
              <a:tr h="451993">
                <a:tc>
                  <a:txBody>
                    <a:bodyPr/>
                    <a:lstStyle/>
                    <a:p>
                      <a:r>
                        <a:rPr lang="en-GB" sz="1400" b="1" dirty="0">
                          <a:latin typeface="Arial" panose="020B0604020202020204" pitchFamily="34" charset="0"/>
                          <a:cs typeface="Arial" panose="020B0604020202020204" pitchFamily="34" charset="0"/>
                        </a:rPr>
                        <a:t>Animation</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Moving pictures that appear on screen.</a:t>
                      </a:r>
                    </a:p>
                  </a:txBody>
                  <a:tcPr marL="84406" marR="84406" marT="42203" marB="42203" anchor="ctr">
                    <a:solidFill>
                      <a:schemeClr val="bg1"/>
                    </a:solidFill>
                  </a:tcPr>
                </a:tc>
                <a:extLst>
                  <a:ext uri="{0D108BD9-81ED-4DB2-BD59-A6C34878D82A}">
                    <a16:rowId xmlns:a16="http://schemas.microsoft.com/office/drawing/2014/main" val="1163083010"/>
                  </a:ext>
                </a:extLst>
              </a:tr>
            </a:tbl>
          </a:graphicData>
        </a:graphic>
      </p:graphicFrame>
      <p:sp>
        <p:nvSpPr>
          <p:cNvPr id="15" name="Rectangle 14">
            <a:extLst>
              <a:ext uri="{FF2B5EF4-FFF2-40B4-BE49-F238E27FC236}">
                <a16:creationId xmlns:a16="http://schemas.microsoft.com/office/drawing/2014/main" id="{169925AE-3540-45B2-BC53-1CA3C5D0D776}"/>
              </a:ext>
            </a:extLst>
          </p:cNvPr>
          <p:cNvSpPr/>
          <p:nvPr/>
        </p:nvSpPr>
        <p:spPr>
          <a:xfrm>
            <a:off x="1805355" y="521666"/>
            <a:ext cx="7990449" cy="3828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lstStyle/>
          <a:p>
            <a:pPr defTabSz="422041">
              <a:defRPr/>
            </a:pPr>
            <a:r>
              <a:rPr lang="en-GB" sz="1662" b="1" dirty="0">
                <a:solidFill>
                  <a:srgbClr val="002060"/>
                </a:solidFill>
                <a:latin typeface="Century Gothic"/>
              </a:rPr>
              <a:t>Y34 Computing - Presentation Skills - Cycle B</a:t>
            </a:r>
            <a:endParaRPr lang="en-GB" sz="1662" b="1" dirty="0">
              <a:solidFill>
                <a:srgbClr val="002060"/>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88B187-C4F8-457C-934A-CB8827459615}"/>
              </a:ext>
            </a:extLst>
          </p:cNvPr>
          <p:cNvGrpSpPr/>
          <p:nvPr/>
        </p:nvGrpSpPr>
        <p:grpSpPr>
          <a:xfrm>
            <a:off x="5454246" y="1422664"/>
            <a:ext cx="4943199" cy="1619097"/>
            <a:chOff x="4274413" y="1219142"/>
            <a:chExt cx="4561243" cy="1754021"/>
          </a:xfrm>
        </p:grpSpPr>
        <p:sp>
          <p:nvSpPr>
            <p:cNvPr id="16" name="TextBox 15">
              <a:extLst>
                <a:ext uri="{FF2B5EF4-FFF2-40B4-BE49-F238E27FC236}">
                  <a16:creationId xmlns:a16="http://schemas.microsoft.com/office/drawing/2014/main" id="{6D3024B7-E202-4C3A-A670-D803999CAA16}"/>
                </a:ext>
              </a:extLst>
            </p:cNvPr>
            <p:cNvSpPr txBox="1"/>
            <p:nvPr/>
          </p:nvSpPr>
          <p:spPr>
            <a:xfrm>
              <a:off x="4274413" y="1219142"/>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Planning a Branching Story</a:t>
              </a:r>
              <a:endParaRPr lang="en-GB" sz="1108" dirty="0">
                <a:solidFill>
                  <a:prstClr val="black"/>
                </a:solidFill>
                <a:latin typeface="Arial Narrow" panose="020B0606020202030204" pitchFamily="34" charset="0"/>
              </a:endParaRPr>
            </a:p>
          </p:txBody>
        </p:sp>
        <p:sp>
          <p:nvSpPr>
            <p:cNvPr id="20" name="TextBox 19">
              <a:extLst>
                <a:ext uri="{FF2B5EF4-FFF2-40B4-BE49-F238E27FC236}">
                  <a16:creationId xmlns:a16="http://schemas.microsoft.com/office/drawing/2014/main" id="{1BF2662B-5055-434D-9773-05905DE21C0E}"/>
                </a:ext>
              </a:extLst>
            </p:cNvPr>
            <p:cNvSpPr txBox="1"/>
            <p:nvPr/>
          </p:nvSpPr>
          <p:spPr>
            <a:xfrm>
              <a:off x="4274415" y="1580699"/>
              <a:ext cx="4561241" cy="1392464"/>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sz="1292" dirty="0">
                  <a:solidFill>
                    <a:prstClr val="black"/>
                  </a:solidFill>
                  <a:latin typeface="Arial Narrow" panose="020B0606020202030204" pitchFamily="34" charset="0"/>
                </a:rPr>
                <a:t>Select a variety of software, including the internet  to plan a branching story. </a:t>
              </a:r>
            </a:p>
            <a:p>
              <a:pPr defTabSz="422041">
                <a:defRPr/>
              </a:pPr>
              <a:r>
                <a:rPr lang="en-GB" sz="1292" dirty="0">
                  <a:solidFill>
                    <a:prstClr val="black"/>
                  </a:solidFill>
                  <a:latin typeface="Arial Narrow" panose="020B0606020202030204" pitchFamily="34" charset="0"/>
                </a:rPr>
                <a:t>I can create a story with different </a:t>
              </a:r>
            </a:p>
            <a:p>
              <a:pPr defTabSz="422041">
                <a:defRPr/>
              </a:pPr>
              <a:r>
                <a:rPr lang="en-GB" sz="1292" dirty="0">
                  <a:solidFill>
                    <a:prstClr val="black"/>
                  </a:solidFill>
                  <a:latin typeface="Arial Narrow" panose="020B0606020202030204" pitchFamily="34" charset="0"/>
                </a:rPr>
                <a:t>outcomes.</a:t>
              </a:r>
            </a:p>
            <a:p>
              <a:pPr defTabSz="422041">
                <a:defRPr/>
              </a:pPr>
              <a:r>
                <a:rPr lang="en-GB" sz="1292" dirty="0">
                  <a:solidFill>
                    <a:prstClr val="black"/>
                  </a:solidFill>
                  <a:latin typeface="Arial Narrow" panose="020B0606020202030204" pitchFamily="34" charset="0"/>
                </a:rPr>
                <a:t>I can organise the different outcomes into different branches.</a:t>
              </a:r>
            </a:p>
            <a:p>
              <a:pPr defTabSz="422041">
                <a:defRPr/>
              </a:pPr>
              <a:r>
                <a:rPr lang="en-GB" sz="1292" dirty="0">
                  <a:solidFill>
                    <a:prstClr val="black"/>
                  </a:solidFill>
                  <a:latin typeface="Arial Narrow" panose="020B0606020202030204" pitchFamily="34" charset="0"/>
                </a:rPr>
                <a:t>To use the simple Planning a Branching Story </a:t>
              </a:r>
            </a:p>
            <a:p>
              <a:pPr defTabSz="422041">
                <a:defRPr/>
              </a:pPr>
              <a:r>
                <a:rPr lang="en-GB" sz="1292" dirty="0">
                  <a:solidFill>
                    <a:prstClr val="black"/>
                  </a:solidFill>
                  <a:latin typeface="Arial Narrow" panose="020B0606020202030204" pitchFamily="34" charset="0"/>
                </a:rPr>
                <a:t>Activity Sheet to plan a story they already know.</a:t>
              </a:r>
            </a:p>
          </p:txBody>
        </p:sp>
      </p:grpSp>
      <p:grpSp>
        <p:nvGrpSpPr>
          <p:cNvPr id="3" name="Group 2">
            <a:extLst>
              <a:ext uri="{FF2B5EF4-FFF2-40B4-BE49-F238E27FC236}">
                <a16:creationId xmlns:a16="http://schemas.microsoft.com/office/drawing/2014/main" id="{7694948A-2ED1-45F8-91D8-C2A2E9789EE5}"/>
              </a:ext>
            </a:extLst>
          </p:cNvPr>
          <p:cNvGrpSpPr/>
          <p:nvPr/>
        </p:nvGrpSpPr>
        <p:grpSpPr>
          <a:xfrm>
            <a:off x="5443450" y="4549286"/>
            <a:ext cx="4932402" cy="1029765"/>
            <a:chOff x="4274413" y="3700431"/>
            <a:chExt cx="4561242" cy="1115579"/>
          </a:xfrm>
        </p:grpSpPr>
        <p:sp>
          <p:nvSpPr>
            <p:cNvPr id="18" name="TextBox 17">
              <a:extLst>
                <a:ext uri="{FF2B5EF4-FFF2-40B4-BE49-F238E27FC236}">
                  <a16:creationId xmlns:a16="http://schemas.microsoft.com/office/drawing/2014/main" id="{BDF691DA-3319-4CFB-9B0F-08F5926DCD49}"/>
                </a:ext>
              </a:extLst>
            </p:cNvPr>
            <p:cNvSpPr txBox="1"/>
            <p:nvPr/>
          </p:nvSpPr>
          <p:spPr>
            <a:xfrm>
              <a:off x="4274413" y="3700431"/>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Themes and Transitions </a:t>
              </a:r>
              <a:endParaRPr lang="en-GB" sz="1108" dirty="0">
                <a:solidFill>
                  <a:prstClr val="black"/>
                </a:solidFill>
                <a:latin typeface="Arial Narrow" panose="020B0606020202030204" pitchFamily="34" charset="0"/>
              </a:endParaRPr>
            </a:p>
          </p:txBody>
        </p:sp>
        <p:sp>
          <p:nvSpPr>
            <p:cNvPr id="22" name="TextBox 21">
              <a:extLst>
                <a:ext uri="{FF2B5EF4-FFF2-40B4-BE49-F238E27FC236}">
                  <a16:creationId xmlns:a16="http://schemas.microsoft.com/office/drawing/2014/main" id="{C512062E-001E-4A4E-A32D-48B8A0953CA0}"/>
                </a:ext>
              </a:extLst>
            </p:cNvPr>
            <p:cNvSpPr txBox="1"/>
            <p:nvPr/>
          </p:nvSpPr>
          <p:spPr>
            <a:xfrm>
              <a:off x="4274414" y="4069764"/>
              <a:ext cx="4561241" cy="746246"/>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sz="1292" dirty="0">
                  <a:solidFill>
                    <a:prstClr val="black"/>
                  </a:solidFill>
                  <a:latin typeface="Arial Narrow" panose="020B0606020202030204" pitchFamily="34" charset="0"/>
                </a:rPr>
                <a:t>Children to experiment with themes, on the presentation they started in this </a:t>
              </a:r>
            </a:p>
            <a:p>
              <a:pPr defTabSz="422041">
                <a:defRPr/>
              </a:pPr>
              <a:r>
                <a:rPr lang="en-GB" sz="1292" dirty="0">
                  <a:solidFill>
                    <a:prstClr val="black"/>
                  </a:solidFill>
                  <a:latin typeface="Arial Narrow" panose="020B0606020202030204" pitchFamily="34" charset="0"/>
                </a:rPr>
                <a:t>lesson, using their plans to help them decide on the best colours/fonts. Set slide transitions and animations in their presentation</a:t>
              </a:r>
            </a:p>
          </p:txBody>
        </p:sp>
      </p:grpSp>
      <p:sp>
        <p:nvSpPr>
          <p:cNvPr id="24" name="TextBox 23">
            <a:extLst>
              <a:ext uri="{FF2B5EF4-FFF2-40B4-BE49-F238E27FC236}">
                <a16:creationId xmlns:a16="http://schemas.microsoft.com/office/drawing/2014/main" id="{F48F4631-C66C-4313-A0AF-A1AC0D8EC11C}"/>
              </a:ext>
            </a:extLst>
          </p:cNvPr>
          <p:cNvSpPr txBox="1"/>
          <p:nvPr/>
        </p:nvSpPr>
        <p:spPr>
          <a:xfrm>
            <a:off x="1795976" y="6044706"/>
            <a:ext cx="8590671" cy="546945"/>
          </a:xfrm>
          <a:prstGeom prst="rect">
            <a:avLst/>
          </a:prstGeom>
          <a:solidFill>
            <a:schemeClr val="bg1"/>
          </a:solidFill>
          <a:ln>
            <a:solidFill>
              <a:srgbClr val="0070C0"/>
            </a:solidFill>
          </a:ln>
        </p:spPr>
        <p:txBody>
          <a:bodyPr wrap="square" rtlCol="0">
            <a:spAutoFit/>
          </a:bodyPr>
          <a:lstStyle/>
          <a:p>
            <a:pPr defTabSz="422041">
              <a:defRPr/>
            </a:pPr>
            <a:r>
              <a:rPr lang="en-GB" sz="1477" b="1" dirty="0">
                <a:solidFill>
                  <a:prstClr val="black"/>
                </a:solidFill>
                <a:latin typeface="Century Gothic" panose="020B0502020202020204"/>
              </a:rPr>
              <a:t>Software: PowerPoint designed to create electronic presentations consisting of a series of separate pages or slides.  </a:t>
            </a:r>
            <a:endParaRPr lang="en-GB" sz="923" dirty="0">
              <a:solidFill>
                <a:prstClr val="black"/>
              </a:solidFill>
              <a:latin typeface="Century Gothic" panose="020B0502020202020204"/>
            </a:endParaRPr>
          </a:p>
        </p:txBody>
      </p:sp>
      <p:sp>
        <p:nvSpPr>
          <p:cNvPr id="25" name="TextBox 24">
            <a:extLst>
              <a:ext uri="{FF2B5EF4-FFF2-40B4-BE49-F238E27FC236}">
                <a16:creationId xmlns:a16="http://schemas.microsoft.com/office/drawing/2014/main" id="{C5489A0F-651D-4FBD-B7E9-F16A8969590A}"/>
              </a:ext>
            </a:extLst>
          </p:cNvPr>
          <p:cNvSpPr txBox="1"/>
          <p:nvPr/>
        </p:nvSpPr>
        <p:spPr>
          <a:xfrm>
            <a:off x="5454246" y="978923"/>
            <a:ext cx="4943199" cy="376385"/>
          </a:xfrm>
          <a:prstGeom prst="rect">
            <a:avLst/>
          </a:prstGeom>
          <a:solidFill>
            <a:schemeClr val="accent4">
              <a:lumMod val="60000"/>
              <a:lumOff val="40000"/>
            </a:schemeClr>
          </a:solidFill>
          <a:ln>
            <a:solidFill>
              <a:srgbClr val="0070C0"/>
            </a:solidFill>
          </a:ln>
        </p:spPr>
        <p:txBody>
          <a:bodyPr wrap="square" rtlCol="0">
            <a:spAutoFit/>
          </a:bodyPr>
          <a:lstStyle/>
          <a:p>
            <a:pPr defTabSz="422041">
              <a:defRPr/>
            </a:pPr>
            <a:r>
              <a:rPr lang="en-GB" sz="1846" b="1" dirty="0">
                <a:solidFill>
                  <a:prstClr val="black"/>
                </a:solidFill>
                <a:latin typeface="Century Gothic" panose="020B0502020202020204"/>
              </a:rPr>
              <a:t>Key Concept: Creating a Presentation</a:t>
            </a:r>
            <a:endParaRPr lang="en-GB" sz="1015" dirty="0">
              <a:solidFill>
                <a:prstClr val="black"/>
              </a:solidFill>
              <a:latin typeface="Century Gothic" panose="020B0502020202020204"/>
            </a:endParaRPr>
          </a:p>
        </p:txBody>
      </p:sp>
      <p:sp>
        <p:nvSpPr>
          <p:cNvPr id="2" name="TextBox 1">
            <a:extLst>
              <a:ext uri="{FF2B5EF4-FFF2-40B4-BE49-F238E27FC236}">
                <a16:creationId xmlns:a16="http://schemas.microsoft.com/office/drawing/2014/main" id="{13F731C0-562F-37DB-595C-F2E461322A60}"/>
              </a:ext>
            </a:extLst>
          </p:cNvPr>
          <p:cNvSpPr txBox="1"/>
          <p:nvPr/>
        </p:nvSpPr>
        <p:spPr>
          <a:xfrm>
            <a:off x="4002138" y="4885912"/>
            <a:ext cx="1331401" cy="774315"/>
          </a:xfrm>
          <a:prstGeom prst="rect">
            <a:avLst/>
          </a:prstGeom>
          <a:solidFill>
            <a:schemeClr val="accent2"/>
          </a:solidFill>
          <a:ln>
            <a:solidFill>
              <a:srgbClr val="0070C0"/>
            </a:solidFill>
          </a:ln>
        </p:spPr>
        <p:txBody>
          <a:bodyPr wrap="square" rtlCol="0">
            <a:spAutoFit/>
          </a:bodyPr>
          <a:lstStyle/>
          <a:p>
            <a:pPr defTabSz="422041">
              <a:defRPr/>
            </a:pPr>
            <a:r>
              <a:rPr lang="en-GB" sz="1108" b="1" dirty="0">
                <a:solidFill>
                  <a:prstClr val="white"/>
                </a:solidFill>
                <a:latin typeface="Century Gothic" panose="020B0502020202020204"/>
              </a:rPr>
              <a:t>Using PowerPoint to make a presentation.</a:t>
            </a:r>
            <a:endParaRPr lang="en-GB" sz="738" dirty="0">
              <a:solidFill>
                <a:prstClr val="white"/>
              </a:solidFill>
              <a:latin typeface="Century Gothic" panose="020B0502020202020204"/>
            </a:endParaRPr>
          </a:p>
        </p:txBody>
      </p:sp>
      <p:sp>
        <p:nvSpPr>
          <p:cNvPr id="30" name="TextBox 29">
            <a:extLst>
              <a:ext uri="{FF2B5EF4-FFF2-40B4-BE49-F238E27FC236}">
                <a16:creationId xmlns:a16="http://schemas.microsoft.com/office/drawing/2014/main" id="{1A301409-11EE-3929-FEC4-506650CF2C38}"/>
              </a:ext>
            </a:extLst>
          </p:cNvPr>
          <p:cNvSpPr txBox="1"/>
          <p:nvPr/>
        </p:nvSpPr>
        <p:spPr>
          <a:xfrm>
            <a:off x="5454246" y="3155523"/>
            <a:ext cx="4932401" cy="348109"/>
          </a:xfrm>
          <a:prstGeom prst="rect">
            <a:avLst/>
          </a:prstGeom>
          <a:solidFill>
            <a:schemeClr val="tx2">
              <a:lumMod val="40000"/>
              <a:lumOff val="60000"/>
            </a:schemeClr>
          </a:solidFill>
          <a:ln>
            <a:solidFill>
              <a:schemeClr val="accent2"/>
            </a:solidFill>
          </a:ln>
        </p:spPr>
        <p:txBody>
          <a:bodyPr wrap="square" rtlCol="0">
            <a:spAutoFit/>
          </a:bodyPr>
          <a:lstStyle/>
          <a:p>
            <a:pPr defTabSz="422041"/>
            <a:r>
              <a:rPr lang="en-GB" sz="1662" b="1" dirty="0">
                <a:solidFill>
                  <a:prstClr val="black"/>
                </a:solidFill>
                <a:latin typeface="Arial Narrow" panose="020B0606020202030204" pitchFamily="34" charset="0"/>
              </a:rPr>
              <a:t>Creating Slides</a:t>
            </a:r>
          </a:p>
        </p:txBody>
      </p:sp>
      <p:sp>
        <p:nvSpPr>
          <p:cNvPr id="31" name="TextBox 30">
            <a:extLst>
              <a:ext uri="{FF2B5EF4-FFF2-40B4-BE49-F238E27FC236}">
                <a16:creationId xmlns:a16="http://schemas.microsoft.com/office/drawing/2014/main" id="{17442F14-91CF-657F-0B97-E855EFE29E6E}"/>
              </a:ext>
            </a:extLst>
          </p:cNvPr>
          <p:cNvSpPr txBox="1"/>
          <p:nvPr/>
        </p:nvSpPr>
        <p:spPr>
          <a:xfrm>
            <a:off x="5465042" y="3511515"/>
            <a:ext cx="4932401" cy="887679"/>
          </a:xfrm>
          <a:prstGeom prst="rect">
            <a:avLst/>
          </a:prstGeom>
          <a:solidFill>
            <a:schemeClr val="accent6">
              <a:lumMod val="20000"/>
              <a:lumOff val="80000"/>
            </a:schemeClr>
          </a:solidFill>
          <a:ln>
            <a:solidFill>
              <a:schemeClr val="accent2"/>
            </a:solidFill>
          </a:ln>
        </p:spPr>
        <p:txBody>
          <a:bodyPr wrap="square" rtlCol="0">
            <a:spAutoFit/>
          </a:bodyPr>
          <a:lstStyle/>
          <a:p>
            <a:pPr defTabSz="422041"/>
            <a:r>
              <a:rPr lang="en-GB" sz="1292" dirty="0">
                <a:solidFill>
                  <a:prstClr val="black"/>
                </a:solidFill>
                <a:latin typeface="Arial Narrow" panose="020B0606020202030204" pitchFamily="34" charset="0"/>
              </a:rPr>
              <a:t>Create your own template slides, then copy the templates to create the slides </a:t>
            </a:r>
          </a:p>
          <a:p>
            <a:pPr defTabSz="422041"/>
            <a:r>
              <a:rPr lang="en-GB" sz="1292" dirty="0">
                <a:solidFill>
                  <a:prstClr val="black"/>
                </a:solidFill>
                <a:latin typeface="Arial Narrow" panose="020B0606020202030204" pitchFamily="34" charset="0"/>
              </a:rPr>
              <a:t>you need for your branching story. Once created, you can start making the hyperlinks, labelling the link location in the text box. You can work in pairs if you need support.</a:t>
            </a:r>
          </a:p>
        </p:txBody>
      </p:sp>
      <p:pic>
        <p:nvPicPr>
          <p:cNvPr id="1027" name="Picture 1026">
            <a:extLst>
              <a:ext uri="{FF2B5EF4-FFF2-40B4-BE49-F238E27FC236}">
                <a16:creationId xmlns:a16="http://schemas.microsoft.com/office/drawing/2014/main" id="{A446171C-1593-E127-D546-4D7D0C1AF33E}"/>
              </a:ext>
            </a:extLst>
          </p:cNvPr>
          <p:cNvPicPr>
            <a:picLocks noChangeAspect="1"/>
          </p:cNvPicPr>
          <p:nvPr/>
        </p:nvPicPr>
        <p:blipFill>
          <a:blip r:embed="rId3"/>
          <a:stretch>
            <a:fillRect/>
          </a:stretch>
        </p:blipFill>
        <p:spPr>
          <a:xfrm>
            <a:off x="1794558" y="4682198"/>
            <a:ext cx="2097667" cy="1154680"/>
          </a:xfrm>
          <a:prstGeom prst="rect">
            <a:avLst/>
          </a:prstGeom>
          <a:ln>
            <a:solidFill>
              <a:schemeClr val="accent2"/>
            </a:solidFill>
          </a:ln>
        </p:spPr>
      </p:pic>
    </p:spTree>
    <p:extLst>
      <p:ext uri="{BB962C8B-B14F-4D97-AF65-F5344CB8AC3E}">
        <p14:creationId xmlns:p14="http://schemas.microsoft.com/office/powerpoint/2010/main" val="363679641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20496DC56634E95E7A550DBC1FD06" ma:contentTypeVersion="18" ma:contentTypeDescription="Create a new document." ma:contentTypeScope="" ma:versionID="ffb44f718e30b4b1bcc97f7c2f3edccd">
  <xsd:schema xmlns:xsd="http://www.w3.org/2001/XMLSchema" xmlns:xs="http://www.w3.org/2001/XMLSchema" xmlns:p="http://schemas.microsoft.com/office/2006/metadata/properties" xmlns:ns2="486ec425-57ff-464b-9dc5-e010e7446884" xmlns:ns3="72292c10-3408-49b1-80ad-5f5340200eb6" targetNamespace="http://schemas.microsoft.com/office/2006/metadata/properties" ma:root="true" ma:fieldsID="2f9f42c435f12728c7cffa26cb6384f2" ns2:_="" ns3:_="">
    <xsd:import namespace="486ec425-57ff-464b-9dc5-e010e7446884"/>
    <xsd:import namespace="72292c10-3408-49b1-80ad-5f5340200e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ec425-57ff-464b-9dc5-e010e7446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877db5-c260-4f22-946b-3180934fd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292c10-3408-49b1-80ad-5f5340200eb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8c39788-4ca9-479e-9e92-93fc339793f2}" ma:internalName="TaxCatchAll" ma:showField="CatchAllData" ma:web="72292c10-3408-49b1-80ad-5f5340200eb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CAEC5-1CC9-4A38-817A-B34ADDD887FA}"/>
</file>

<file path=customXml/itemProps2.xml><?xml version="1.0" encoding="utf-8"?>
<ds:datastoreItem xmlns:ds="http://schemas.openxmlformats.org/officeDocument/2006/customXml" ds:itemID="{51ED1734-5439-4128-A2A5-0E58B118CD75}"/>
</file>

<file path=docProps/app.xml><?xml version="1.0" encoding="utf-8"?>
<Properties xmlns="http://schemas.openxmlformats.org/officeDocument/2006/extended-properties" xmlns:vt="http://schemas.openxmlformats.org/officeDocument/2006/docPropsVTypes">
  <TotalTime>11</TotalTime>
  <Words>1816</Words>
  <Application>Microsoft Office PowerPoint</Application>
  <PresentationFormat>Widescreen</PresentationFormat>
  <Paragraphs>228</Paragraphs>
  <Slides>15</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Aptos</vt:lpstr>
      <vt:lpstr>Aptos Display</vt:lpstr>
      <vt:lpstr>Arial</vt:lpstr>
      <vt:lpstr>Arial Narrow</vt:lpstr>
      <vt:lpstr>Calibri</vt:lpstr>
      <vt:lpstr>Calibri Light</vt:lpstr>
      <vt:lpstr>Century Gothic</vt:lpstr>
      <vt:lpstr>Garamond</vt:lpstr>
      <vt:lpstr>Sassoon Infant Std</vt:lpstr>
      <vt:lpstr>Söhne</vt:lpstr>
      <vt:lpstr>Symbol</vt:lpstr>
      <vt:lpstr>Twinkl Cursive Unlooped</vt:lpstr>
      <vt:lpstr>Office Theme</vt:lpstr>
      <vt:lpstr>2_Office Theme</vt:lpstr>
      <vt:lpstr>1_Office Theme</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Wall</dc:creator>
  <cp:lastModifiedBy>Katie Wall</cp:lastModifiedBy>
  <cp:revision>1</cp:revision>
  <dcterms:created xsi:type="dcterms:W3CDTF">2024-04-15T16:45:43Z</dcterms:created>
  <dcterms:modified xsi:type="dcterms:W3CDTF">2024-04-15T16:57:14Z</dcterms:modified>
</cp:coreProperties>
</file>