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5" r:id="rId2"/>
    <p:sldId id="257" r:id="rId3"/>
    <p:sldId id="296" r:id="rId4"/>
    <p:sldId id="297" r:id="rId5"/>
    <p:sldId id="298" r:id="rId6"/>
    <p:sldId id="259" r:id="rId7"/>
    <p:sldId id="309" r:id="rId8"/>
    <p:sldId id="299" r:id="rId9"/>
    <p:sldId id="300" r:id="rId10"/>
    <p:sldId id="303" r:id="rId11"/>
    <p:sldId id="304" r:id="rId12"/>
    <p:sldId id="306" r:id="rId13"/>
    <p:sldId id="307" r:id="rId14"/>
    <p:sldId id="305" r:id="rId15"/>
    <p:sldId id="308" r:id="rId16"/>
    <p:sldId id="310" r:id="rId17"/>
    <p:sldId id="313" r:id="rId18"/>
    <p:sldId id="314" r:id="rId19"/>
    <p:sldId id="311" r:id="rId20"/>
    <p:sldId id="291" r:id="rId21"/>
    <p:sldId id="294" r:id="rId22"/>
    <p:sldId id="293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10" autoAdjust="0"/>
  </p:normalViewPr>
  <p:slideViewPr>
    <p:cSldViewPr>
      <p:cViewPr>
        <p:scale>
          <a:sx n="59" d="100"/>
          <a:sy n="59" d="100"/>
        </p:scale>
        <p:origin x="-168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F2933-8B11-4178-9D09-D00A26069557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BDA4-8E01-4F8E-8372-2512A2BE0A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3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3D2ABF-287C-4C9E-BFDC-7504AC5F668D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0E31BD-F125-4A4D-B1E3-F8FD0820C1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918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Nicolas part 11 - 21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Louise to end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6A51-1B92-478E-9F3C-CD682E05EE21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9C64-C4F9-41B8-A148-8E8B34457C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BD98-AB21-4311-B2D1-D5A76175C32E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5E5F-78C6-4080-8A8C-B364962E5E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F0A5-41BD-4214-A573-8037B9DC534C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B0E8-AC2C-4638-B2DA-95A663C404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2560-18A4-49B9-85BD-1094EF97D852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3FE6-9712-4495-BCA1-1D19C31390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AAF5-59ED-46CC-9A12-D3DE27687438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221D-832A-4381-A48F-6156E0990D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2FD4-C6F9-40FA-A1DA-3656D61BC398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52DD-CF48-4111-AC36-D08BD431A0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91BA-045C-4FC6-A6FC-59F6D0347374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0DF9-7052-4CDA-98DB-8CBAF044EB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5D4A-95F2-47F1-A6D5-229F6140F106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C22A-D9E6-408A-94ED-D68736E5A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73B5-FE80-4A16-825E-E5250C8CBEDB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0430-7F9B-428F-A43A-13F0A5E218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AE91-A0B5-40A2-A1AC-B41314FCED08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51A96-04E6-4636-A025-9A65A87856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05A3-A286-4905-9124-708BAE11335B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3CC57-53BD-47EB-B8B4-85EEE9CAF9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A8540-03D6-4EB5-9C5A-045C0DB895D0}" type="datetimeFigureOut">
              <a:rPr lang="en-GB"/>
              <a:pPr>
                <a:defRPr/>
              </a:pPr>
              <a:t>06/11/2017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36FDC8-A74E-4A7E-963A-E118760367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q=http://en.wikipedia.org/wiki/Honeycrisp&amp;sa=U&amp;ei=0UFvVMn_NMPMygPPzoDYCg&amp;ved=0CBwQ9QEwAw&amp;usg=AFQjCNHDM4zqU4y_435qIW23QJ4jQ4N9x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websites/4_11/site/numeracy.shtml" TargetMode="External"/><Relationship Id="rId2" Type="http://schemas.openxmlformats.org/officeDocument/2006/relationships/hyperlink" Target="http://www.foundationyears.org.uk/paren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dpool.co.uk/nz/nzcontents.htm" TargetMode="External"/><Relationship Id="rId4" Type="http://schemas.openxmlformats.org/officeDocument/2006/relationships/hyperlink" Target="http://nrich.maths.org/fron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GB" b="1" dirty="0">
                <a:cs typeface="Arial" panose="020B0604020202020204" pitchFamily="34" charset="0"/>
              </a:rPr>
              <a:t/>
            </a:r>
            <a:br>
              <a:rPr lang="en-GB" b="1" dirty="0">
                <a:cs typeface="Arial" panose="020B0604020202020204" pitchFamily="34" charset="0"/>
              </a:rPr>
            </a:br>
            <a:r>
              <a:rPr lang="en-GB" b="1" dirty="0">
                <a:cs typeface="Arial" panose="020B0604020202020204" pitchFamily="34" charset="0"/>
              </a:rPr>
              <a:t>   </a:t>
            </a:r>
            <a:br>
              <a:rPr lang="en-GB" b="1" dirty="0">
                <a:cs typeface="Arial" panose="020B0604020202020204" pitchFamily="34" charset="0"/>
              </a:rPr>
            </a:br>
            <a:r>
              <a:rPr lang="en-GB" b="1" dirty="0">
                <a:cs typeface="Arial" panose="020B0604020202020204" pitchFamily="34" charset="0"/>
              </a:rPr>
              <a:t>EYFS </a:t>
            </a:r>
            <a:r>
              <a:rPr lang="en-GB" dirty="0" smtClean="0">
                <a:cs typeface="Arial" panose="020B0604020202020204" pitchFamily="34" charset="0"/>
              </a:rPr>
              <a:t>Mathematics </a:t>
            </a:r>
            <a:r>
              <a:rPr lang="en-GB" dirty="0">
                <a:cs typeface="Arial" panose="020B0604020202020204" pitchFamily="34" charset="0"/>
              </a:rPr>
              <a:t>information for parents   </a:t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>
                <a:cs typeface="Arial" panose="020B0604020202020204" pitchFamily="34" charset="0"/>
              </a:rPr>
              <a:t/>
            </a:r>
            <a:br>
              <a:rPr lang="en-GB" dirty="0">
                <a:cs typeface="Arial" panose="020B0604020202020204" pitchFamily="34" charset="0"/>
              </a:rPr>
            </a:br>
            <a:r>
              <a:rPr lang="en-GB" dirty="0">
                <a:cs typeface="Arial" panose="020B0604020202020204" pitchFamily="34" charset="0"/>
              </a:rPr>
              <a:t>2017 </a:t>
            </a:r>
            <a:r>
              <a:rPr lang="en-GB" dirty="0" smtClean="0">
                <a:cs typeface="Arial" panose="020B0604020202020204" pitchFamily="34" charset="0"/>
              </a:rPr>
              <a:t/>
            </a:r>
            <a:br>
              <a:rPr lang="en-GB" dirty="0" smtClean="0"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688"/>
            <a:ext cx="2872556" cy="158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526" y="5085184"/>
            <a:ext cx="1205545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9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hlink"/>
                </a:solidFill>
              </a:rPr>
              <a:t>Stages in Teaching Addition </a:t>
            </a:r>
            <a:br>
              <a:rPr lang="en-GB" sz="4000" dirty="0" smtClean="0">
                <a:solidFill>
                  <a:schemeClr val="hlink"/>
                </a:solidFill>
              </a:rPr>
            </a:br>
            <a:r>
              <a:rPr lang="en-GB" sz="4000" b="1" dirty="0" smtClean="0"/>
              <a:t>Step 1</a:t>
            </a:r>
            <a:endParaRPr lang="en-US" sz="4000" b="1" dirty="0" smtClean="0"/>
          </a:p>
        </p:txBody>
      </p:sp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611188" y="22050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6"/>
          <p:cNvSpPr>
            <a:spLocks noChangeArrowheads="1"/>
          </p:cNvSpPr>
          <p:nvPr/>
        </p:nvSpPr>
        <p:spPr bwMode="auto">
          <a:xfrm>
            <a:off x="4859338" y="22050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52" name="Picture 9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492375"/>
            <a:ext cx="89058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0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789363"/>
            <a:ext cx="89058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1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573463"/>
            <a:ext cx="89058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2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492375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3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573463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258888" y="5949950"/>
            <a:ext cx="7561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A</a:t>
            </a:r>
            <a:r>
              <a:rPr lang="en-GB" sz="3200" dirty="0" smtClean="0">
                <a:solidFill>
                  <a:srgbClr val="FF0000"/>
                </a:solidFill>
              </a:rPr>
              <a:t>dding </a:t>
            </a:r>
            <a:r>
              <a:rPr lang="en-GB" sz="3200" dirty="0">
                <a:solidFill>
                  <a:srgbClr val="FF0000"/>
                </a:solidFill>
              </a:rPr>
              <a:t>2 groups of pictures/objects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2</a:t>
            </a:r>
            <a:endParaRPr lang="en-US" b="1" dirty="0" smtClean="0"/>
          </a:p>
        </p:txBody>
      </p:sp>
      <p:sp>
        <p:nvSpPr>
          <p:cNvPr id="28674" name="Oval 3"/>
          <p:cNvSpPr>
            <a:spLocks noChangeArrowheads="1"/>
          </p:cNvSpPr>
          <p:nvPr/>
        </p:nvSpPr>
        <p:spPr bwMode="auto">
          <a:xfrm>
            <a:off x="539750" y="1268413"/>
            <a:ext cx="3671888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4932363" y="1341438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676" name="Picture 5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773238"/>
            <a:ext cx="8905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141663"/>
            <a:ext cx="89058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7" descr="MC90004804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349500"/>
            <a:ext cx="890588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8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16113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9" descr="MM90004092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636838"/>
            <a:ext cx="15843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1042988" y="4868863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3</a:t>
            </a:r>
            <a:endParaRPr lang="en-US" sz="3600" b="1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5292725" y="4941888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2          </a:t>
            </a:r>
            <a:endParaRPr lang="en-US" sz="3600" b="1"/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3492500" y="5229225"/>
            <a:ext cx="215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</a:rPr>
              <a:t>5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900113" y="6237288"/>
            <a:ext cx="7411003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ictures </a:t>
            </a:r>
            <a:r>
              <a:rPr lang="en-GB" sz="2400" dirty="0">
                <a:solidFill>
                  <a:srgbClr val="FF0000"/>
                </a:solidFill>
              </a:rPr>
              <a:t>with the corresponding numbers underneath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0" y="-153021"/>
            <a:ext cx="9144000" cy="1143000"/>
          </a:xfrm>
        </p:spPr>
        <p:txBody>
          <a:bodyPr/>
          <a:lstStyle/>
          <a:p>
            <a:r>
              <a:rPr lang="en-GB" b="1" dirty="0" smtClean="0"/>
              <a:t>Step 3</a:t>
            </a:r>
            <a:endParaRPr lang="en-US" b="1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755576" y="1760908"/>
            <a:ext cx="7776864" cy="4332388"/>
            <a:chOff x="468313" y="1268413"/>
            <a:chExt cx="9041036" cy="6616054"/>
          </a:xfrm>
        </p:grpSpPr>
        <p:sp>
          <p:nvSpPr>
            <p:cNvPr id="29698" name="Oval 3"/>
            <p:cNvSpPr>
              <a:spLocks noChangeArrowheads="1"/>
            </p:cNvSpPr>
            <p:nvPr/>
          </p:nvSpPr>
          <p:spPr bwMode="auto">
            <a:xfrm>
              <a:off x="468313" y="1268413"/>
              <a:ext cx="3671887" cy="34575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" name="Oval 4"/>
            <p:cNvSpPr>
              <a:spLocks noChangeArrowheads="1"/>
            </p:cNvSpPr>
            <p:nvPr/>
          </p:nvSpPr>
          <p:spPr bwMode="auto">
            <a:xfrm>
              <a:off x="4859338" y="1268413"/>
              <a:ext cx="3671887" cy="345757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9700" name="Picture 5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8888" y="1628775"/>
              <a:ext cx="890587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1" name="Picture 6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3350" y="3213100"/>
              <a:ext cx="890588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2" name="Picture 7" descr="MC900048047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84438" y="2349500"/>
              <a:ext cx="890587" cy="1195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3" name="Picture 8" descr="MM900040928[1]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5600" y="1916113"/>
              <a:ext cx="1584325" cy="139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4" name="Picture 9" descr="MM900040928[1]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59563" y="2852738"/>
              <a:ext cx="1584325" cy="1393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5" name="Text Box 10"/>
            <p:cNvSpPr txBox="1">
              <a:spLocks noChangeArrowheads="1"/>
            </p:cNvSpPr>
            <p:nvPr/>
          </p:nvSpPr>
          <p:spPr bwMode="auto">
            <a:xfrm>
              <a:off x="1042989" y="4941887"/>
              <a:ext cx="8466360" cy="1856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3600" b="1" dirty="0" smtClean="0"/>
                <a:t>3 + 2 = </a:t>
              </a:r>
              <a:r>
                <a:rPr lang="en-GB" sz="3600" b="1" dirty="0" smtClean="0">
                  <a:solidFill>
                    <a:srgbClr val="FF0000"/>
                  </a:solidFill>
                </a:rPr>
                <a:t>5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29707" name="Text Box 12"/>
            <p:cNvSpPr txBox="1">
              <a:spLocks noChangeArrowheads="1"/>
            </p:cNvSpPr>
            <p:nvPr/>
          </p:nvSpPr>
          <p:spPr bwMode="auto">
            <a:xfrm>
              <a:off x="4140201" y="4437064"/>
              <a:ext cx="936623" cy="3447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7200" dirty="0"/>
            </a:p>
          </p:txBody>
        </p:sp>
      </p:grp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195795" y="836712"/>
            <a:ext cx="286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Using symbols +   =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4</a:t>
            </a:r>
            <a:endParaRPr lang="en-US" b="1" dirty="0" smtClean="0"/>
          </a:p>
        </p:txBody>
      </p:sp>
      <p:sp>
        <p:nvSpPr>
          <p:cNvPr id="30722" name="Oval 3"/>
          <p:cNvSpPr>
            <a:spLocks noChangeArrowheads="1"/>
          </p:cNvSpPr>
          <p:nvPr/>
        </p:nvSpPr>
        <p:spPr bwMode="auto">
          <a:xfrm>
            <a:off x="468313" y="1268413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Oval 4"/>
          <p:cNvSpPr>
            <a:spLocks noChangeArrowheads="1"/>
          </p:cNvSpPr>
          <p:nvPr/>
        </p:nvSpPr>
        <p:spPr bwMode="auto">
          <a:xfrm>
            <a:off x="4859338" y="1268413"/>
            <a:ext cx="3671887" cy="34575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1042988" y="4941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/>
              <a:t>3</a:t>
            </a:r>
            <a:endParaRPr lang="en-US" sz="3600" b="1"/>
          </a:p>
        </p:txBody>
      </p:sp>
      <p:sp>
        <p:nvSpPr>
          <p:cNvPr id="30725" name="Text Box 11"/>
          <p:cNvSpPr txBox="1">
            <a:spLocks noChangeArrowheads="1"/>
          </p:cNvSpPr>
          <p:nvPr/>
        </p:nvSpPr>
        <p:spPr bwMode="auto">
          <a:xfrm>
            <a:off x="5435600" y="4868863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/>
              <a:t>       2</a:t>
            </a:r>
            <a:endParaRPr lang="en-US" sz="3600" b="1"/>
          </a:p>
        </p:txBody>
      </p:sp>
      <p:sp>
        <p:nvSpPr>
          <p:cNvPr id="30726" name="Text Box 12"/>
          <p:cNvSpPr txBox="1">
            <a:spLocks noChangeArrowheads="1"/>
          </p:cNvSpPr>
          <p:nvPr/>
        </p:nvSpPr>
        <p:spPr bwMode="auto">
          <a:xfrm>
            <a:off x="4140200" y="4437063"/>
            <a:ext cx="9366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+</a:t>
            </a:r>
            <a:endParaRPr lang="en-US" sz="7200"/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7092950" y="4652963"/>
            <a:ext cx="20510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200"/>
              <a:t>=   </a:t>
            </a:r>
            <a:r>
              <a:rPr lang="en-GB" sz="7200">
                <a:solidFill>
                  <a:srgbClr val="FF0000"/>
                </a:solidFill>
              </a:rPr>
              <a:t>5</a:t>
            </a:r>
            <a:endParaRPr lang="en-US" sz="7200">
              <a:solidFill>
                <a:srgbClr val="FF0000"/>
              </a:solidFill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5876925"/>
            <a:ext cx="97726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rgbClr val="FF0000"/>
                </a:solidFill>
              </a:rPr>
              <a:t>Children shown a number sentence and asked to work it out using objects, drawings or fingers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Step 5</a:t>
            </a:r>
            <a:endParaRPr lang="en-US" b="1" dirty="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endParaRPr lang="en-GB" sz="7200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GB" sz="7200" dirty="0" smtClean="0"/>
              <a:t>3 + 2 = </a:t>
            </a:r>
            <a:endParaRPr lang="en-US" sz="7200" dirty="0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95288" y="4292600"/>
            <a:ext cx="8497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 smtClean="0">
                <a:solidFill>
                  <a:srgbClr val="FF0000"/>
                </a:solidFill>
              </a:rPr>
              <a:t>resent </a:t>
            </a:r>
            <a:r>
              <a:rPr lang="en-GB" sz="2400" dirty="0">
                <a:solidFill>
                  <a:srgbClr val="FF0000"/>
                </a:solidFill>
              </a:rPr>
              <a:t>children with a number sentence and they should use the skills they have learned to work this out </a:t>
            </a:r>
            <a:r>
              <a:rPr lang="en-GB" sz="2400" i="1" dirty="0" smtClean="0">
                <a:solidFill>
                  <a:srgbClr val="FF0000"/>
                </a:solidFill>
              </a:rPr>
              <a:t>(</a:t>
            </a:r>
            <a:r>
              <a:rPr lang="en-GB" sz="2400" i="1" dirty="0">
                <a:solidFill>
                  <a:srgbClr val="FF0000"/>
                </a:solidFill>
              </a:rPr>
              <a:t>they may still use their fingers or objects).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‘Put the first number in your head’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 5   +     3 =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Child says ‘5 …. 6, 7, 8’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Not ‘1, 2, 3, 4, 5……6, 7, 8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This takes time and needs a secure knowledge of the number system and what number comes next.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GB" sz="2400" dirty="0" smtClean="0"/>
              <a:t>This needs lots of practise.</a:t>
            </a:r>
            <a:endParaRPr lang="en-US" sz="2400" dirty="0" smtClean="0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dirty="0" smtClean="0"/>
              <a:t>Step 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Remember counting backwards practise</a:t>
            </a:r>
          </a:p>
          <a:p>
            <a:r>
              <a:rPr lang="en-GB" dirty="0" smtClean="0"/>
              <a:t>Count a set of objects then remove some. Ask, </a:t>
            </a:r>
            <a:r>
              <a:rPr lang="en-GB" i="1" dirty="0" smtClean="0"/>
              <a:t>“How many are left?”</a:t>
            </a:r>
          </a:p>
          <a:p>
            <a:pPr>
              <a:buFontTx/>
              <a:buChar char="•"/>
            </a:pPr>
            <a:r>
              <a:rPr lang="en-GB" dirty="0" smtClean="0"/>
              <a:t>Varied vocabulary – take away, minus, subtract, how many are left?</a:t>
            </a:r>
          </a:p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857364"/>
            <a:ext cx="1428750" cy="1285876"/>
          </a:xfrm>
          <a:prstGeom prst="rect">
            <a:avLst/>
          </a:prstGeom>
          <a:noFill/>
        </p:spPr>
      </p:pic>
      <p:pic>
        <p:nvPicPr>
          <p:cNvPr id="5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857364"/>
            <a:ext cx="1428750" cy="1285876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857364"/>
            <a:ext cx="1428750" cy="1285876"/>
          </a:xfrm>
          <a:prstGeom prst="rect">
            <a:avLst/>
          </a:prstGeom>
          <a:noFill/>
        </p:spPr>
      </p:pic>
      <p:pic>
        <p:nvPicPr>
          <p:cNvPr id="7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857364"/>
            <a:ext cx="1428750" cy="1285876"/>
          </a:xfrm>
          <a:prstGeom prst="rect">
            <a:avLst/>
          </a:prstGeom>
          <a:noFill/>
        </p:spPr>
      </p:pic>
      <p:pic>
        <p:nvPicPr>
          <p:cNvPr id="8" name="Picture 2" descr="http://t3.gstatic.com/images?q=tbn:ANd9GcTRG8qWv2-EkPM_JdA2ZgzLqI72ICZfmgLFUFo05qv8Js9gRp7wbAn2vgKZeQ:upload.wikimedia.org/wikipedia/commons/0/07/Honeycrisp-App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857364"/>
            <a:ext cx="1428750" cy="1285876"/>
          </a:xfrm>
          <a:prstGeom prst="rect">
            <a:avLst/>
          </a:prstGeom>
          <a:noFill/>
        </p:spPr>
      </p:pic>
      <p:sp>
        <p:nvSpPr>
          <p:cNvPr id="9" name="Rectangle 3"/>
          <p:cNvSpPr txBox="1">
            <a:spLocks/>
          </p:cNvSpPr>
          <p:nvPr/>
        </p:nvSpPr>
        <p:spPr bwMode="auto">
          <a:xfrm>
            <a:off x="571472" y="3429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 dirty="0" smtClean="0"/>
              <a:t>How many apples are there?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away 2 apples.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How many do you have left?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extend this add numerals and calculation symbols (- and =).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Subtraction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500034" y="114298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dirty="0" smtClean="0">
                <a:latin typeface="+mn-lt"/>
                <a:cs typeface="+mn-cs"/>
              </a:rPr>
              <a:t>Eventually take the objects/pictures away and display the number sentence. Allow your child to use objects, drawings and fingers to work this out.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3042" y="3571876"/>
            <a:ext cx="64294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 – 2 = _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Applying their Knowledge Through </a:t>
            </a:r>
            <a:br>
              <a:rPr lang="en-GB" sz="4000" dirty="0" smtClean="0"/>
            </a:br>
            <a:r>
              <a:rPr lang="en-GB" sz="4000" dirty="0" smtClean="0"/>
              <a:t>Problem Solving</a:t>
            </a:r>
            <a:endParaRPr lang="en-US" sz="4000" dirty="0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dirty="0" smtClean="0"/>
              <a:t>Explore and solve problems in practical contexts</a:t>
            </a:r>
          </a:p>
          <a:p>
            <a:pPr>
              <a:buFontTx/>
              <a:buChar char="•"/>
            </a:pPr>
            <a:r>
              <a:rPr lang="en-GB" dirty="0" smtClean="0"/>
              <a:t>Use meaningful examples that will be motivate your child to use their mathematical skills. </a:t>
            </a:r>
          </a:p>
          <a:p>
            <a:pPr>
              <a:buFontTx/>
              <a:buChar char="•"/>
            </a:pPr>
            <a:r>
              <a:rPr lang="en-GB" dirty="0" smtClean="0"/>
              <a:t>Encourage critical thinking and a ‘have a go’ attitude. Asking questions such as </a:t>
            </a:r>
            <a:r>
              <a:rPr lang="en-GB" i="1" dirty="0" smtClean="0"/>
              <a:t>‘What could we do next?’ and ‘How shall we do it?’</a:t>
            </a:r>
          </a:p>
          <a:p>
            <a:pPr>
              <a:buFontTx/>
              <a:buChar char="•"/>
            </a:pPr>
            <a:r>
              <a:rPr lang="en-GB" dirty="0" smtClean="0"/>
              <a:t>Please refer to the examples in the accompanying leaflet. </a:t>
            </a:r>
          </a:p>
          <a:p>
            <a:pPr>
              <a:buFont typeface="Arial" charset="0"/>
              <a:buNone/>
            </a:pPr>
            <a:endParaRPr lang="en-GB" i="1" dirty="0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Introduction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What do we have to teach?</a:t>
            </a:r>
          </a:p>
          <a:p>
            <a:r>
              <a:rPr lang="en-GB" sz="2800" dirty="0" smtClean="0"/>
              <a:t>In the Early Years Foundation Stage we teach using the DFE Statutory Framework for the Early Years Foundation Stage and the Development Matters Guidance.</a:t>
            </a:r>
          </a:p>
          <a:p>
            <a:pPr eaLnBrk="1" hangingPunct="1">
              <a:buFont typeface="Arial" charset="0"/>
              <a:buNone/>
            </a:pPr>
            <a:endParaRPr lang="en-GB" sz="2800" i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n-GB" sz="2800" dirty="0" smtClean="0"/>
              <a:t>The teaching of Mathematics in the Early Years Foundation Stage (EYFS) is split into 2 areas:</a:t>
            </a:r>
          </a:p>
          <a:p>
            <a:pPr lvl="1" eaLnBrk="1" hangingPunct="1"/>
            <a:r>
              <a:rPr lang="en-GB" dirty="0" smtClean="0"/>
              <a:t>Numbers</a:t>
            </a:r>
          </a:p>
          <a:p>
            <a:pPr lvl="1" eaLnBrk="1" hangingPunct="1"/>
            <a:r>
              <a:rPr lang="en-GB" dirty="0" smtClean="0"/>
              <a:t>Shape, space and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Keep maths practical and have fun!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1" eaLnBrk="1" hangingPunct="1"/>
            <a:r>
              <a:rPr lang="en-GB" sz="2400" dirty="0" smtClean="0"/>
              <a:t>Bath-time (filling and emptying containers, counting, timing how long it takes to fill the bath)</a:t>
            </a:r>
          </a:p>
          <a:p>
            <a:pPr lvl="1" eaLnBrk="1" hangingPunct="1"/>
            <a:r>
              <a:rPr lang="en-GB" sz="2400" dirty="0" smtClean="0"/>
              <a:t>Counting rhymes</a:t>
            </a:r>
          </a:p>
          <a:p>
            <a:pPr lvl="1" eaLnBrk="1" hangingPunct="1"/>
            <a:r>
              <a:rPr lang="en-GB" sz="2400" dirty="0" smtClean="0"/>
              <a:t>Talk about numbers in the environment (</a:t>
            </a:r>
            <a:r>
              <a:rPr lang="en-GB" sz="2400" dirty="0" err="1" smtClean="0"/>
              <a:t>eg</a:t>
            </a:r>
            <a:r>
              <a:rPr lang="en-GB" sz="2400" dirty="0" smtClean="0"/>
              <a:t>, front door numbers, number plates, road signs etc)</a:t>
            </a:r>
          </a:p>
          <a:p>
            <a:pPr lvl="1" eaLnBrk="1" hangingPunct="1"/>
            <a:r>
              <a:rPr lang="en-GB" sz="2400" dirty="0" smtClean="0"/>
              <a:t>Help with the cooking (measuring, weighing, ordering the recipe)</a:t>
            </a:r>
          </a:p>
          <a:p>
            <a:pPr lvl="1" eaLnBrk="1" hangingPunct="1"/>
            <a:r>
              <a:rPr lang="en-GB" sz="2400" dirty="0" smtClean="0"/>
              <a:t>Setting table places (how many plates/cups etc)</a:t>
            </a:r>
          </a:p>
          <a:p>
            <a:pPr lvl="1" eaLnBrk="1" hangingPunct="1"/>
            <a:r>
              <a:rPr lang="en-GB" sz="2400" dirty="0" smtClean="0"/>
              <a:t>Paying in shops (including change)</a:t>
            </a:r>
          </a:p>
          <a:p>
            <a:pPr lvl="1" eaLnBrk="1" hangingPunct="1"/>
            <a:r>
              <a:rPr lang="en-GB" sz="2400" dirty="0" smtClean="0"/>
              <a:t>Estimating amounts (how many apples/sweets?)</a:t>
            </a:r>
          </a:p>
          <a:p>
            <a:pPr lvl="1" eaLnBrk="1" hangingPunct="1"/>
            <a:r>
              <a:rPr lang="en-GB" sz="2400" dirty="0" smtClean="0"/>
              <a:t>Shopping – helping to count out varying amounts of fruit and vegetables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GB" sz="4000" dirty="0" smtClean="0"/>
              <a:t>Maths Through Stories</a:t>
            </a:r>
            <a:endParaRPr lang="en-US" sz="4000" dirty="0" smtClean="0"/>
          </a:p>
        </p:txBody>
      </p:sp>
      <p:graphicFrame>
        <p:nvGraphicFramePr>
          <p:cNvPr id="41175" name="Group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30700"/>
              </p:ext>
            </p:extLst>
          </p:nvPr>
        </p:nvGraphicFramePr>
        <p:xfrm>
          <a:off x="755650" y="908050"/>
          <a:ext cx="7993063" cy="5593399"/>
        </p:xfrm>
        <a:graphic>
          <a:graphicData uri="http://schemas.openxmlformats.org/drawingml/2006/table">
            <a:tbl>
              <a:tblPr/>
              <a:tblGrid>
                <a:gridCol w="3997325"/>
                <a:gridCol w="3995738"/>
              </a:tblGrid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Title and Author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Mathematical Concept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Shopping Basket by John Burningham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subtracting, concept of 1 less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Six Dinner Sid by Inga Moore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sharing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 Red Apples by Pat Hutchings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Counting, numbers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One, Two, Three, Oops! By Michael Coleman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 larger numbers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Kippers Toybox by Mick Inkpen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Counting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Handas Surprise by Eileen Browne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Ordinal numbers, subtraction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Very Hungry Caterpillar by Eric Carle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Numbers, counting, days of the week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The Bad Tempered Ladybird by Eric Carle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Size, Time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Bear in a Square by Stella Blackstone and Debbie Harter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124200" algn="l"/>
                        </a:tabLst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Shapes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Useful websites/further reading</a:t>
            </a:r>
            <a:endParaRPr lang="en-US" sz="4000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47675" y="1431925"/>
            <a:ext cx="7869238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hlinkClick r:id="rId2"/>
              </a:rPr>
              <a:t>www.foundationyears.org.uk/parents/</a:t>
            </a:r>
            <a:endParaRPr lang="en-GB" sz="3200"/>
          </a:p>
          <a:p>
            <a:endParaRPr lang="en-GB" sz="3200"/>
          </a:p>
          <a:p>
            <a:r>
              <a:rPr lang="en-GB" sz="3200">
                <a:hlinkClick r:id="rId3"/>
              </a:rPr>
              <a:t>www.bbc.co.uk/schools/websites/4_11/site/numeracy.shtml</a:t>
            </a:r>
            <a:endParaRPr lang="en-GB" sz="3200"/>
          </a:p>
          <a:p>
            <a:endParaRPr lang="en-GB" sz="3200"/>
          </a:p>
          <a:p>
            <a:r>
              <a:rPr lang="en-GB" sz="3200">
                <a:hlinkClick r:id="rId4"/>
              </a:rPr>
              <a:t>http://nrich.maths.org/frontpage</a:t>
            </a:r>
            <a:endParaRPr lang="en-GB" sz="3200"/>
          </a:p>
          <a:p>
            <a:r>
              <a:rPr lang="en-GB" sz="3200"/>
              <a:t> – choose ‘Lower Primary’</a:t>
            </a:r>
          </a:p>
          <a:p>
            <a:endParaRPr lang="en-GB" sz="3200"/>
          </a:p>
          <a:p>
            <a:r>
              <a:rPr lang="en-GB" sz="3200">
                <a:hlinkClick r:id="rId5"/>
              </a:rPr>
              <a:t>www.wordpool.co.uk/nz/nzcontents.htm</a:t>
            </a:r>
            <a:endParaRPr lang="en-GB" sz="3200"/>
          </a:p>
          <a:p>
            <a:r>
              <a:rPr lang="en-GB" sz="3200"/>
              <a:t> - list of numeracy based books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GB" dirty="0" smtClean="0"/>
              <a:t>Numbers</a:t>
            </a:r>
            <a:endParaRPr lang="en-US" dirty="0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8229600" cy="5327650"/>
          </a:xfrm>
        </p:spPr>
        <p:txBody>
          <a:bodyPr/>
          <a:lstStyle/>
          <a:p>
            <a:pPr algn="ctr">
              <a:buNone/>
            </a:pPr>
            <a:r>
              <a:rPr lang="en-GB" sz="2800" b="1" dirty="0" smtClean="0"/>
              <a:t>By the end of the Reception year it is expected that </a:t>
            </a:r>
            <a:r>
              <a:rPr lang="en-GB" sz="2800" b="1" i="1" dirty="0" smtClean="0"/>
              <a:t>most</a:t>
            </a:r>
            <a:r>
              <a:rPr lang="en-GB" sz="2800" b="1" dirty="0" smtClean="0"/>
              <a:t> children will be able to achieve </a:t>
            </a:r>
            <a:r>
              <a:rPr lang="en-GB" sz="2800" b="1" i="1" dirty="0" smtClean="0"/>
              <a:t>most</a:t>
            </a:r>
            <a:r>
              <a:rPr lang="en-GB" sz="2800" b="1" dirty="0" smtClean="0"/>
              <a:t> of the following: </a:t>
            </a:r>
          </a:p>
          <a:p>
            <a:r>
              <a:rPr lang="en-GB" sz="2800" dirty="0" smtClean="0"/>
              <a:t>Count reliably with numbers from 1 to 20 (work in stages 0-5, 0-10, 0-20). </a:t>
            </a:r>
          </a:p>
          <a:p>
            <a:r>
              <a:rPr lang="en-GB" sz="2800" dirty="0" smtClean="0"/>
              <a:t>Place 0-20 in order.</a:t>
            </a:r>
          </a:p>
          <a:p>
            <a:r>
              <a:rPr lang="en-GB" sz="2800" dirty="0" smtClean="0"/>
              <a:t>Say which number is one more or one less than a given number to 20. </a:t>
            </a:r>
          </a:p>
          <a:p>
            <a:r>
              <a:rPr lang="en-GB" sz="2800" dirty="0" smtClean="0"/>
              <a:t>Using quantities and objects, they add and subtract two single-digit numbers.</a:t>
            </a:r>
          </a:p>
          <a:p>
            <a:r>
              <a:rPr lang="en-GB" sz="2800" dirty="0" smtClean="0"/>
              <a:t>Count on or back to find an answer. </a:t>
            </a:r>
          </a:p>
          <a:p>
            <a:r>
              <a:rPr lang="en-GB" sz="2800" dirty="0" smtClean="0"/>
              <a:t>Solve problems, including doubling, halving and sharing. </a:t>
            </a:r>
          </a:p>
          <a:p>
            <a:pPr>
              <a:buFont typeface="Arial" charset="0"/>
              <a:buNone/>
            </a:pPr>
            <a:endParaRPr lang="en-US" sz="28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20713"/>
          </a:xfrm>
        </p:spPr>
        <p:txBody>
          <a:bodyPr/>
          <a:lstStyle/>
          <a:p>
            <a:r>
              <a:rPr lang="en-GB" sz="4000" b="1" dirty="0" smtClean="0"/>
              <a:t>Shape, Space, Measures</a:t>
            </a:r>
            <a:endParaRPr lang="en-US" sz="40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/>
              <a:t>By the end of the Reception year it is expected that </a:t>
            </a:r>
            <a:r>
              <a:rPr lang="en-GB" b="1" i="1" dirty="0" smtClean="0"/>
              <a:t>most</a:t>
            </a:r>
            <a:r>
              <a:rPr lang="en-GB" b="1" dirty="0" smtClean="0"/>
              <a:t> children will be able to achieve </a:t>
            </a:r>
            <a:r>
              <a:rPr lang="en-GB" b="1" i="1" dirty="0" smtClean="0"/>
              <a:t>most</a:t>
            </a:r>
            <a:r>
              <a:rPr lang="en-GB" b="1" dirty="0" smtClean="0"/>
              <a:t> of the following: </a:t>
            </a:r>
          </a:p>
          <a:p>
            <a:r>
              <a:rPr lang="en-GB" dirty="0" smtClean="0"/>
              <a:t>Use everyday language to talk about size, weight, capacity, position, distance, time and money to compare quantities and objects and to solve problems. </a:t>
            </a:r>
          </a:p>
          <a:p>
            <a:r>
              <a:rPr lang="en-GB" dirty="0" smtClean="0"/>
              <a:t>Recognise, create and describe patterns. </a:t>
            </a:r>
          </a:p>
          <a:p>
            <a:r>
              <a:rPr lang="en-GB" dirty="0" smtClean="0"/>
              <a:t>Explore characteristics of everyday objects and shapes and use mathematical language to describe them.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Numbers 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US" sz="4000" dirty="0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b="1" dirty="0" smtClean="0"/>
              <a:t>Basic Key Skills:</a:t>
            </a:r>
          </a:p>
          <a:p>
            <a:r>
              <a:rPr lang="en-GB" sz="2800" dirty="0" smtClean="0"/>
              <a:t>Reciting numbers in sequence.</a:t>
            </a:r>
          </a:p>
          <a:p>
            <a:r>
              <a:rPr lang="en-GB" sz="2800" dirty="0" smtClean="0"/>
              <a:t>Can use one-to-one correspondence</a:t>
            </a:r>
          </a:p>
          <a:p>
            <a:r>
              <a:rPr lang="en-GB" sz="2800" dirty="0" smtClean="0"/>
              <a:t>Realises that anything can be counted (steps, claps, jumps).</a:t>
            </a:r>
          </a:p>
          <a:p>
            <a:r>
              <a:rPr lang="en-GB" sz="2800" dirty="0" smtClean="0"/>
              <a:t>Understands that the number of objects stays the same even if they are moved around or grouped in different ways.</a:t>
            </a:r>
          </a:p>
          <a:p>
            <a:r>
              <a:rPr lang="en-GB" sz="2800" dirty="0" smtClean="0"/>
              <a:t>The importance of zero (understanding it is a quantity).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Number Words and Numerals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dirty="0" smtClean="0"/>
              <a:t>Look out for numerals and number words in everyday situations. 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GB" dirty="0" smtClean="0"/>
          </a:p>
        </p:txBody>
      </p:sp>
      <p:pic>
        <p:nvPicPr>
          <p:cNvPr id="19459" name="Picture 5" descr="C:\Users\Katherine\Documents\School\Displays\Maths\banana price lab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0624">
            <a:off x="2571736" y="2500306"/>
            <a:ext cx="957262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C:\Users\Katherine\Documents\School\Displays\Maths\extra_football_shirt_186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63261">
            <a:off x="4572000" y="2714620"/>
            <a:ext cx="2246313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C:\Users\Katherine\Documents\School\Displays\Maths\house_number24_l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786322"/>
            <a:ext cx="1671637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C:\Users\Katherine\Documents\School\Displays\Maths\p_28405_37897_clo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4572008"/>
            <a:ext cx="187325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0" descr="C:\Users\Katherine\Documents\School\Displays\Maths\mobile phon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3000372"/>
            <a:ext cx="17716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Extended Counting</a:t>
            </a:r>
            <a:endParaRPr lang="en-US" sz="3600" b="1" dirty="0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u="sng" dirty="0" smtClean="0"/>
              <a:t>Forwards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3, 4, 5, 6, 7...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6, 7, 8, 9, 10...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8, 9, 10, 11, 12…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800" u="sng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800" u="sng" dirty="0" smtClean="0"/>
              <a:t>Backwards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11, 10, 9, 8, 7…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6, 5, 4, 3, 2…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GB" sz="2800" dirty="0" smtClean="0"/>
              <a:t>This skill prepares children for addition and subtraction.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Counting objects that cannot be moved or touched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Counting actions or sounds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cs typeface="Arial" charset="0"/>
              </a:rPr>
              <a:t>Move around, or partition and recombine small groups of objects, and recognise that the total is still the same (pre-step to learning number bonds).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0000"/>
                </a:solidFill>
                <a:cs typeface="Arial" charset="0"/>
              </a:rPr>
              <a:t>Counting up to 10 objects in any arrangement, not just when they are in a straight line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Addition skills</a:t>
            </a:r>
            <a:endParaRPr lang="en-US" b="1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practical materials.</a:t>
            </a:r>
          </a:p>
          <a:p>
            <a:r>
              <a:rPr lang="en-GB" dirty="0" smtClean="0"/>
              <a:t>Find the total number of items in 2 groups by counting all of them.</a:t>
            </a:r>
          </a:p>
          <a:p>
            <a:r>
              <a:rPr lang="en-GB" dirty="0" smtClean="0"/>
              <a:t>Varied language – ‘adding’ ‘total’ ‘how many altogether’ ‘makes’ ‘equals’</a:t>
            </a:r>
          </a:p>
          <a:p>
            <a:r>
              <a:rPr lang="en-GB" dirty="0" smtClean="0"/>
              <a:t>Recognise that addition can be done in any order.  E.g.  5 + 3 = 8 AND 3 + 5 also = 8, 8=5+3.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1053</Words>
  <Application>Microsoft Office PowerPoint</Application>
  <PresentationFormat>On-screen Show (4:3)</PresentationFormat>
  <Paragraphs>139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EYFS Mathematics information for parents     2017  </vt:lpstr>
      <vt:lpstr>Introduction</vt:lpstr>
      <vt:lpstr>Numbers</vt:lpstr>
      <vt:lpstr>Shape, Space, Measures</vt:lpstr>
      <vt:lpstr>Numbers  </vt:lpstr>
      <vt:lpstr>Number Words and Numerals</vt:lpstr>
      <vt:lpstr>Extended Counting</vt:lpstr>
      <vt:lpstr>PowerPoint Presentation</vt:lpstr>
      <vt:lpstr>Addition skills</vt:lpstr>
      <vt:lpstr>Stages in Teaching Addition  Step 1</vt:lpstr>
      <vt:lpstr>Step 2</vt:lpstr>
      <vt:lpstr>Step 3</vt:lpstr>
      <vt:lpstr>Step 4</vt:lpstr>
      <vt:lpstr>Step 5</vt:lpstr>
      <vt:lpstr>Step 6</vt:lpstr>
      <vt:lpstr>Subtraction </vt:lpstr>
      <vt:lpstr>Subtraction  </vt:lpstr>
      <vt:lpstr>Subtraction  </vt:lpstr>
      <vt:lpstr>Applying their Knowledge Through  Problem Solving</vt:lpstr>
      <vt:lpstr>Keep maths practical and have fun!</vt:lpstr>
      <vt:lpstr>Maths Through Stories</vt:lpstr>
      <vt:lpstr>Useful websites/further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Observation, Assessment and Planning in the Early Years 1</dc:title>
  <dc:creator>Katherine</dc:creator>
  <cp:lastModifiedBy>AuthorisedUser</cp:lastModifiedBy>
  <cp:revision>84</cp:revision>
  <cp:lastPrinted>2015-11-09T10:48:07Z</cp:lastPrinted>
  <dcterms:created xsi:type="dcterms:W3CDTF">2011-01-17T21:14:54Z</dcterms:created>
  <dcterms:modified xsi:type="dcterms:W3CDTF">2017-11-06T18:13:07Z</dcterms:modified>
</cp:coreProperties>
</file>