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1" r:id="rId2"/>
    <p:sldId id="290" r:id="rId3"/>
    <p:sldId id="283" r:id="rId4"/>
    <p:sldId id="291" r:id="rId5"/>
    <p:sldId id="292" r:id="rId6"/>
    <p:sldId id="293" r:id="rId7"/>
    <p:sldId id="297" r:id="rId8"/>
    <p:sldId id="294" r:id="rId9"/>
    <p:sldId id="295" r:id="rId10"/>
    <p:sldId id="296" r:id="rId11"/>
    <p:sldId id="309" r:id="rId12"/>
    <p:sldId id="298" r:id="rId13"/>
    <p:sldId id="301" r:id="rId14"/>
    <p:sldId id="302" r:id="rId15"/>
    <p:sldId id="299" r:id="rId16"/>
    <p:sldId id="300" r:id="rId17"/>
    <p:sldId id="303" r:id="rId18"/>
    <p:sldId id="304" r:id="rId19"/>
    <p:sldId id="308" r:id="rId20"/>
    <p:sldId id="306" r:id="rId21"/>
    <p:sldId id="30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D36A7-7567-4EBD-B1DD-8D73DD9CAE0B}" type="datetimeFigureOut">
              <a:rPr lang="en-GB" smtClean="0"/>
              <a:t>09/11/2022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42289-A2F5-4870-92D6-121066896FBD}" type="slidenum">
              <a:rPr lang="en-GB" smtClean="0"/>
              <a:t>‹#›</a:t>
            </a:fld>
            <a:endParaRPr lang="en-GB"/>
          </a:p>
        </p:txBody>
      </p:sp>
    </p:spTree>
    <p:extLst>
      <p:ext uri="{BB962C8B-B14F-4D97-AF65-F5344CB8AC3E}">
        <p14:creationId xmlns:p14="http://schemas.microsoft.com/office/powerpoint/2010/main" val="243966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086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788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1251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1708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1024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8025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956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03940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9986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7648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500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2854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0422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3961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0891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9072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7591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2193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E2948C-4C08-4F30-AF39-E58D68516853}"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7831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2948C-4C08-4F30-AF39-E58D68516853}"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353328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2948C-4C08-4F30-AF39-E58D68516853}"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422690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5143649" y="0"/>
            <a:ext cx="3971769"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3" y="0"/>
            <a:ext cx="514484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1923" y="521173"/>
            <a:ext cx="4651986"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3161934" y="1752600"/>
            <a:ext cx="2818943" cy="609600"/>
          </a:xfrm>
        </p:spPr>
        <p:txBody>
          <a:bodyPr>
            <a:normAutofit/>
          </a:bodyPr>
          <a:lstStyle>
            <a:lvl1pPr marL="0" indent="0" algn="ctr">
              <a:buFontTx/>
              <a:buNone/>
              <a:defRPr sz="15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3161934" y="4844142"/>
            <a:ext cx="2818943" cy="609600"/>
          </a:xfrm>
        </p:spPr>
        <p:txBody>
          <a:bodyPr>
            <a:normAutofit/>
          </a:bodyPr>
          <a:lstStyle>
            <a:lvl1pPr marL="0" indent="0" algn="ctr">
              <a:buFontTx/>
              <a:buNone/>
              <a:defRPr sz="15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3161932" y="2361521"/>
            <a:ext cx="2818944" cy="2481941"/>
          </a:xfrm>
        </p:spPr>
        <p:txBody>
          <a:bodyPr vert="horz" lIns="121899" tIns="60949" rIns="121899" bIns="60949" rtlCol="0" anchor="ctr">
            <a:normAutofit/>
          </a:bodyPr>
          <a:lstStyle>
            <a:lvl1pPr algn="ctr">
              <a:defRPr lang="en-US" sz="5400" b="1">
                <a:solidFill>
                  <a:schemeClr val="accent4"/>
                </a:solidFill>
                <a:ea typeface="+mn-ea"/>
                <a:cs typeface="+mn-cs"/>
              </a:defRPr>
            </a:lvl1pPr>
          </a:lstStyle>
          <a:p>
            <a:pPr marL="0" lvl="0" indent="0" algn="ctr">
              <a:lnSpc>
                <a:spcPct val="95000"/>
              </a:lnSpc>
              <a:spcBef>
                <a:spcPts val="1400"/>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190099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5163299" y="990"/>
            <a:ext cx="3971769"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1" y="0"/>
            <a:ext cx="9012998" cy="6897338"/>
          </a:xfrm>
          <a:prstGeom prst="rect">
            <a:avLst/>
          </a:prstGeom>
        </p:spPr>
      </p:pic>
      <p:sp>
        <p:nvSpPr>
          <p:cNvPr id="2" name="Title 1"/>
          <p:cNvSpPr>
            <a:spLocks noGrp="1"/>
          </p:cNvSpPr>
          <p:nvPr>
            <p:ph type="title"/>
          </p:nvPr>
        </p:nvSpPr>
        <p:spPr>
          <a:xfrm>
            <a:off x="540685" y="685800"/>
            <a:ext cx="4173037" cy="1143000"/>
          </a:xfrm>
        </p:spPr>
        <p:txBody>
          <a:bodyPr anchor="t">
            <a:normAutofit/>
          </a:bodyPr>
          <a:lstStyle>
            <a:lvl1pPr>
              <a:defRPr sz="3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540685" y="1828800"/>
            <a:ext cx="4173037" cy="4470400"/>
          </a:xfrm>
        </p:spPr>
        <p:txBody>
          <a:bodyPr>
            <a:normAutofit/>
          </a:bodyPr>
          <a:lstStyle>
            <a:lvl1pPr>
              <a:defRPr sz="1500"/>
            </a:lvl1pPr>
            <a:lvl2pPr marL="548544" indent="-228560">
              <a:buFont typeface="Courier New" panose="02070309020205020404" pitchFamily="49" charset="0"/>
              <a:buChar char="o"/>
              <a:defRPr sz="1500"/>
            </a:lvl2pPr>
            <a:lvl3pPr marL="868528" indent="-228560">
              <a:buFont typeface="Courier New" panose="02070309020205020404" pitchFamily="49" charset="0"/>
              <a:buChar char="o"/>
              <a:defRPr sz="1500"/>
            </a:lvl3pPr>
            <a:lvl4pPr marL="1188512" indent="-228560">
              <a:buFont typeface="Courier New" panose="02070309020205020404" pitchFamily="49" charset="0"/>
              <a:buChar char="o"/>
              <a:defRPr sz="1500"/>
            </a:lvl4pPr>
            <a:lvl5pPr marL="1508496" indent="-228560">
              <a:buFont typeface="Courier New" panose="02070309020205020404" pitchFamily="49" charset="0"/>
              <a:buChar char="o"/>
              <a:defRPr sz="15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4497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365736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4572000" y="1828800"/>
            <a:ext cx="4058707" cy="4343400"/>
          </a:xfrm>
        </p:spPr>
        <p:txBody>
          <a:bodyPr>
            <a:normAutofit/>
          </a:bodyPr>
          <a:lstStyle>
            <a:lvl1pPr>
              <a:buClr>
                <a:schemeClr val="bg1"/>
              </a:buClr>
              <a:defRPr sz="1500">
                <a:solidFill>
                  <a:schemeClr val="bg1"/>
                </a:solidFill>
              </a:defRPr>
            </a:lvl1pPr>
            <a:lvl2pPr marL="548544" indent="-228560">
              <a:buClr>
                <a:schemeClr val="bg1"/>
              </a:buClr>
              <a:buFont typeface="Courier New" panose="02070309020205020404" pitchFamily="49" charset="0"/>
              <a:buChar char="o"/>
              <a:defRPr sz="1500">
                <a:solidFill>
                  <a:schemeClr val="bg1"/>
                </a:solidFill>
              </a:defRPr>
            </a:lvl2pPr>
            <a:lvl3pPr marL="868528" indent="-228560">
              <a:buClr>
                <a:schemeClr val="bg1"/>
              </a:buClr>
              <a:buFont typeface="Courier New" panose="02070309020205020404" pitchFamily="49" charset="0"/>
              <a:buChar char="o"/>
              <a:defRPr sz="1500">
                <a:solidFill>
                  <a:schemeClr val="bg1"/>
                </a:solidFill>
              </a:defRPr>
            </a:lvl3pPr>
            <a:lvl4pPr marL="1188512" indent="-228560">
              <a:buClr>
                <a:schemeClr val="bg1"/>
              </a:buClr>
              <a:buFont typeface="Courier New" panose="02070309020205020404" pitchFamily="49" charset="0"/>
              <a:buChar char="o"/>
              <a:defRPr sz="1500">
                <a:solidFill>
                  <a:schemeClr val="bg1"/>
                </a:solidFill>
              </a:defRPr>
            </a:lvl4pPr>
            <a:lvl5pPr marL="1508496" indent="-228560">
              <a:buClr>
                <a:schemeClr val="bg1"/>
              </a:buClr>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513295" y="685800"/>
            <a:ext cx="2915408" cy="2133598"/>
          </a:xfrm>
        </p:spPr>
        <p:txBody>
          <a:bodyPr vert="horz" lIns="121899" tIns="60949" rIns="121899" bIns="60949" rtlCol="0" anchor="t">
            <a:normAutofit/>
          </a:bodyPr>
          <a:lstStyle>
            <a:lvl1pPr>
              <a:defRPr lang="en-US" sz="3000" b="1">
                <a:solidFill>
                  <a:schemeClr val="accent1"/>
                </a:solidFill>
                <a:ea typeface="+mn-ea"/>
                <a:cs typeface="+mn-cs"/>
              </a:defRPr>
            </a:lvl1pPr>
          </a:lstStyle>
          <a:p>
            <a:pPr marL="0" lvl="0" indent="0">
              <a:lnSpc>
                <a:spcPct val="95000"/>
              </a:lnSpc>
              <a:spcBef>
                <a:spcPts val="1400"/>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19837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2948C-4C08-4F30-AF39-E58D68516853}"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123006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2948C-4C08-4F30-AF39-E58D68516853}"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374626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E2948C-4C08-4F30-AF39-E58D68516853}" type="datetimeFigureOut">
              <a:rPr lang="en-GB" smtClean="0"/>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13081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E2948C-4C08-4F30-AF39-E58D68516853}" type="datetimeFigureOut">
              <a:rPr lang="en-GB" smtClean="0"/>
              <a:t>09/11/2022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51980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E2948C-4C08-4F30-AF39-E58D68516853}" type="datetimeFigureOut">
              <a:rPr lang="en-GB" smtClean="0"/>
              <a:t>09/11/2022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58044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2948C-4C08-4F30-AF39-E58D68516853}" type="datetimeFigureOut">
              <a:rPr lang="en-GB" smtClean="0"/>
              <a:t>09/11/2022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334041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E2948C-4C08-4F30-AF39-E58D68516853}" type="datetimeFigureOut">
              <a:rPr lang="en-GB" smtClean="0"/>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83008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E2948C-4C08-4F30-AF39-E58D68516853}" type="datetimeFigureOut">
              <a:rPr lang="en-GB" smtClean="0"/>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BA4E1-E357-486D-BA57-298A04165B4F}" type="slidenum">
              <a:rPr lang="en-GB" smtClean="0"/>
              <a:t>‹#›</a:t>
            </a:fld>
            <a:endParaRPr lang="en-GB"/>
          </a:p>
        </p:txBody>
      </p:sp>
    </p:spTree>
    <p:extLst>
      <p:ext uri="{BB962C8B-B14F-4D97-AF65-F5344CB8AC3E}">
        <p14:creationId xmlns:p14="http://schemas.microsoft.com/office/powerpoint/2010/main" val="340711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2948C-4C08-4F30-AF39-E58D68516853}" type="datetimeFigureOut">
              <a:rPr lang="en-GB" smtClean="0"/>
              <a:t>09/11/2022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BA4E1-E357-486D-BA57-298A04165B4F}" type="slidenum">
              <a:rPr lang="en-GB" smtClean="0"/>
              <a:t>‹#›</a:t>
            </a:fld>
            <a:endParaRPr lang="en-GB"/>
          </a:p>
        </p:txBody>
      </p:sp>
    </p:spTree>
    <p:extLst>
      <p:ext uri="{BB962C8B-B14F-4D97-AF65-F5344CB8AC3E}">
        <p14:creationId xmlns:p14="http://schemas.microsoft.com/office/powerpoint/2010/main" val="18049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uk/Read-Write-Inc-Home-Flashcards/dp/0198386710" TargetMode="External"/><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hyperlink" Target="https://www.amazon.co.uk/Read-Write-Inc-Phonics-Cards/dp/0198374267/ref=pd_sim_14_1?_encoding=UTF8&amp;psc=1&amp;refRID=2XDWGX3D9KZHK2XXPWJQ" TargetMode="External"/><Relationship Id="rId5" Type="http://schemas.openxmlformats.org/officeDocument/2006/relationships/hyperlink" Target="https://www.amazon.co.uk/d/Books/Read-Write-Inc-Phonics-Green-Word-Cards/0198374240/ref=pd_sim_14_5?_encoding=UTF8&amp;psc=1&amp;refRID=MPYRW32FT6EPJEVK7M1A" TargetMode="External"/><Relationship Id="rId4" Type="http://schemas.openxmlformats.org/officeDocument/2006/relationships/hyperlink" Target="https://www.amazon.co.uk/Read-Write-Inc-Phonics-Flashcards/dp/0198386818/ref=pd_sim_14_1?_encoding=UTF8&amp;psc=1&amp;refRID=RQ7SBD7J3XFKVS93XNY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hyperlink" Target="https://www.youtube.com/watch?v=TkXcabDUg7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satspapers.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schoolreadinglist.co.uk/" TargetMode="External"/><Relationship Id="rId7" Type="http://schemas.openxmlformats.org/officeDocument/2006/relationships/hyperlink" Target="https://booksfortopics.com/"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clpe.org.uk/" TargetMode="External"/><Relationship Id="rId5" Type="http://schemas.openxmlformats.org/officeDocument/2006/relationships/hyperlink" Target="http://www.carnegiegreenaway.org/" TargetMode="External"/><Relationship Id="rId4" Type="http://schemas.openxmlformats.org/officeDocument/2006/relationships/hyperlink" Target="https://www.booktrust.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hyperlink" Target="https://www.activelearnprimary.co.uk/logi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0"/>
          </p:nvPr>
        </p:nvSpPr>
        <p:spPr>
          <a:xfrm>
            <a:off x="3005826" y="2171700"/>
            <a:ext cx="3132348" cy="457200"/>
          </a:xfrm>
        </p:spPr>
        <p:txBody>
          <a:bodyPr>
            <a:normAutofit/>
          </a:bodyPr>
          <a:lstStyle/>
          <a:p>
            <a:pPr algn="ctr">
              <a:lnSpc>
                <a:spcPct val="100000"/>
              </a:lnSpc>
            </a:pPr>
            <a:r>
              <a:rPr lang="en-US" sz="1950" b="1" dirty="0">
                <a:solidFill>
                  <a:schemeClr val="accent1"/>
                </a:solidFill>
              </a:rPr>
              <a:t>Milverton Primary School</a:t>
            </a:r>
          </a:p>
        </p:txBody>
      </p:sp>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p:txBody>
          <a:bodyPr/>
          <a:lstStyle/>
          <a:p>
            <a:r>
              <a:rPr lang="en-US" dirty="0"/>
              <a:t>Reading at Home</a:t>
            </a:r>
          </a:p>
        </p:txBody>
      </p:sp>
      <p:sp>
        <p:nvSpPr>
          <p:cNvPr id="3" name="Text Placeholder 2">
            <a:extLst>
              <a:ext uri="{FF2B5EF4-FFF2-40B4-BE49-F238E27FC236}">
                <a16:creationId xmlns:a16="http://schemas.microsoft.com/office/drawing/2014/main" id="{BFB2E407-D5EB-4497-8CCA-679DF12520C7}"/>
              </a:ext>
            </a:extLst>
          </p:cNvPr>
          <p:cNvSpPr>
            <a:spLocks noGrp="1"/>
          </p:cNvSpPr>
          <p:nvPr>
            <p:ph type="body" sz="quarter" idx="11"/>
          </p:nvPr>
        </p:nvSpPr>
        <p:spPr>
          <a:xfrm>
            <a:off x="3162301" y="4490356"/>
            <a:ext cx="2818209" cy="774848"/>
          </a:xfrm>
        </p:spPr>
        <p:txBody>
          <a:bodyPr>
            <a:normAutofit/>
          </a:bodyPr>
          <a:lstStyle/>
          <a:p>
            <a:r>
              <a:rPr lang="en-US" sz="1800" dirty="0">
                <a:solidFill>
                  <a:schemeClr val="accent1"/>
                </a:solidFill>
              </a:rPr>
              <a:t>Parent Information Guide</a:t>
            </a:r>
          </a:p>
          <a:p>
            <a:r>
              <a:rPr lang="en-US" sz="1200" dirty="0">
                <a:solidFill>
                  <a:schemeClr val="accent1"/>
                </a:solidFill>
              </a:rPr>
              <a:t>January 2022</a:t>
            </a:r>
          </a:p>
        </p:txBody>
      </p:sp>
      <p:pic>
        <p:nvPicPr>
          <p:cNvPr id="6" name="Picture 5">
            <a:extLst>
              <a:ext uri="{FF2B5EF4-FFF2-40B4-BE49-F238E27FC236}">
                <a16:creationId xmlns:a16="http://schemas.microsoft.com/office/drawing/2014/main" id="{A31A556C-F162-4898-BC37-CB690F65F374}"/>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4281367" y="1362088"/>
            <a:ext cx="580073" cy="577691"/>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8. Top tips for reading at home</a:t>
            </a:r>
          </a:p>
        </p:txBody>
      </p:sp>
      <p:sp>
        <p:nvSpPr>
          <p:cNvPr id="15" name="TextBox 14">
            <a:extLst>
              <a:ext uri="{FF2B5EF4-FFF2-40B4-BE49-F238E27FC236}">
                <a16:creationId xmlns:a16="http://schemas.microsoft.com/office/drawing/2014/main" id="{4A8C714C-B069-44B8-83B3-1F4375CF80CF}"/>
              </a:ext>
            </a:extLst>
          </p:cNvPr>
          <p:cNvSpPr txBox="1"/>
          <p:nvPr/>
        </p:nvSpPr>
        <p:spPr>
          <a:xfrm>
            <a:off x="3686175" y="199430"/>
            <a:ext cx="5347949" cy="3323987"/>
          </a:xfrm>
          <a:prstGeom prst="rect">
            <a:avLst/>
          </a:prstGeom>
          <a:solidFill>
            <a:schemeClr val="bg1"/>
          </a:solidFill>
        </p:spPr>
        <p:txBody>
          <a:bodyPr wrap="square">
            <a:spAutoFit/>
          </a:bodyPr>
          <a:lstStyle/>
          <a:p>
            <a:r>
              <a:rPr lang="en-GB" sz="1400" u="sng" dirty="0">
                <a:latin typeface="Century Gothic" panose="020B0502020202020204" pitchFamily="34" charset="0"/>
              </a:rPr>
              <a:t>Top tips for reading at home:</a:t>
            </a:r>
          </a:p>
          <a:p>
            <a:r>
              <a:rPr lang="en-GB" sz="1400" dirty="0">
                <a:latin typeface="Century Gothic" panose="020B0502020202020204" pitchFamily="34" charset="0"/>
              </a:rPr>
              <a:t>*Keep sessions short</a:t>
            </a:r>
          </a:p>
          <a:p>
            <a:r>
              <a:rPr lang="en-GB" sz="1400" dirty="0">
                <a:latin typeface="Century Gothic" panose="020B0502020202020204" pitchFamily="34" charset="0"/>
              </a:rPr>
              <a:t>* Keep sessions relaxed – find a comfortable place where you and your child can settle down</a:t>
            </a:r>
          </a:p>
          <a:p>
            <a:r>
              <a:rPr lang="en-GB" sz="1400" dirty="0">
                <a:latin typeface="Century Gothic" panose="020B0502020202020204" pitchFamily="34" charset="0"/>
              </a:rPr>
              <a:t>*Give lots of praise, progress may not always be fast – children do not always find the skill of reading and understanding easy to grasp</a:t>
            </a:r>
          </a:p>
          <a:p>
            <a:r>
              <a:rPr lang="en-GB" sz="1400" dirty="0">
                <a:latin typeface="Century Gothic" panose="020B0502020202020204" pitchFamily="34" charset="0"/>
              </a:rPr>
              <a:t>*Talk about the book before you begin to read – look at the front cover, and the pictures (if any) and ask your child to think about or even guess what the book may be about.</a:t>
            </a:r>
          </a:p>
          <a:p>
            <a:r>
              <a:rPr lang="en-GB" sz="1400" dirty="0">
                <a:latin typeface="Century Gothic" panose="020B0502020202020204" pitchFamily="34" charset="0"/>
              </a:rPr>
              <a:t>*Ask questions to check your child’s understanding e.g. What might happen next? Why did something happen?</a:t>
            </a:r>
          </a:p>
          <a:p>
            <a:r>
              <a:rPr lang="en-GB" sz="1400" dirty="0">
                <a:latin typeface="Century Gothic" panose="020B0502020202020204" pitchFamily="34" charset="0"/>
              </a:rPr>
              <a:t>Use the reading bookmarks to help you.</a:t>
            </a:r>
          </a:p>
          <a:p>
            <a:r>
              <a:rPr lang="en-GB" sz="1400" dirty="0">
                <a:latin typeface="Century Gothic" panose="020B0502020202020204" pitchFamily="34" charset="0"/>
              </a:rPr>
              <a:t>*Talk about the book afterwards – did your child enjoy it? Why? What was the best bit?</a:t>
            </a:r>
          </a:p>
        </p:txBody>
      </p:sp>
      <p:sp>
        <p:nvSpPr>
          <p:cNvPr id="16" name="TextBox 15">
            <a:extLst>
              <a:ext uri="{FF2B5EF4-FFF2-40B4-BE49-F238E27FC236}">
                <a16:creationId xmlns:a16="http://schemas.microsoft.com/office/drawing/2014/main" id="{6136974F-ED2D-4EC0-9885-0C8E64C73B5A}"/>
              </a:ext>
            </a:extLst>
          </p:cNvPr>
          <p:cNvSpPr txBox="1"/>
          <p:nvPr/>
        </p:nvSpPr>
        <p:spPr>
          <a:xfrm>
            <a:off x="109876" y="3765470"/>
            <a:ext cx="8924248" cy="2893100"/>
          </a:xfrm>
          <a:prstGeom prst="rect">
            <a:avLst/>
          </a:prstGeom>
          <a:solidFill>
            <a:schemeClr val="bg1"/>
          </a:solidFill>
          <a:ln>
            <a:solidFill>
              <a:schemeClr val="tx1"/>
            </a:solidFill>
          </a:ln>
        </p:spPr>
        <p:txBody>
          <a:bodyPr wrap="square">
            <a:spAutoFit/>
          </a:bodyPr>
          <a:lstStyle/>
          <a:p>
            <a:r>
              <a:rPr lang="en-GB" sz="1400" dirty="0">
                <a:latin typeface="Century Gothic" panose="020B0502020202020204" pitchFamily="34" charset="0"/>
              </a:rPr>
              <a:t>*If your child struggles over a particular word, sound it out or try to find ways to help them remember it e.g. by looking at the ‘shape’ of the word, or try to work out the word from the meaning of the sentence.</a:t>
            </a:r>
          </a:p>
          <a:p>
            <a:r>
              <a:rPr lang="en-GB" sz="1400" dirty="0">
                <a:latin typeface="Century Gothic" panose="020B0502020202020204" pitchFamily="34" charset="0"/>
              </a:rPr>
              <a:t>*Don’t give up on the bedtime story, even if your child is a good reader. The more stories and books your child hears, the more they will want to read.</a:t>
            </a:r>
          </a:p>
          <a:p>
            <a:r>
              <a:rPr lang="en-GB" sz="1400" dirty="0">
                <a:latin typeface="Century Gothic" panose="020B0502020202020204" pitchFamily="34" charset="0"/>
              </a:rPr>
              <a:t>*Be a good model for your children – let them see you reading – anything and everything – newspapers, magazines, catalogues, books etc. – let them know that reading is a valuable skill.</a:t>
            </a:r>
          </a:p>
          <a:p>
            <a:r>
              <a:rPr lang="en-GB" sz="1400" dirty="0">
                <a:latin typeface="Century Gothic" panose="020B0502020202020204" pitchFamily="34" charset="0"/>
              </a:rPr>
              <a:t>*Tell them about a book or story you liked when you were a child. You may still be able to find a copy of it on the internet!</a:t>
            </a:r>
          </a:p>
          <a:p>
            <a:r>
              <a:rPr lang="en-GB" sz="1400" dirty="0">
                <a:latin typeface="Century Gothic" panose="020B0502020202020204" pitchFamily="34" charset="0"/>
              </a:rPr>
              <a:t>*Make up a story or tell them about when you were a child or something that happened to you at school, remember you don’t always need a book to tell a good story.</a:t>
            </a:r>
          </a:p>
          <a:p>
            <a:r>
              <a:rPr lang="en-GB" sz="1400" dirty="0">
                <a:latin typeface="Century Gothic" panose="020B0502020202020204" pitchFamily="34" charset="0"/>
              </a:rPr>
              <a:t>*Take it in turns to read parts of the story.</a:t>
            </a:r>
          </a:p>
          <a:p>
            <a:r>
              <a:rPr lang="en-GB" sz="1400" dirty="0">
                <a:latin typeface="Century Gothic" panose="020B0502020202020204" pitchFamily="34" charset="0"/>
              </a:rPr>
              <a:t>* Tell them one thing you really enjoy about listening to them read.</a:t>
            </a:r>
          </a:p>
        </p:txBody>
      </p:sp>
      <p:sp>
        <p:nvSpPr>
          <p:cNvPr id="17" name="TextBox 16">
            <a:extLst>
              <a:ext uri="{FF2B5EF4-FFF2-40B4-BE49-F238E27FC236}">
                <a16:creationId xmlns:a16="http://schemas.microsoft.com/office/drawing/2014/main" id="{BE533EFF-FECB-4CE6-A40A-641C5F36016A}"/>
              </a:ext>
            </a:extLst>
          </p:cNvPr>
          <p:cNvSpPr txBox="1"/>
          <p:nvPr/>
        </p:nvSpPr>
        <p:spPr>
          <a:xfrm>
            <a:off x="180974" y="1402169"/>
            <a:ext cx="2915407"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rench Script MT" panose="03020402040607040605" pitchFamily="66" charset="0"/>
                <a:ea typeface="+mn-ea"/>
                <a:cs typeface="+mn-cs"/>
              </a:rPr>
              <a:t>“There is no such thing as a child who hates to read, there are only children who haven’t found the right book.” James Patterson</a:t>
            </a:r>
          </a:p>
        </p:txBody>
      </p:sp>
    </p:spTree>
    <p:extLst>
      <p:ext uri="{BB962C8B-B14F-4D97-AF65-F5344CB8AC3E}">
        <p14:creationId xmlns:p14="http://schemas.microsoft.com/office/powerpoint/2010/main" val="2187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12442C-C363-4F19-8DC7-24011ABD50D0}"/>
              </a:ext>
            </a:extLst>
          </p:cNvPr>
          <p:cNvSpPr>
            <a:spLocks noGrp="1"/>
          </p:cNvSpPr>
          <p:nvPr>
            <p:ph type="body" sz="quarter" idx="11"/>
          </p:nvPr>
        </p:nvSpPr>
        <p:spPr>
          <a:xfrm>
            <a:off x="3807057" y="108109"/>
            <a:ext cx="5175018" cy="6597491"/>
          </a:xfrm>
          <a:solidFill>
            <a:schemeClr val="bg1"/>
          </a:solidFill>
          <a:ln>
            <a:solidFill>
              <a:schemeClr val="accent1"/>
            </a:solidFill>
          </a:ln>
        </p:spPr>
        <p:txBody>
          <a:bodyPr>
            <a:normAutofit fontScale="25000" lnSpcReduction="20000"/>
          </a:bodyPr>
          <a:lstStyle/>
          <a:p>
            <a:endParaRPr lang="en-GB" dirty="0">
              <a:solidFill>
                <a:schemeClr val="tx1"/>
              </a:solidFill>
            </a:endParaRPr>
          </a:p>
          <a:p>
            <a:pPr marL="0" indent="0">
              <a:lnSpc>
                <a:spcPct val="120000"/>
              </a:lnSpc>
              <a:buNone/>
            </a:pPr>
            <a:r>
              <a:rPr lang="en-GB" sz="2600" dirty="0">
                <a:solidFill>
                  <a:schemeClr val="tx1"/>
                </a:solidFill>
                <a:latin typeface="Century Gothic" panose="020B0502020202020204" pitchFamily="34" charset="0"/>
              </a:rPr>
              <a:t>​</a:t>
            </a:r>
            <a:r>
              <a:rPr lang="en-GB" sz="5200" dirty="0">
                <a:solidFill>
                  <a:schemeClr val="tx1"/>
                </a:solidFill>
                <a:latin typeface="Century Gothic" panose="020B0502020202020204" pitchFamily="34" charset="0"/>
              </a:rPr>
              <a:t>At Milverton we use Read Write Inc resources for phonics. </a:t>
            </a:r>
          </a:p>
          <a:p>
            <a:pPr marL="0" indent="0">
              <a:lnSpc>
                <a:spcPct val="120000"/>
              </a:lnSpc>
              <a:buNone/>
            </a:pPr>
            <a:r>
              <a:rPr lang="en-GB" sz="5200" dirty="0">
                <a:solidFill>
                  <a:schemeClr val="tx1"/>
                </a:solidFill>
                <a:latin typeface="Century Gothic" panose="020B0502020202020204" pitchFamily="34" charset="0"/>
              </a:rPr>
              <a:t>We have developed a bespoke scheme that uses many of the skills from the Read Write Inc program.</a:t>
            </a:r>
          </a:p>
          <a:p>
            <a:pPr marL="0" indent="0">
              <a:lnSpc>
                <a:spcPct val="120000"/>
              </a:lnSpc>
              <a:buNone/>
            </a:pPr>
            <a:r>
              <a:rPr lang="en-GB" sz="5200" dirty="0">
                <a:solidFill>
                  <a:schemeClr val="tx1"/>
                </a:solidFill>
                <a:latin typeface="Century Gothic" panose="020B0502020202020204" pitchFamily="34" charset="0"/>
              </a:rPr>
              <a:t>Most children learn set 1 sounds in reception,  blending these sounds together to read and segment words into sounds for spelling. Set 1 sounds are shown in the diagram to the left.</a:t>
            </a:r>
          </a:p>
          <a:p>
            <a:pPr marL="0" indent="0">
              <a:lnSpc>
                <a:spcPct val="120000"/>
              </a:lnSpc>
              <a:buNone/>
            </a:pPr>
            <a:r>
              <a:rPr lang="en-GB" sz="5200" dirty="0">
                <a:solidFill>
                  <a:schemeClr val="tx1"/>
                </a:solidFill>
                <a:latin typeface="Century Gothic" panose="020B0502020202020204" pitchFamily="34" charset="0"/>
              </a:rPr>
              <a:t>We also include: ck, </a:t>
            </a:r>
            <a:r>
              <a:rPr lang="en-GB" sz="5200" dirty="0" err="1">
                <a:solidFill>
                  <a:schemeClr val="tx1"/>
                </a:solidFill>
                <a:latin typeface="Century Gothic" panose="020B0502020202020204" pitchFamily="34" charset="0"/>
              </a:rPr>
              <a:t>ch</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sh</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th</a:t>
            </a:r>
            <a:r>
              <a:rPr lang="en-GB" sz="5200" dirty="0">
                <a:solidFill>
                  <a:schemeClr val="tx1"/>
                </a:solidFill>
                <a:latin typeface="Century Gothic" panose="020B0502020202020204" pitchFamily="34" charset="0"/>
              </a:rPr>
              <a:t>, ng, </a:t>
            </a:r>
            <a:r>
              <a:rPr lang="en-GB" sz="5200" dirty="0" err="1">
                <a:solidFill>
                  <a:schemeClr val="tx1"/>
                </a:solidFill>
                <a:latin typeface="Century Gothic" panose="020B0502020202020204" pitchFamily="34" charset="0"/>
              </a:rPr>
              <a:t>nk</a:t>
            </a:r>
            <a:r>
              <a:rPr lang="en-GB" sz="5200" dirty="0">
                <a:solidFill>
                  <a:schemeClr val="tx1"/>
                </a:solidFill>
                <a:latin typeface="Century Gothic" panose="020B0502020202020204" pitchFamily="34" charset="0"/>
              </a:rPr>
              <a:t> and </a:t>
            </a:r>
            <a:r>
              <a:rPr lang="en-GB" sz="5200" dirty="0" err="1">
                <a:solidFill>
                  <a:schemeClr val="tx1"/>
                </a:solidFill>
                <a:latin typeface="Century Gothic" panose="020B0502020202020204" pitchFamily="34" charset="0"/>
              </a:rPr>
              <a:t>qu</a:t>
            </a:r>
            <a:r>
              <a:rPr lang="en-GB" sz="5200" dirty="0">
                <a:solidFill>
                  <a:schemeClr val="tx1"/>
                </a:solidFill>
                <a:latin typeface="Century Gothic" panose="020B0502020202020204" pitchFamily="34" charset="0"/>
              </a:rPr>
              <a:t> in Set 1 sounds.</a:t>
            </a:r>
          </a:p>
          <a:p>
            <a:pPr marL="0" indent="0">
              <a:lnSpc>
                <a:spcPct val="120000"/>
              </a:lnSpc>
              <a:buNone/>
            </a:pPr>
            <a:r>
              <a:rPr lang="en-GB" sz="5200" dirty="0">
                <a:solidFill>
                  <a:schemeClr val="tx1"/>
                </a:solidFill>
                <a:latin typeface="Century Gothic" panose="020B0502020202020204" pitchFamily="34" charset="0"/>
              </a:rPr>
              <a:t>Most children will also learn set 2 sounds in reception. These are sounds that comprise of two or three letters, making one sound. Some people describe these as long vowel sounds.</a:t>
            </a:r>
          </a:p>
          <a:p>
            <a:pPr marL="0" indent="0">
              <a:lnSpc>
                <a:spcPct val="120000"/>
              </a:lnSpc>
              <a:buNone/>
            </a:pPr>
            <a:r>
              <a:rPr lang="en-GB" sz="5200" dirty="0">
                <a:solidFill>
                  <a:schemeClr val="tx1"/>
                </a:solidFill>
                <a:latin typeface="Century Gothic" panose="020B0502020202020204" pitchFamily="34" charset="0"/>
              </a:rPr>
              <a:t>ay, </a:t>
            </a:r>
            <a:r>
              <a:rPr lang="en-GB" sz="5200" dirty="0" err="1">
                <a:solidFill>
                  <a:schemeClr val="tx1"/>
                </a:solidFill>
                <a:latin typeface="Century Gothic" panose="020B0502020202020204" pitchFamily="34" charset="0"/>
              </a:rPr>
              <a:t>ee</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igh</a:t>
            </a:r>
            <a:r>
              <a:rPr lang="en-GB" sz="5200" dirty="0">
                <a:solidFill>
                  <a:schemeClr val="tx1"/>
                </a:solidFill>
                <a:latin typeface="Century Gothic" panose="020B0502020202020204" pitchFamily="34" charset="0"/>
              </a:rPr>
              <a:t>, ow, </a:t>
            </a:r>
            <a:r>
              <a:rPr lang="en-GB" sz="5200" dirty="0" err="1">
                <a:solidFill>
                  <a:schemeClr val="tx1"/>
                </a:solidFill>
                <a:latin typeface="Century Gothic" panose="020B0502020202020204" pitchFamily="34" charset="0"/>
              </a:rPr>
              <a:t>oo</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oo</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ou</a:t>
            </a:r>
            <a:r>
              <a:rPr lang="en-GB" sz="5200" dirty="0">
                <a:solidFill>
                  <a:schemeClr val="tx1"/>
                </a:solidFill>
                <a:latin typeface="Century Gothic" panose="020B0502020202020204" pitchFamily="34" charset="0"/>
              </a:rPr>
              <a:t>, oy, </a:t>
            </a:r>
            <a:r>
              <a:rPr lang="en-GB" sz="5200" dirty="0" err="1">
                <a:solidFill>
                  <a:schemeClr val="tx1"/>
                </a:solidFill>
                <a:latin typeface="Century Gothic" panose="020B0502020202020204" pitchFamily="34" charset="0"/>
              </a:rPr>
              <a:t>ar</a:t>
            </a:r>
            <a:r>
              <a:rPr lang="en-GB" sz="5200" dirty="0">
                <a:solidFill>
                  <a:schemeClr val="tx1"/>
                </a:solidFill>
                <a:latin typeface="Century Gothic" panose="020B0502020202020204" pitchFamily="34" charset="0"/>
              </a:rPr>
              <a:t>, or, air ,</a:t>
            </a:r>
            <a:r>
              <a:rPr lang="en-GB" sz="5200" dirty="0" err="1">
                <a:solidFill>
                  <a:schemeClr val="tx1"/>
                </a:solidFill>
                <a:latin typeface="Century Gothic" panose="020B0502020202020204" pitchFamily="34" charset="0"/>
              </a:rPr>
              <a:t>ir.</a:t>
            </a:r>
            <a:endParaRPr lang="en-GB" sz="5200" dirty="0">
              <a:solidFill>
                <a:schemeClr val="tx1"/>
              </a:solidFill>
              <a:latin typeface="Century Gothic" panose="020B0502020202020204" pitchFamily="34" charset="0"/>
            </a:endParaRPr>
          </a:p>
          <a:p>
            <a:pPr marL="0" indent="0">
              <a:lnSpc>
                <a:spcPct val="120000"/>
              </a:lnSpc>
              <a:buNone/>
            </a:pPr>
            <a:r>
              <a:rPr lang="en-GB" sz="5200" dirty="0">
                <a:solidFill>
                  <a:schemeClr val="tx1"/>
                </a:solidFill>
                <a:latin typeface="Century Gothic" panose="020B0502020202020204" pitchFamily="34" charset="0"/>
              </a:rPr>
              <a:t>We aim for reception children to be able to blend these sounds when reading and segment these sounds when spellings words.</a:t>
            </a:r>
          </a:p>
          <a:p>
            <a:pPr marL="0" indent="0">
              <a:lnSpc>
                <a:spcPct val="120000"/>
              </a:lnSpc>
              <a:buNone/>
            </a:pPr>
            <a:r>
              <a:rPr lang="en-GB" sz="5200" dirty="0">
                <a:solidFill>
                  <a:schemeClr val="tx1"/>
                </a:solidFill>
                <a:latin typeface="Century Gothic" panose="020B0502020202020204" pitchFamily="34" charset="0"/>
              </a:rPr>
              <a:t>Most children learn set 3 sounds in year 1. These are the alternative spellings of the set 2 sounds and the less common sounds used in English.</a:t>
            </a:r>
          </a:p>
          <a:p>
            <a:pPr marL="0" indent="0">
              <a:lnSpc>
                <a:spcPct val="120000"/>
              </a:lnSpc>
              <a:buNone/>
            </a:pPr>
            <a:r>
              <a:rPr lang="en-GB" sz="5200" dirty="0" err="1">
                <a:solidFill>
                  <a:schemeClr val="tx1"/>
                </a:solidFill>
                <a:latin typeface="Century Gothic" panose="020B0502020202020204" pitchFamily="34" charset="0"/>
              </a:rPr>
              <a:t>ea</a:t>
            </a:r>
            <a:r>
              <a:rPr lang="en-GB" sz="5200" dirty="0">
                <a:solidFill>
                  <a:schemeClr val="tx1"/>
                </a:solidFill>
                <a:latin typeface="Century Gothic" panose="020B0502020202020204" pitchFamily="34" charset="0"/>
              </a:rPr>
              <a:t>, oi, </a:t>
            </a:r>
            <a:r>
              <a:rPr lang="en-GB" sz="5200" dirty="0" err="1">
                <a:solidFill>
                  <a:schemeClr val="tx1"/>
                </a:solidFill>
                <a:latin typeface="Century Gothic" panose="020B0502020202020204" pitchFamily="34" charset="0"/>
              </a:rPr>
              <a:t>a_e</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i_e</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o_e</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u_e</a:t>
            </a:r>
            <a:r>
              <a:rPr lang="en-GB" sz="5200" dirty="0">
                <a:solidFill>
                  <a:schemeClr val="tx1"/>
                </a:solidFill>
                <a:latin typeface="Century Gothic" panose="020B0502020202020204" pitchFamily="34" charset="0"/>
              </a:rPr>
              <a:t>, aw, are, </a:t>
            </a:r>
            <a:r>
              <a:rPr lang="en-GB" sz="5200" dirty="0" err="1">
                <a:solidFill>
                  <a:schemeClr val="tx1"/>
                </a:solidFill>
                <a:latin typeface="Century Gothic" panose="020B0502020202020204" pitchFamily="34" charset="0"/>
              </a:rPr>
              <a:t>ur</a:t>
            </a:r>
            <a:r>
              <a:rPr lang="en-GB" sz="5200" dirty="0">
                <a:solidFill>
                  <a:schemeClr val="tx1"/>
                </a:solidFill>
                <a:latin typeface="Century Gothic" panose="020B0502020202020204" pitchFamily="34" charset="0"/>
              </a:rPr>
              <a:t>, er, ow ,ai, </a:t>
            </a:r>
            <a:r>
              <a:rPr lang="en-GB" sz="5200" dirty="0" err="1">
                <a:solidFill>
                  <a:schemeClr val="tx1"/>
                </a:solidFill>
                <a:latin typeface="Century Gothic" panose="020B0502020202020204" pitchFamily="34" charset="0"/>
              </a:rPr>
              <a:t>oa</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ew</a:t>
            </a:r>
            <a:r>
              <a:rPr lang="en-GB" sz="5200" dirty="0">
                <a:solidFill>
                  <a:schemeClr val="tx1"/>
                </a:solidFill>
                <a:latin typeface="Century Gothic" panose="020B0502020202020204" pitchFamily="34" charset="0"/>
              </a:rPr>
              <a:t>, ire, ear, </a:t>
            </a:r>
            <a:r>
              <a:rPr lang="en-GB" sz="5200" dirty="0" err="1">
                <a:solidFill>
                  <a:schemeClr val="tx1"/>
                </a:solidFill>
                <a:latin typeface="Century Gothic" panose="020B0502020202020204" pitchFamily="34" charset="0"/>
              </a:rPr>
              <a:t>ure</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tion</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cious</a:t>
            </a:r>
            <a:r>
              <a:rPr lang="en-GB" sz="5200" dirty="0">
                <a:solidFill>
                  <a:schemeClr val="tx1"/>
                </a:solidFill>
                <a:latin typeface="Century Gothic" panose="020B0502020202020204" pitchFamily="34" charset="0"/>
              </a:rPr>
              <a:t>, </a:t>
            </a:r>
            <a:r>
              <a:rPr lang="en-GB" sz="5200" dirty="0" err="1">
                <a:solidFill>
                  <a:schemeClr val="tx1"/>
                </a:solidFill>
                <a:latin typeface="Century Gothic" panose="020B0502020202020204" pitchFamily="34" charset="0"/>
              </a:rPr>
              <a:t>tious</a:t>
            </a:r>
            <a:r>
              <a:rPr lang="en-GB" sz="5200" dirty="0">
                <a:solidFill>
                  <a:schemeClr val="tx1"/>
                </a:solidFill>
                <a:latin typeface="Century Gothic" panose="020B0502020202020204" pitchFamily="34" charset="0"/>
              </a:rPr>
              <a:t>, e.</a:t>
            </a:r>
          </a:p>
          <a:p>
            <a:pPr marL="0" indent="0">
              <a:lnSpc>
                <a:spcPct val="120000"/>
              </a:lnSpc>
              <a:buNone/>
            </a:pPr>
            <a:r>
              <a:rPr lang="en-GB" sz="5200" dirty="0">
                <a:solidFill>
                  <a:schemeClr val="tx1"/>
                </a:solidFill>
                <a:latin typeface="Century Gothic" panose="020B0502020202020204" pitchFamily="34" charset="0"/>
              </a:rPr>
              <a:t>All children will complete the national phonics screening check in June of Year 1. They are expected to be able to blend words including these Set 3 sounds in order to gain a pass mark.</a:t>
            </a:r>
          </a:p>
          <a:p>
            <a:pPr marL="0" indent="0">
              <a:lnSpc>
                <a:spcPct val="120000"/>
              </a:lnSpc>
              <a:buNone/>
            </a:pPr>
            <a:r>
              <a:rPr lang="en-GB" sz="5200" dirty="0">
                <a:solidFill>
                  <a:schemeClr val="tx1"/>
                </a:solidFill>
                <a:latin typeface="Century Gothic" panose="020B0502020202020204" pitchFamily="34" charset="0"/>
              </a:rPr>
              <a:t>You can buy flashcards and word cards on line to further help your child at home by following the links to the left.</a:t>
            </a:r>
          </a:p>
        </p:txBody>
      </p:sp>
      <p:pic>
        <p:nvPicPr>
          <p:cNvPr id="5" name="Picture 4">
            <a:extLst>
              <a:ext uri="{FF2B5EF4-FFF2-40B4-BE49-F238E27FC236}">
                <a16:creationId xmlns:a16="http://schemas.microsoft.com/office/drawing/2014/main" id="{8935690B-779F-4A6F-A216-2B81F1FFCF41}"/>
              </a:ext>
            </a:extLst>
          </p:cNvPr>
          <p:cNvPicPr>
            <a:picLocks noChangeAspect="1"/>
          </p:cNvPicPr>
          <p:nvPr/>
        </p:nvPicPr>
        <p:blipFill>
          <a:blip r:embed="rId2"/>
          <a:stretch>
            <a:fillRect/>
          </a:stretch>
        </p:blipFill>
        <p:spPr>
          <a:xfrm>
            <a:off x="161925" y="3429000"/>
            <a:ext cx="3349857" cy="2138362"/>
          </a:xfrm>
          <a:prstGeom prst="rect">
            <a:avLst/>
          </a:prstGeom>
          <a:ln>
            <a:solidFill>
              <a:schemeClr val="accent1"/>
            </a:solidFill>
          </a:ln>
        </p:spPr>
      </p:pic>
      <p:sp>
        <p:nvSpPr>
          <p:cNvPr id="9" name="TextBox 8">
            <a:extLst>
              <a:ext uri="{FF2B5EF4-FFF2-40B4-BE49-F238E27FC236}">
                <a16:creationId xmlns:a16="http://schemas.microsoft.com/office/drawing/2014/main" id="{D57192D7-39EE-42DB-824F-38B06B2D48FF}"/>
              </a:ext>
            </a:extLst>
          </p:cNvPr>
          <p:cNvSpPr txBox="1"/>
          <p:nvPr/>
        </p:nvSpPr>
        <p:spPr>
          <a:xfrm>
            <a:off x="109876" y="5751493"/>
            <a:ext cx="3547724" cy="954107"/>
          </a:xfrm>
          <a:prstGeom prst="rect">
            <a:avLst/>
          </a:prstGeom>
          <a:solidFill>
            <a:schemeClr val="bg1"/>
          </a:solidFill>
          <a:ln>
            <a:solidFill>
              <a:schemeClr val="accent1"/>
            </a:solidFill>
          </a:ln>
        </p:spPr>
        <p:txBody>
          <a:bodyPr wrap="square">
            <a:spAutoFit/>
          </a:bodyPr>
          <a:lstStyle/>
          <a:p>
            <a:r>
              <a:rPr lang="en-GB" sz="1400" b="0" i="0" u="none" strike="noStrike"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click here to find</a:t>
            </a:r>
            <a:r>
              <a:rPr lang="en-GB" sz="1400" b="0" i="0" dirty="0">
                <a:solidFill>
                  <a:srgbClr val="0070C0"/>
                </a:solidFill>
                <a:effectLst/>
                <a:latin typeface="Century Gothic" panose="020B0502020202020204" pitchFamily="34" charset="0"/>
              </a:rPr>
              <a:t> </a:t>
            </a:r>
            <a:r>
              <a:rPr lang="en-GB" sz="1400" b="0" i="0" dirty="0">
                <a:effectLst/>
                <a:latin typeface="Century Gothic" panose="020B0502020202020204" pitchFamily="34" charset="0"/>
              </a:rPr>
              <a:t>set 1 flash cards</a:t>
            </a:r>
            <a:br>
              <a:rPr lang="en-GB" sz="1400" dirty="0">
                <a:latin typeface="Century Gothic" panose="020B0502020202020204" pitchFamily="34" charset="0"/>
              </a:rPr>
            </a:br>
            <a:r>
              <a:rPr lang="en-GB" sz="1400" b="0" i="0" dirty="0">
                <a:effectLst/>
                <a:latin typeface="Century Gothic" panose="020B0502020202020204" pitchFamily="34" charset="0"/>
              </a:rPr>
              <a:t>​</a:t>
            </a:r>
            <a:r>
              <a:rPr lang="en-GB" sz="1400" b="0" i="0" u="none" strike="noStrike" dirty="0">
                <a:solidFill>
                  <a:srgbClr val="0070C0"/>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click here to find</a:t>
            </a:r>
            <a:r>
              <a:rPr lang="en-GB" sz="1400" b="0" i="0" dirty="0">
                <a:solidFill>
                  <a:srgbClr val="0070C0"/>
                </a:solidFill>
                <a:effectLst/>
                <a:latin typeface="Century Gothic" panose="020B0502020202020204" pitchFamily="34" charset="0"/>
              </a:rPr>
              <a:t> </a:t>
            </a:r>
            <a:r>
              <a:rPr lang="en-GB" sz="1400" b="0" i="0" dirty="0">
                <a:effectLst/>
                <a:latin typeface="Century Gothic" panose="020B0502020202020204" pitchFamily="34" charset="0"/>
              </a:rPr>
              <a:t>set 2 &amp; 3 flash cards</a:t>
            </a:r>
            <a:br>
              <a:rPr lang="en-GB" sz="1400" dirty="0">
                <a:latin typeface="Century Gothic" panose="020B0502020202020204" pitchFamily="34" charset="0"/>
              </a:rPr>
            </a:br>
            <a:r>
              <a:rPr lang="en-GB" sz="1400" b="0" i="0" u="none" strike="noStrike" dirty="0">
                <a:solidFill>
                  <a:srgbClr val="0070C0"/>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click here to find</a:t>
            </a:r>
            <a:r>
              <a:rPr lang="en-GB" sz="1400" b="0" i="0" dirty="0">
                <a:solidFill>
                  <a:srgbClr val="0070C0"/>
                </a:solidFill>
                <a:effectLst/>
                <a:latin typeface="Century Gothic" panose="020B0502020202020204" pitchFamily="34" charset="0"/>
              </a:rPr>
              <a:t> </a:t>
            </a:r>
            <a:r>
              <a:rPr lang="en-GB" sz="1400" b="0" i="0" dirty="0">
                <a:effectLst/>
                <a:latin typeface="Century Gothic" panose="020B0502020202020204" pitchFamily="34" charset="0"/>
              </a:rPr>
              <a:t>green word cards</a:t>
            </a:r>
            <a:br>
              <a:rPr lang="en-GB" sz="1400" dirty="0">
                <a:latin typeface="Century Gothic" panose="020B0502020202020204" pitchFamily="34" charset="0"/>
              </a:rPr>
            </a:br>
            <a:r>
              <a:rPr lang="en-GB" sz="1400" b="0" i="0" u="none" strike="noStrike" dirty="0">
                <a:solidFill>
                  <a:srgbClr val="0070C0"/>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click here to find</a:t>
            </a:r>
            <a:r>
              <a:rPr lang="en-GB" sz="1400" b="0" i="0" dirty="0">
                <a:solidFill>
                  <a:srgbClr val="0070C0"/>
                </a:solidFill>
                <a:effectLst/>
                <a:latin typeface="Century Gothic" panose="020B0502020202020204" pitchFamily="34" charset="0"/>
              </a:rPr>
              <a:t> </a:t>
            </a:r>
            <a:r>
              <a:rPr lang="en-GB" sz="1400" b="0" i="0" dirty="0">
                <a:effectLst/>
                <a:latin typeface="Century Gothic" panose="020B0502020202020204" pitchFamily="34" charset="0"/>
              </a:rPr>
              <a:t>red word cards </a:t>
            </a:r>
            <a:endParaRPr lang="en-GB" sz="1400" dirty="0">
              <a:latin typeface="Century Gothic" panose="020B0502020202020204" pitchFamily="34" charset="0"/>
            </a:endParaRPr>
          </a:p>
        </p:txBody>
      </p:sp>
      <p:sp>
        <p:nvSpPr>
          <p:cNvPr id="12" name="Title 2">
            <a:extLst>
              <a:ext uri="{FF2B5EF4-FFF2-40B4-BE49-F238E27FC236}">
                <a16:creationId xmlns:a16="http://schemas.microsoft.com/office/drawing/2014/main" id="{AA37EEF1-7A8B-4EC6-B033-F87A44496FC5}"/>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9.Phonics – an introduction </a:t>
            </a:r>
          </a:p>
        </p:txBody>
      </p:sp>
      <p:sp>
        <p:nvSpPr>
          <p:cNvPr id="13" name="TextBox 12">
            <a:extLst>
              <a:ext uri="{FF2B5EF4-FFF2-40B4-BE49-F238E27FC236}">
                <a16:creationId xmlns:a16="http://schemas.microsoft.com/office/drawing/2014/main" id="{9FFF3203-7671-45D3-9A05-6FF12778CFED}"/>
              </a:ext>
            </a:extLst>
          </p:cNvPr>
          <p:cNvSpPr txBox="1"/>
          <p:nvPr/>
        </p:nvSpPr>
        <p:spPr>
          <a:xfrm>
            <a:off x="161925" y="1019324"/>
            <a:ext cx="2915407"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rench Script MT" panose="03020402040607040605" pitchFamily="66" charset="0"/>
                <a:ea typeface="+mn-ea"/>
                <a:cs typeface="+mn-cs"/>
              </a:rPr>
              <a:t>“There is no such thing as a child who hates to read, there are only children who haven’t found the right book.” James Patterson</a:t>
            </a:r>
          </a:p>
        </p:txBody>
      </p:sp>
      <p:sp>
        <p:nvSpPr>
          <p:cNvPr id="3" name="TextBox 2">
            <a:extLst>
              <a:ext uri="{FF2B5EF4-FFF2-40B4-BE49-F238E27FC236}">
                <a16:creationId xmlns:a16="http://schemas.microsoft.com/office/drawing/2014/main" id="{01A8983E-5B9C-4548-A152-CDDEA1B9437B}"/>
              </a:ext>
            </a:extLst>
          </p:cNvPr>
          <p:cNvSpPr txBox="1"/>
          <p:nvPr/>
        </p:nvSpPr>
        <p:spPr>
          <a:xfrm>
            <a:off x="1143001" y="2983735"/>
            <a:ext cx="1428749" cy="338554"/>
          </a:xfrm>
          <a:prstGeom prst="rect">
            <a:avLst/>
          </a:prstGeom>
          <a:noFill/>
          <a:ln>
            <a:solidFill>
              <a:schemeClr val="tx2"/>
            </a:solidFill>
          </a:ln>
        </p:spPr>
        <p:txBody>
          <a:bodyPr wrap="square" rtlCol="0">
            <a:spAutoFit/>
          </a:bodyPr>
          <a:lstStyle/>
          <a:p>
            <a:r>
              <a:rPr lang="en-GB" sz="1600" dirty="0">
                <a:latin typeface="Century Gothic" panose="020B0502020202020204" pitchFamily="34" charset="0"/>
              </a:rPr>
              <a:t>Set 1 Sounds </a:t>
            </a:r>
          </a:p>
        </p:txBody>
      </p:sp>
    </p:spTree>
    <p:extLst>
      <p:ext uri="{BB962C8B-B14F-4D97-AF65-F5344CB8AC3E}">
        <p14:creationId xmlns:p14="http://schemas.microsoft.com/office/powerpoint/2010/main" val="172503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9.How can I help? Phonics</a:t>
            </a:r>
          </a:p>
        </p:txBody>
      </p:sp>
      <p:pic>
        <p:nvPicPr>
          <p:cNvPr id="5" name="Picture 4">
            <a:extLst>
              <a:ext uri="{FF2B5EF4-FFF2-40B4-BE49-F238E27FC236}">
                <a16:creationId xmlns:a16="http://schemas.microsoft.com/office/drawing/2014/main" id="{443E20B2-39E4-40DB-BDF3-1B0CACD86AEC}"/>
              </a:ext>
            </a:extLst>
          </p:cNvPr>
          <p:cNvPicPr>
            <a:picLocks noChangeAspect="1"/>
          </p:cNvPicPr>
          <p:nvPr/>
        </p:nvPicPr>
        <p:blipFill>
          <a:blip r:embed="rId3"/>
          <a:stretch>
            <a:fillRect/>
          </a:stretch>
        </p:blipFill>
        <p:spPr>
          <a:xfrm>
            <a:off x="3752850" y="108109"/>
            <a:ext cx="5281274" cy="3882305"/>
          </a:xfrm>
          <a:prstGeom prst="rect">
            <a:avLst/>
          </a:prstGeom>
        </p:spPr>
      </p:pic>
      <p:sp>
        <p:nvSpPr>
          <p:cNvPr id="8" name="TextBox 1">
            <a:extLst>
              <a:ext uri="{FF2B5EF4-FFF2-40B4-BE49-F238E27FC236}">
                <a16:creationId xmlns:a16="http://schemas.microsoft.com/office/drawing/2014/main" id="{8BBDA1FB-2B6A-4FED-93D8-CFD0CDB38E7F}"/>
              </a:ext>
            </a:extLst>
          </p:cNvPr>
          <p:cNvSpPr txBox="1">
            <a:spLocks noChangeArrowheads="1"/>
          </p:cNvSpPr>
          <p:nvPr/>
        </p:nvSpPr>
        <p:spPr bwMode="auto">
          <a:xfrm>
            <a:off x="109876" y="3210461"/>
            <a:ext cx="3528674" cy="3539430"/>
          </a:xfrm>
          <a:prstGeom prst="rect">
            <a:avLst/>
          </a:prstGeom>
          <a:solidFill>
            <a:schemeClr val="bg1"/>
          </a:solidFill>
          <a:ln w="9525">
            <a:solidFill>
              <a:schemeClr val="accent2"/>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u="sng" dirty="0">
                <a:latin typeface="Century Gothic" panose="020B0502020202020204" pitchFamily="34" charset="0"/>
              </a:rPr>
              <a:t>Bouncy and Stretchy Sounds</a:t>
            </a:r>
            <a:endParaRPr lang="en-GB" altLang="en-US" sz="1600" dirty="0">
              <a:latin typeface="Century Gothic" panose="020B0502020202020204" pitchFamily="34" charset="0"/>
            </a:endParaRPr>
          </a:p>
          <a:p>
            <a:pPr eaLnBrk="1" hangingPunct="1"/>
            <a:r>
              <a:rPr lang="en-GB" altLang="en-US" sz="1600" dirty="0">
                <a:latin typeface="Century Gothic" panose="020B0502020202020204" pitchFamily="34" charset="0"/>
              </a:rPr>
              <a:t>To help your children remember his/her sounds, we say that some make a stretchy sound and some make a bouncy sound.</a:t>
            </a:r>
          </a:p>
          <a:p>
            <a:pPr eaLnBrk="1" hangingPunct="1"/>
            <a:r>
              <a:rPr lang="en-GB" altLang="en-US" sz="1600" dirty="0">
                <a:latin typeface="Century Gothic" panose="020B0502020202020204" pitchFamily="34" charset="0"/>
              </a:rPr>
              <a:t>Stretchy sounds are said in one continuous sound, e.g. </a:t>
            </a:r>
            <a:r>
              <a:rPr lang="en-GB" altLang="en-US" sz="1600" dirty="0" err="1">
                <a:latin typeface="Century Gothic" panose="020B0502020202020204" pitchFamily="34" charset="0"/>
              </a:rPr>
              <a:t>mmmmm</a:t>
            </a:r>
            <a:r>
              <a:rPr lang="en-GB" altLang="en-US" sz="1600" dirty="0">
                <a:latin typeface="Century Gothic" panose="020B0502020202020204" pitchFamily="34" charset="0"/>
              </a:rPr>
              <a:t> as in mountain.</a:t>
            </a:r>
          </a:p>
          <a:p>
            <a:pPr eaLnBrk="1" hangingPunct="1"/>
            <a:r>
              <a:rPr lang="en-GB" altLang="en-US" sz="1600" dirty="0">
                <a:latin typeface="Century Gothic" panose="020B0502020202020204" pitchFamily="34" charset="0"/>
              </a:rPr>
              <a:t>Bouncy sounds are said with a short, sharp gap in between, e.g. d-d-d as in d-d-d dinosaur.</a:t>
            </a:r>
          </a:p>
          <a:p>
            <a:pPr eaLnBrk="1" hangingPunct="1"/>
            <a:r>
              <a:rPr lang="en-GB" altLang="en-US" sz="1600" dirty="0">
                <a:latin typeface="Century Gothic" panose="020B0502020202020204" pitchFamily="34" charset="0"/>
              </a:rPr>
              <a:t>Encourage your child to read the sounds in the word and then try to blend them together.</a:t>
            </a:r>
          </a:p>
        </p:txBody>
      </p:sp>
      <p:sp>
        <p:nvSpPr>
          <p:cNvPr id="6" name="TextBox 5">
            <a:extLst>
              <a:ext uri="{FF2B5EF4-FFF2-40B4-BE49-F238E27FC236}">
                <a16:creationId xmlns:a16="http://schemas.microsoft.com/office/drawing/2014/main" id="{71D2C2CE-A92C-4098-A14D-BB103DC80226}"/>
              </a:ext>
            </a:extLst>
          </p:cNvPr>
          <p:cNvSpPr txBox="1"/>
          <p:nvPr/>
        </p:nvSpPr>
        <p:spPr>
          <a:xfrm>
            <a:off x="224177" y="1079765"/>
            <a:ext cx="291540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rench Script MT" panose="03020402040607040605" pitchFamily="66" charset="0"/>
                <a:ea typeface="+mn-ea"/>
                <a:cs typeface="+mn-cs"/>
              </a:rPr>
              <a:t>“Reading is a passport to countless adventures.” Mary Pope Osborne</a:t>
            </a:r>
          </a:p>
        </p:txBody>
      </p:sp>
      <p:grpSp>
        <p:nvGrpSpPr>
          <p:cNvPr id="4" name="Group 3">
            <a:extLst>
              <a:ext uri="{FF2B5EF4-FFF2-40B4-BE49-F238E27FC236}">
                <a16:creationId xmlns:a16="http://schemas.microsoft.com/office/drawing/2014/main" id="{6FE43658-19B0-447F-891F-9C49F6BFCFFB}"/>
              </a:ext>
            </a:extLst>
          </p:cNvPr>
          <p:cNvGrpSpPr/>
          <p:nvPr/>
        </p:nvGrpSpPr>
        <p:grpSpPr>
          <a:xfrm>
            <a:off x="3752850" y="6010275"/>
            <a:ext cx="5281274" cy="739616"/>
            <a:chOff x="3752850" y="5672673"/>
            <a:chExt cx="5281274" cy="1077218"/>
          </a:xfrm>
        </p:grpSpPr>
        <p:sp>
          <p:nvSpPr>
            <p:cNvPr id="10" name="TextBox 9">
              <a:extLst>
                <a:ext uri="{FF2B5EF4-FFF2-40B4-BE49-F238E27FC236}">
                  <a16:creationId xmlns:a16="http://schemas.microsoft.com/office/drawing/2014/main" id="{6C35FEC6-D965-4B88-B2CA-98AE63A87060}"/>
                </a:ext>
              </a:extLst>
            </p:cNvPr>
            <p:cNvSpPr txBox="1"/>
            <p:nvPr/>
          </p:nvSpPr>
          <p:spPr>
            <a:xfrm>
              <a:off x="3752851" y="5672673"/>
              <a:ext cx="5281273" cy="1077218"/>
            </a:xfrm>
            <a:prstGeom prst="rect">
              <a:avLst/>
            </a:prstGeom>
            <a:solidFill>
              <a:schemeClr val="bg1"/>
            </a:solidFill>
            <a:ln>
              <a:solidFill>
                <a:schemeClr val="tx1"/>
              </a:solidFill>
            </a:ln>
          </p:spPr>
          <p:txBody>
            <a:bodyPr wrap="square">
              <a:spAutoFit/>
            </a:bodyPr>
            <a:lstStyle/>
            <a:p>
              <a:r>
                <a:rPr lang="en-GB" sz="1600" dirty="0">
                  <a:latin typeface="Century Gothic" panose="020B0502020202020204" pitchFamily="34" charset="0"/>
                </a:rPr>
                <a:t>Demonstration video</a:t>
              </a: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sp>
          <p:nvSpPr>
            <p:cNvPr id="14" name="TextBox 13">
              <a:extLst>
                <a:ext uri="{FF2B5EF4-FFF2-40B4-BE49-F238E27FC236}">
                  <a16:creationId xmlns:a16="http://schemas.microsoft.com/office/drawing/2014/main" id="{5F42A210-D321-4954-AECA-44D94C8F7F4D}"/>
                </a:ext>
              </a:extLst>
            </p:cNvPr>
            <p:cNvSpPr txBox="1"/>
            <p:nvPr/>
          </p:nvSpPr>
          <p:spPr>
            <a:xfrm>
              <a:off x="3752850" y="6016104"/>
              <a:ext cx="5124450" cy="646331"/>
            </a:xfrm>
            <a:prstGeom prst="rect">
              <a:avLst/>
            </a:prstGeom>
            <a:noFill/>
          </p:spPr>
          <p:txBody>
            <a:bodyPr wrap="square">
              <a:spAutoFit/>
            </a:bodyPr>
            <a:lstStyle/>
            <a:p>
              <a:r>
                <a:rPr lang="en-GB" dirty="0">
                  <a:hlinkClick r:id="rId4"/>
                </a:rPr>
                <a:t>https://www.youtube.com/watch?v=TkXcabDUg7Q</a:t>
              </a:r>
              <a:endParaRPr lang="en-GB" dirty="0"/>
            </a:p>
            <a:p>
              <a:endParaRPr lang="en-GB" dirty="0"/>
            </a:p>
          </p:txBody>
        </p:sp>
      </p:grpSp>
      <p:pic>
        <p:nvPicPr>
          <p:cNvPr id="7" name="Picture 6">
            <a:extLst>
              <a:ext uri="{FF2B5EF4-FFF2-40B4-BE49-F238E27FC236}">
                <a16:creationId xmlns:a16="http://schemas.microsoft.com/office/drawing/2014/main" id="{7E6EEC02-42BE-4B84-A612-84983610DBBD}"/>
              </a:ext>
            </a:extLst>
          </p:cNvPr>
          <p:cNvPicPr>
            <a:picLocks noChangeAspect="1"/>
          </p:cNvPicPr>
          <p:nvPr/>
        </p:nvPicPr>
        <p:blipFill>
          <a:blip r:embed="rId5"/>
          <a:stretch>
            <a:fillRect/>
          </a:stretch>
        </p:blipFill>
        <p:spPr>
          <a:xfrm>
            <a:off x="4763843" y="4067174"/>
            <a:ext cx="3259288" cy="1825201"/>
          </a:xfrm>
          <a:prstGeom prst="rect">
            <a:avLst/>
          </a:prstGeom>
        </p:spPr>
      </p:pic>
    </p:spTree>
    <p:extLst>
      <p:ext uri="{BB962C8B-B14F-4D97-AF65-F5344CB8AC3E}">
        <p14:creationId xmlns:p14="http://schemas.microsoft.com/office/powerpoint/2010/main" val="255236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E864A35-D7EE-448A-ACE0-29F592E42869}"/>
              </a:ext>
            </a:extLst>
          </p:cNvPr>
          <p:cNvSpPr txBox="1">
            <a:spLocks/>
          </p:cNvSpPr>
          <p:nvPr/>
        </p:nvSpPr>
        <p:spPr>
          <a:xfrm>
            <a:off x="3876676" y="872234"/>
            <a:ext cx="5086350" cy="5676900"/>
          </a:xfrm>
          <a:prstGeom prst="rect">
            <a:avLst/>
          </a:prstGeom>
          <a:solidFill>
            <a:schemeClr val="bg1"/>
          </a:solidFill>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u="sng" dirty="0">
                <a:latin typeface="Century Gothic" panose="020B0502020202020204" pitchFamily="34" charset="0"/>
              </a:rPr>
              <a:t>Stretchy Sounds</a:t>
            </a:r>
          </a:p>
          <a:p>
            <a:pPr marL="0" indent="0">
              <a:buFont typeface="Arial" panose="020B0604020202020204" pitchFamily="34" charset="0"/>
              <a:buNone/>
            </a:pPr>
            <a:r>
              <a:rPr lang="en-GB" sz="1300" dirty="0">
                <a:latin typeface="Century Gothic" panose="020B0502020202020204" pitchFamily="34" charset="0"/>
              </a:rPr>
              <a:t>m – </a:t>
            </a:r>
            <a:r>
              <a:rPr lang="en-GB" sz="1300" dirty="0" err="1">
                <a:latin typeface="Century Gothic" panose="020B0502020202020204" pitchFamily="34" charset="0"/>
              </a:rPr>
              <a:t>mmmmmmountain</a:t>
            </a:r>
            <a:r>
              <a:rPr lang="en-GB" sz="1300" dirty="0">
                <a:latin typeface="Century Gothic" panose="020B0502020202020204" pitchFamily="34" charset="0"/>
              </a:rPr>
              <a:t> (keep lips pressed together hard) </a:t>
            </a:r>
          </a:p>
          <a:p>
            <a:pPr marL="0" indent="0">
              <a:buFont typeface="Arial" panose="020B0604020202020204" pitchFamily="34" charset="0"/>
              <a:buNone/>
            </a:pPr>
            <a:r>
              <a:rPr lang="en-GB" sz="1300" dirty="0">
                <a:latin typeface="Century Gothic" panose="020B0502020202020204" pitchFamily="34" charset="0"/>
              </a:rPr>
              <a:t>s – </a:t>
            </a:r>
            <a:r>
              <a:rPr lang="en-GB" sz="1300" dirty="0" err="1">
                <a:latin typeface="Century Gothic" panose="020B0502020202020204" pitchFamily="34" charset="0"/>
              </a:rPr>
              <a:t>sssssnake</a:t>
            </a:r>
            <a:r>
              <a:rPr lang="en-GB" sz="1300" dirty="0">
                <a:latin typeface="Century Gothic" panose="020B0502020202020204" pitchFamily="34" charset="0"/>
              </a:rPr>
              <a:t> (keep teeth together and hiss – unvoiced) </a:t>
            </a:r>
          </a:p>
          <a:p>
            <a:pPr marL="0" indent="0">
              <a:buFont typeface="Arial" panose="020B0604020202020204" pitchFamily="34" charset="0"/>
              <a:buNone/>
            </a:pPr>
            <a:r>
              <a:rPr lang="en-GB" sz="1300" dirty="0">
                <a:latin typeface="Century Gothic" panose="020B0502020202020204" pitchFamily="34" charset="0"/>
              </a:rPr>
              <a:t>n – </a:t>
            </a:r>
            <a:r>
              <a:rPr lang="en-GB" sz="1300" dirty="0" err="1">
                <a:latin typeface="Century Gothic" panose="020B0502020202020204" pitchFamily="34" charset="0"/>
              </a:rPr>
              <a:t>nnnnnnet</a:t>
            </a:r>
            <a:r>
              <a:rPr lang="en-GB" sz="1300" dirty="0">
                <a:latin typeface="Century Gothic" panose="020B0502020202020204" pitchFamily="34" charset="0"/>
              </a:rPr>
              <a:t> (keep tongue behind teeth) </a:t>
            </a:r>
          </a:p>
          <a:p>
            <a:pPr marL="0" indent="0">
              <a:buFont typeface="Arial" panose="020B0604020202020204" pitchFamily="34" charset="0"/>
              <a:buNone/>
            </a:pPr>
            <a:r>
              <a:rPr lang="en-GB" sz="1300" dirty="0">
                <a:latin typeface="Century Gothic" panose="020B0502020202020204" pitchFamily="34" charset="0"/>
              </a:rPr>
              <a:t>f – </a:t>
            </a:r>
            <a:r>
              <a:rPr lang="en-GB" sz="1300" dirty="0" err="1">
                <a:latin typeface="Century Gothic" panose="020B0502020202020204" pitchFamily="34" charset="0"/>
              </a:rPr>
              <a:t>ffffflower</a:t>
            </a:r>
            <a:r>
              <a:rPr lang="en-GB" sz="1300" dirty="0">
                <a:latin typeface="Century Gothic" panose="020B0502020202020204" pitchFamily="34" charset="0"/>
              </a:rPr>
              <a:t> (keep teeth on bottom lip and force air out sharply – unvoiced) </a:t>
            </a:r>
          </a:p>
          <a:p>
            <a:pPr marL="0" indent="0">
              <a:buFont typeface="Arial" panose="020B0604020202020204" pitchFamily="34" charset="0"/>
              <a:buNone/>
            </a:pPr>
            <a:r>
              <a:rPr lang="en-GB" sz="1300" dirty="0">
                <a:latin typeface="Century Gothic" panose="020B0502020202020204" pitchFamily="34" charset="0"/>
              </a:rPr>
              <a:t>l – </a:t>
            </a:r>
            <a:r>
              <a:rPr lang="en-GB" sz="1300" dirty="0" err="1">
                <a:latin typeface="Century Gothic" panose="020B0502020202020204" pitchFamily="34" charset="0"/>
              </a:rPr>
              <a:t>llllleg</a:t>
            </a:r>
            <a:r>
              <a:rPr lang="en-GB" sz="1300" dirty="0">
                <a:latin typeface="Century Gothic" panose="020B0502020202020204" pitchFamily="34" charset="0"/>
              </a:rPr>
              <a:t> (keep pointed curled tongue behind teeth). </a:t>
            </a:r>
          </a:p>
          <a:p>
            <a:pPr marL="0" indent="0">
              <a:buFont typeface="Arial" panose="020B0604020202020204" pitchFamily="34" charset="0"/>
              <a:buNone/>
            </a:pPr>
            <a:r>
              <a:rPr lang="en-GB" sz="1300" dirty="0">
                <a:latin typeface="Century Gothic" panose="020B0502020202020204" pitchFamily="34" charset="0"/>
              </a:rPr>
              <a:t>r – </a:t>
            </a:r>
            <a:r>
              <a:rPr lang="en-GB" sz="1300" dirty="0" err="1">
                <a:latin typeface="Century Gothic" panose="020B0502020202020204" pitchFamily="34" charset="0"/>
              </a:rPr>
              <a:t>rrrrrrobot</a:t>
            </a:r>
            <a:r>
              <a:rPr lang="en-GB" sz="1300" dirty="0">
                <a:latin typeface="Century Gothic" panose="020B0502020202020204" pitchFamily="34" charset="0"/>
              </a:rPr>
              <a:t> (say </a:t>
            </a:r>
            <a:r>
              <a:rPr lang="en-GB" sz="1300" dirty="0" err="1">
                <a:latin typeface="Century Gothic" panose="020B0502020202020204" pitchFamily="34" charset="0"/>
              </a:rPr>
              <a:t>rrr</a:t>
            </a:r>
            <a:r>
              <a:rPr lang="en-GB" sz="1300" dirty="0">
                <a:latin typeface="Century Gothic" panose="020B0502020202020204" pitchFamily="34" charset="0"/>
              </a:rPr>
              <a:t> as if you are growling) </a:t>
            </a:r>
          </a:p>
          <a:p>
            <a:pPr marL="0" indent="0">
              <a:buFont typeface="Arial" panose="020B0604020202020204" pitchFamily="34" charset="0"/>
              <a:buNone/>
            </a:pPr>
            <a:r>
              <a:rPr lang="en-GB" sz="1300" dirty="0">
                <a:latin typeface="Century Gothic" panose="020B0502020202020204" pitchFamily="34" charset="0"/>
              </a:rPr>
              <a:t>v – </a:t>
            </a:r>
            <a:r>
              <a:rPr lang="en-GB" sz="1300" dirty="0" err="1">
                <a:latin typeface="Century Gothic" panose="020B0502020202020204" pitchFamily="34" charset="0"/>
              </a:rPr>
              <a:t>vvvvvvulture</a:t>
            </a:r>
            <a:r>
              <a:rPr lang="en-GB" sz="1300" dirty="0">
                <a:latin typeface="Century Gothic" panose="020B0502020202020204" pitchFamily="34" charset="0"/>
              </a:rPr>
              <a:t> (keep teeth on bottom lip and force air out gently) </a:t>
            </a:r>
          </a:p>
          <a:p>
            <a:pPr marL="0" indent="0">
              <a:buFont typeface="Arial" panose="020B0604020202020204" pitchFamily="34" charset="0"/>
              <a:buNone/>
            </a:pPr>
            <a:r>
              <a:rPr lang="en-GB" sz="1300" dirty="0">
                <a:latin typeface="Century Gothic" panose="020B0502020202020204" pitchFamily="34" charset="0"/>
              </a:rPr>
              <a:t>z – </a:t>
            </a:r>
            <a:r>
              <a:rPr lang="en-GB" sz="1300" dirty="0" err="1">
                <a:latin typeface="Century Gothic" panose="020B0502020202020204" pitchFamily="34" charset="0"/>
              </a:rPr>
              <a:t>zzzzzzig</a:t>
            </a:r>
            <a:r>
              <a:rPr lang="en-GB" sz="1300" dirty="0">
                <a:latin typeface="Century Gothic" panose="020B0502020202020204" pitchFamily="34" charset="0"/>
              </a:rPr>
              <a:t> </a:t>
            </a:r>
            <a:r>
              <a:rPr lang="en-GB" sz="1300" dirty="0" err="1">
                <a:latin typeface="Century Gothic" panose="020B0502020202020204" pitchFamily="34" charset="0"/>
              </a:rPr>
              <a:t>zzzzzag</a:t>
            </a:r>
            <a:r>
              <a:rPr lang="en-GB" sz="1300" dirty="0">
                <a:latin typeface="Century Gothic" panose="020B0502020202020204" pitchFamily="34" charset="0"/>
              </a:rPr>
              <a:t> (keep teeth together and make a buzzing sound) </a:t>
            </a:r>
          </a:p>
          <a:p>
            <a:pPr marL="0" indent="0">
              <a:buFont typeface="Arial" panose="020B0604020202020204" pitchFamily="34" charset="0"/>
              <a:buNone/>
            </a:pPr>
            <a:r>
              <a:rPr lang="en-GB" sz="1300" dirty="0" err="1">
                <a:latin typeface="Century Gothic" panose="020B0502020202020204" pitchFamily="34" charset="0"/>
              </a:rPr>
              <a:t>th</a:t>
            </a:r>
            <a:r>
              <a:rPr lang="en-GB" sz="1300" dirty="0">
                <a:latin typeface="Century Gothic" panose="020B0502020202020204" pitchFamily="34" charset="0"/>
              </a:rPr>
              <a:t> – </a:t>
            </a:r>
            <a:r>
              <a:rPr lang="en-GB" sz="1300" dirty="0" err="1">
                <a:latin typeface="Century Gothic" panose="020B0502020202020204" pitchFamily="34" charset="0"/>
              </a:rPr>
              <a:t>thhhhank</a:t>
            </a:r>
            <a:r>
              <a:rPr lang="en-GB" sz="1300" dirty="0">
                <a:latin typeface="Century Gothic" panose="020B0502020202020204" pitchFamily="34" charset="0"/>
              </a:rPr>
              <a:t> you ( </a:t>
            </a:r>
            <a:r>
              <a:rPr lang="en-GB" sz="1300" dirty="0" err="1">
                <a:latin typeface="Century Gothic" panose="020B0502020202020204" pitchFamily="34" charset="0"/>
              </a:rPr>
              <a:t>sindicate</a:t>
            </a:r>
            <a:r>
              <a:rPr lang="en-GB" sz="1300" dirty="0">
                <a:latin typeface="Century Gothic" panose="020B0502020202020204" pitchFamily="34" charset="0"/>
              </a:rPr>
              <a:t> out tongue and breathe out sharply) </a:t>
            </a:r>
          </a:p>
          <a:p>
            <a:pPr marL="0" indent="0">
              <a:buFont typeface="Arial" panose="020B0604020202020204" pitchFamily="34" charset="0"/>
              <a:buNone/>
            </a:pPr>
            <a:r>
              <a:rPr lang="en-GB" sz="1300" dirty="0" err="1">
                <a:latin typeface="Century Gothic" panose="020B0502020202020204" pitchFamily="34" charset="0"/>
              </a:rPr>
              <a:t>sh</a:t>
            </a:r>
            <a:r>
              <a:rPr lang="en-GB" sz="1300" dirty="0">
                <a:latin typeface="Century Gothic" panose="020B0502020202020204" pitchFamily="34" charset="0"/>
              </a:rPr>
              <a:t> – </a:t>
            </a:r>
            <a:r>
              <a:rPr lang="en-GB" sz="1300" dirty="0" err="1">
                <a:latin typeface="Century Gothic" panose="020B0502020202020204" pitchFamily="34" charset="0"/>
              </a:rPr>
              <a:t>shhhh</a:t>
            </a:r>
            <a:r>
              <a:rPr lang="en-GB" sz="1300" dirty="0">
                <a:latin typeface="Century Gothic" panose="020B0502020202020204" pitchFamily="34" charset="0"/>
              </a:rPr>
              <a:t> (make a </a:t>
            </a:r>
            <a:r>
              <a:rPr lang="en-GB" sz="1300" dirty="0" err="1">
                <a:latin typeface="Century Gothic" panose="020B0502020202020204" pitchFamily="34" charset="0"/>
              </a:rPr>
              <a:t>shhh</a:t>
            </a:r>
            <a:r>
              <a:rPr lang="en-GB" sz="1300" dirty="0">
                <a:latin typeface="Century Gothic" panose="020B0502020202020204" pitchFamily="34" charset="0"/>
              </a:rPr>
              <a:t> noise as though you are telling somebody to be quiet!) </a:t>
            </a:r>
          </a:p>
          <a:p>
            <a:pPr marL="0" indent="0">
              <a:buFont typeface="Arial" panose="020B0604020202020204" pitchFamily="34" charset="0"/>
              <a:buNone/>
            </a:pPr>
            <a:r>
              <a:rPr lang="en-GB" sz="1300" dirty="0">
                <a:latin typeface="Century Gothic" panose="020B0502020202020204" pitchFamily="34" charset="0"/>
              </a:rPr>
              <a:t>ng – </a:t>
            </a:r>
            <a:r>
              <a:rPr lang="en-GB" sz="1300" dirty="0" err="1">
                <a:latin typeface="Century Gothic" panose="020B0502020202020204" pitchFamily="34" charset="0"/>
              </a:rPr>
              <a:t>thinnnnngg</a:t>
            </a:r>
            <a:r>
              <a:rPr lang="en-GB" sz="1300" dirty="0">
                <a:latin typeface="Century Gothic" panose="020B0502020202020204" pitchFamily="34" charset="0"/>
              </a:rPr>
              <a:t> on a </a:t>
            </a:r>
            <a:r>
              <a:rPr lang="en-GB" sz="1300" dirty="0" err="1">
                <a:latin typeface="Century Gothic" panose="020B0502020202020204" pitchFamily="34" charset="0"/>
              </a:rPr>
              <a:t>strinnnngg</a:t>
            </a:r>
            <a:r>
              <a:rPr lang="en-GB" sz="1300" dirty="0">
                <a:latin typeface="Century Gothic" panose="020B0502020202020204" pitchFamily="34" charset="0"/>
              </a:rPr>
              <a:t> (curl your tongue at the back of your throat) </a:t>
            </a:r>
          </a:p>
          <a:p>
            <a:pPr marL="0" indent="0">
              <a:buFont typeface="Arial" panose="020B0604020202020204" pitchFamily="34" charset="0"/>
              <a:buNone/>
            </a:pPr>
            <a:r>
              <a:rPr lang="en-GB" sz="1300" dirty="0" err="1">
                <a:latin typeface="Century Gothic" panose="020B0502020202020204" pitchFamily="34" charset="0"/>
              </a:rPr>
              <a:t>nk</a:t>
            </a:r>
            <a:r>
              <a:rPr lang="en-GB" sz="1300" dirty="0">
                <a:latin typeface="Century Gothic" panose="020B0502020202020204" pitchFamily="34" charset="0"/>
              </a:rPr>
              <a:t> – I think I stink (make a piggy oink noise without the oi! </a:t>
            </a:r>
            <a:r>
              <a:rPr lang="en-GB" sz="1300" dirty="0" err="1">
                <a:latin typeface="Century Gothic" panose="020B0502020202020204" pitchFamily="34" charset="0"/>
              </a:rPr>
              <a:t>nk</a:t>
            </a:r>
            <a:r>
              <a:rPr lang="en-GB" sz="1300" dirty="0">
                <a:latin typeface="Century Gothic" panose="020B0502020202020204" pitchFamily="34" charset="0"/>
              </a:rPr>
              <a:t> </a:t>
            </a:r>
            <a:r>
              <a:rPr lang="en-GB" sz="1300" dirty="0" err="1">
                <a:latin typeface="Century Gothic" panose="020B0502020202020204" pitchFamily="34" charset="0"/>
              </a:rPr>
              <a:t>nk</a:t>
            </a:r>
            <a:r>
              <a:rPr lang="en-GB" sz="1300" dirty="0">
                <a:latin typeface="Century Gothic" panose="020B0502020202020204" pitchFamily="34" charset="0"/>
              </a:rPr>
              <a:t>)</a:t>
            </a:r>
          </a:p>
          <a:p>
            <a:endParaRPr lang="en-GB" sz="1200" dirty="0">
              <a:latin typeface="Century Gothic" panose="020B0502020202020204" pitchFamily="34" charset="0"/>
            </a:endParaRPr>
          </a:p>
          <a:p>
            <a:endParaRPr lang="en-GB" sz="1000" dirty="0"/>
          </a:p>
        </p:txBody>
      </p:sp>
      <p:sp>
        <p:nvSpPr>
          <p:cNvPr id="9" name="TextBox 8">
            <a:extLst>
              <a:ext uri="{FF2B5EF4-FFF2-40B4-BE49-F238E27FC236}">
                <a16:creationId xmlns:a16="http://schemas.microsoft.com/office/drawing/2014/main" id="{32BF6DA9-6FBD-4546-AA85-49CD9CF76A7F}"/>
              </a:ext>
            </a:extLst>
          </p:cNvPr>
          <p:cNvSpPr txBox="1"/>
          <p:nvPr/>
        </p:nvSpPr>
        <p:spPr>
          <a:xfrm>
            <a:off x="76200" y="224534"/>
            <a:ext cx="4572000" cy="1015663"/>
          </a:xfrm>
          <a:prstGeom prst="rect">
            <a:avLst/>
          </a:prstGeom>
          <a:noFill/>
        </p:spPr>
        <p:txBody>
          <a:bodyPr wrap="square">
            <a:spAutoFit/>
          </a:bodyPr>
          <a:lstStyle/>
          <a:p>
            <a:r>
              <a:rPr kumimoji="0" lang="en-US" sz="30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9.How can I help? Phonics</a:t>
            </a:r>
            <a:endParaRPr lang="en-GB" dirty="0"/>
          </a:p>
        </p:txBody>
      </p:sp>
      <p:sp>
        <p:nvSpPr>
          <p:cNvPr id="13" name="TextBox 12">
            <a:extLst>
              <a:ext uri="{FF2B5EF4-FFF2-40B4-BE49-F238E27FC236}">
                <a16:creationId xmlns:a16="http://schemas.microsoft.com/office/drawing/2014/main" id="{22F5D87A-15FB-44B4-8A75-BA9BFE6ECEE7}"/>
              </a:ext>
            </a:extLst>
          </p:cNvPr>
          <p:cNvSpPr txBox="1"/>
          <p:nvPr/>
        </p:nvSpPr>
        <p:spPr>
          <a:xfrm>
            <a:off x="76200" y="4255503"/>
            <a:ext cx="3495675" cy="2292935"/>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When teaching Phonics we use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pure </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sounds, (‘m’ not’ </a:t>
            </a:r>
            <a:r>
              <a:rPr kumimoji="0" lang="en-GB" sz="1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muh</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 not ‘</a:t>
            </a:r>
            <a:r>
              <a:rPr kumimoji="0" lang="en-GB" sz="1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suh</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etc) so that your child will be able to blend the sounds into words more easily.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These first sounds should all be stretched slightly. Try to avoid saying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uh </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after each one: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eg</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/mm/ not </a:t>
            </a:r>
            <a:r>
              <a:rPr kumimoji="0" lang="en-GB" sz="1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muh</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/ss/ not </a:t>
            </a:r>
            <a:r>
              <a:rPr kumimoji="0" lang="en-GB" sz="1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suh</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/ff/ not </a:t>
            </a:r>
            <a:r>
              <a:rPr kumimoji="0" lang="en-GB" sz="1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fuh</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6" name="TextBox 5">
            <a:extLst>
              <a:ext uri="{FF2B5EF4-FFF2-40B4-BE49-F238E27FC236}">
                <a16:creationId xmlns:a16="http://schemas.microsoft.com/office/drawing/2014/main" id="{33FCCC00-7016-4E2B-8580-79422B5767A4}"/>
              </a:ext>
            </a:extLst>
          </p:cNvPr>
          <p:cNvSpPr txBox="1"/>
          <p:nvPr/>
        </p:nvSpPr>
        <p:spPr>
          <a:xfrm>
            <a:off x="180974" y="1402169"/>
            <a:ext cx="291540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rench Script MT" panose="03020402040607040605" pitchFamily="66" charset="0"/>
                <a:ea typeface="+mn-ea"/>
                <a:cs typeface="+mn-cs"/>
              </a:rPr>
              <a:t>“The journey of a lifetime starts with the turning of a page.” Rachel Anders.</a:t>
            </a:r>
          </a:p>
        </p:txBody>
      </p:sp>
    </p:spTree>
    <p:extLst>
      <p:ext uri="{BB962C8B-B14F-4D97-AF65-F5344CB8AC3E}">
        <p14:creationId xmlns:p14="http://schemas.microsoft.com/office/powerpoint/2010/main" val="37851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F546F0-B6B4-4CC2-BCEE-7B59432B7B9F}"/>
              </a:ext>
            </a:extLst>
          </p:cNvPr>
          <p:cNvSpPr txBox="1"/>
          <p:nvPr/>
        </p:nvSpPr>
        <p:spPr>
          <a:xfrm>
            <a:off x="3800475" y="234940"/>
            <a:ext cx="5067300" cy="2292935"/>
          </a:xfrm>
          <a:prstGeom prst="rect">
            <a:avLst/>
          </a:prstGeom>
          <a:solidFill>
            <a:schemeClr val="bg1"/>
          </a:solidFill>
          <a:ln>
            <a:solidFill>
              <a:schemeClr val="tx1"/>
            </a:solidFill>
          </a:ln>
        </p:spPr>
        <p:txBody>
          <a:bodyPr wrap="square">
            <a:spAutoFit/>
          </a:bodyPr>
          <a:lstStyle/>
          <a:p>
            <a:r>
              <a:rPr lang="en-GB" sz="1300" u="sng" dirty="0">
                <a:latin typeface="Century Gothic" panose="020B0502020202020204" pitchFamily="34" charset="0"/>
              </a:rPr>
              <a:t>Bouncy Sounds </a:t>
            </a:r>
          </a:p>
          <a:p>
            <a:r>
              <a:rPr lang="en-GB" sz="1300" dirty="0">
                <a:latin typeface="Century Gothic" panose="020B0502020202020204" pitchFamily="34" charset="0"/>
              </a:rPr>
              <a:t>These next sounds cannot be stretched. Make the sound as short as possible avoiding uh at the end of the sound: </a:t>
            </a:r>
          </a:p>
          <a:p>
            <a:endParaRPr lang="en-GB" sz="1300" dirty="0">
              <a:latin typeface="Century Gothic" panose="020B0502020202020204" pitchFamily="34" charset="0"/>
            </a:endParaRPr>
          </a:p>
          <a:p>
            <a:r>
              <a:rPr lang="en-GB" sz="1300" dirty="0">
                <a:latin typeface="Century Gothic" panose="020B0502020202020204" pitchFamily="34" charset="0"/>
              </a:rPr>
              <a:t>t – (indicate tongue behind the teeth – unvoiced) </a:t>
            </a:r>
          </a:p>
          <a:p>
            <a:r>
              <a:rPr lang="en-GB" sz="1300" dirty="0">
                <a:latin typeface="Century Gothic" panose="020B0502020202020204" pitchFamily="34" charset="0"/>
              </a:rPr>
              <a:t>p - (make distinctive p with lips – unvoiced) </a:t>
            </a:r>
          </a:p>
          <a:p>
            <a:r>
              <a:rPr lang="en-GB" sz="1300" dirty="0">
                <a:latin typeface="Century Gothic" panose="020B0502020202020204" pitchFamily="34" charset="0"/>
              </a:rPr>
              <a:t>k – (make sharp click at back of throat) </a:t>
            </a:r>
          </a:p>
          <a:p>
            <a:r>
              <a:rPr lang="en-GB" sz="1300" dirty="0">
                <a:latin typeface="Century Gothic" panose="020B0502020202020204" pitchFamily="34" charset="0"/>
              </a:rPr>
              <a:t>c - as above </a:t>
            </a:r>
          </a:p>
          <a:p>
            <a:r>
              <a:rPr lang="en-GB" sz="1300" dirty="0">
                <a:latin typeface="Century Gothic" panose="020B0502020202020204" pitchFamily="34" charset="0"/>
              </a:rPr>
              <a:t>h – (say h as you breathe sharply out – unvoiced) </a:t>
            </a:r>
          </a:p>
          <a:p>
            <a:r>
              <a:rPr lang="en-GB" sz="1300" dirty="0" err="1">
                <a:latin typeface="Century Gothic" panose="020B0502020202020204" pitchFamily="34" charset="0"/>
              </a:rPr>
              <a:t>ch</a:t>
            </a:r>
            <a:r>
              <a:rPr lang="en-GB" sz="1300" dirty="0">
                <a:latin typeface="Century Gothic" panose="020B0502020202020204" pitchFamily="34" charset="0"/>
              </a:rPr>
              <a:t> - (make a short sneezing sound) </a:t>
            </a:r>
          </a:p>
          <a:p>
            <a:r>
              <a:rPr lang="en-GB" sz="1300" dirty="0">
                <a:latin typeface="Century Gothic" panose="020B0502020202020204" pitchFamily="34" charset="0"/>
              </a:rPr>
              <a:t>x – (say a sharp c and add s – unvoiced)  </a:t>
            </a:r>
          </a:p>
        </p:txBody>
      </p:sp>
      <p:sp>
        <p:nvSpPr>
          <p:cNvPr id="7" name="TextBox 6">
            <a:extLst>
              <a:ext uri="{FF2B5EF4-FFF2-40B4-BE49-F238E27FC236}">
                <a16:creationId xmlns:a16="http://schemas.microsoft.com/office/drawing/2014/main" id="{B0514769-EF27-448F-B42F-7400E951CB8B}"/>
              </a:ext>
            </a:extLst>
          </p:cNvPr>
          <p:cNvSpPr txBox="1"/>
          <p:nvPr/>
        </p:nvSpPr>
        <p:spPr>
          <a:xfrm>
            <a:off x="3876674" y="2929741"/>
            <a:ext cx="5133975" cy="3693319"/>
          </a:xfrm>
          <a:prstGeom prst="rect">
            <a:avLst/>
          </a:prstGeom>
          <a:solidFill>
            <a:schemeClr val="bg1"/>
          </a:solidFill>
          <a:ln>
            <a:solidFill>
              <a:schemeClr val="tx1"/>
            </a:solidFill>
          </a:ln>
        </p:spPr>
        <p:txBody>
          <a:bodyPr wrap="square">
            <a:spAutoFit/>
          </a:bodyPr>
          <a:lstStyle/>
          <a:p>
            <a:r>
              <a:rPr lang="en-GB" sz="1300" u="sng" dirty="0">
                <a:latin typeface="Century Gothic" panose="020B0502020202020204" pitchFamily="34" charset="0"/>
              </a:rPr>
              <a:t>More Bouncy Sounds </a:t>
            </a:r>
          </a:p>
          <a:p>
            <a:endParaRPr lang="en-GB" sz="1300" dirty="0">
              <a:latin typeface="Century Gothic" panose="020B0502020202020204" pitchFamily="34" charset="0"/>
            </a:endParaRPr>
          </a:p>
          <a:p>
            <a:r>
              <a:rPr lang="en-GB" sz="1300" dirty="0">
                <a:latin typeface="Century Gothic" panose="020B0502020202020204" pitchFamily="34" charset="0"/>
              </a:rPr>
              <a:t>You will find it harder to avoid saying uh at the end of these sounds. </a:t>
            </a:r>
          </a:p>
          <a:p>
            <a:r>
              <a:rPr lang="en-GB" sz="1300" dirty="0">
                <a:latin typeface="Century Gothic" panose="020B0502020202020204" pitchFamily="34" charset="0"/>
              </a:rPr>
              <a:t>d – (tap tongue behind the teeth). </a:t>
            </a:r>
          </a:p>
          <a:p>
            <a:r>
              <a:rPr lang="en-GB" sz="1300" dirty="0">
                <a:latin typeface="Century Gothic" panose="020B0502020202020204" pitchFamily="34" charset="0"/>
              </a:rPr>
              <a:t>g – (make soft sound in throat). </a:t>
            </a:r>
          </a:p>
          <a:p>
            <a:r>
              <a:rPr lang="en-GB" sz="1300" dirty="0">
                <a:latin typeface="Century Gothic" panose="020B0502020202020204" pitchFamily="34" charset="0"/>
              </a:rPr>
              <a:t>b –(make a short, strong b with lips). </a:t>
            </a:r>
          </a:p>
          <a:p>
            <a:r>
              <a:rPr lang="en-GB" sz="1300" dirty="0">
                <a:latin typeface="Century Gothic" panose="020B0502020202020204" pitchFamily="34" charset="0"/>
              </a:rPr>
              <a:t>j – (push lips forward). </a:t>
            </a:r>
          </a:p>
          <a:p>
            <a:r>
              <a:rPr lang="en-GB" sz="1300" dirty="0">
                <a:latin typeface="Century Gothic" panose="020B0502020202020204" pitchFamily="34" charset="0"/>
              </a:rPr>
              <a:t>y – (keep edges of tongue against teeth). </a:t>
            </a:r>
          </a:p>
          <a:p>
            <a:r>
              <a:rPr lang="en-GB" sz="1300" dirty="0">
                <a:latin typeface="Century Gothic" panose="020B0502020202020204" pitchFamily="34" charset="0"/>
              </a:rPr>
              <a:t>w – (keep lips tightly pursed). </a:t>
            </a:r>
          </a:p>
          <a:p>
            <a:r>
              <a:rPr lang="en-GB" sz="1300" dirty="0" err="1">
                <a:latin typeface="Century Gothic" panose="020B0502020202020204" pitchFamily="34" charset="0"/>
              </a:rPr>
              <a:t>qu</a:t>
            </a:r>
            <a:r>
              <a:rPr lang="en-GB" sz="1300" dirty="0">
                <a:latin typeface="Century Gothic" panose="020B0502020202020204" pitchFamily="34" charset="0"/>
              </a:rPr>
              <a:t> – (keep lips pursed as you say </a:t>
            </a:r>
            <a:r>
              <a:rPr lang="en-GB" sz="1300" dirty="0" err="1">
                <a:latin typeface="Century Gothic" panose="020B0502020202020204" pitchFamily="34" charset="0"/>
              </a:rPr>
              <a:t>cw</a:t>
            </a:r>
            <a:r>
              <a:rPr lang="en-GB" sz="1300" dirty="0">
                <a:latin typeface="Century Gothic" panose="020B0502020202020204" pitchFamily="34" charset="0"/>
              </a:rPr>
              <a:t> – unvoiced). </a:t>
            </a:r>
          </a:p>
          <a:p>
            <a:endParaRPr lang="en-GB" sz="1300" dirty="0">
              <a:latin typeface="Century Gothic" panose="020B0502020202020204" pitchFamily="34" charset="0"/>
            </a:endParaRPr>
          </a:p>
          <a:p>
            <a:r>
              <a:rPr lang="en-GB" sz="1300" dirty="0">
                <a:latin typeface="Century Gothic" panose="020B0502020202020204" pitchFamily="34" charset="0"/>
              </a:rPr>
              <a:t>The short vowels should be kept short and sharp: </a:t>
            </a:r>
          </a:p>
          <a:p>
            <a:r>
              <a:rPr lang="en-GB" sz="1300" dirty="0">
                <a:latin typeface="Century Gothic" panose="020B0502020202020204" pitchFamily="34" charset="0"/>
              </a:rPr>
              <a:t>a: a-a-a (open mouth wide as if to take a bite of an apple). </a:t>
            </a:r>
          </a:p>
          <a:p>
            <a:r>
              <a:rPr lang="en-GB" sz="1300" dirty="0">
                <a:latin typeface="Century Gothic" panose="020B0502020202020204" pitchFamily="34" charset="0"/>
              </a:rPr>
              <a:t>e: e-e-e (release mouth slightly from a position). </a:t>
            </a:r>
          </a:p>
          <a:p>
            <a:r>
              <a:rPr lang="en-GB" sz="1300" dirty="0">
                <a:latin typeface="Century Gothic" panose="020B0502020202020204" pitchFamily="34" charset="0"/>
              </a:rPr>
              <a:t>i: </a:t>
            </a:r>
            <a:r>
              <a:rPr lang="en-GB" sz="1300" dirty="0" err="1">
                <a:latin typeface="Century Gothic" panose="020B0502020202020204" pitchFamily="34" charset="0"/>
              </a:rPr>
              <a:t>i-i-i</a:t>
            </a:r>
            <a:r>
              <a:rPr lang="en-GB" sz="1300" dirty="0">
                <a:latin typeface="Century Gothic" panose="020B0502020202020204" pitchFamily="34" charset="0"/>
              </a:rPr>
              <a:t> (make a sharp sound at the back of the throat – smile). </a:t>
            </a:r>
          </a:p>
          <a:p>
            <a:r>
              <a:rPr lang="en-GB" sz="1300" dirty="0">
                <a:latin typeface="Century Gothic" panose="020B0502020202020204" pitchFamily="34" charset="0"/>
              </a:rPr>
              <a:t>o: o–o-o (push out lips, make the mouth into o shape). </a:t>
            </a:r>
          </a:p>
          <a:p>
            <a:r>
              <a:rPr lang="en-GB" sz="1300" dirty="0">
                <a:latin typeface="Century Gothic" panose="020B0502020202020204" pitchFamily="34" charset="0"/>
              </a:rPr>
              <a:t>u: u-u-u (make a sound in the throat). </a:t>
            </a:r>
          </a:p>
        </p:txBody>
      </p:sp>
      <p:sp>
        <p:nvSpPr>
          <p:cNvPr id="9" name="TextBox 8">
            <a:extLst>
              <a:ext uri="{FF2B5EF4-FFF2-40B4-BE49-F238E27FC236}">
                <a16:creationId xmlns:a16="http://schemas.microsoft.com/office/drawing/2014/main" id="{CA920FF6-28DC-4F16-ADA1-41DEA737480D}"/>
              </a:ext>
            </a:extLst>
          </p:cNvPr>
          <p:cNvSpPr txBox="1"/>
          <p:nvPr/>
        </p:nvSpPr>
        <p:spPr>
          <a:xfrm>
            <a:off x="133350" y="130253"/>
            <a:ext cx="4572000" cy="1015663"/>
          </a:xfrm>
          <a:prstGeom prst="rect">
            <a:avLst/>
          </a:prstGeom>
          <a:noFill/>
        </p:spPr>
        <p:txBody>
          <a:bodyPr wrap="square">
            <a:spAutoFit/>
          </a:bodyPr>
          <a:lstStyle/>
          <a:p>
            <a:r>
              <a:rPr kumimoji="0" lang="en-US" sz="30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9.How can I help? Phonics</a:t>
            </a:r>
            <a:endParaRPr lang="en-GB" dirty="0"/>
          </a:p>
        </p:txBody>
      </p:sp>
      <p:sp>
        <p:nvSpPr>
          <p:cNvPr id="15" name="TextBox 14">
            <a:extLst>
              <a:ext uri="{FF2B5EF4-FFF2-40B4-BE49-F238E27FC236}">
                <a16:creationId xmlns:a16="http://schemas.microsoft.com/office/drawing/2014/main" id="{B9850A88-7624-480E-94EE-BA3A79122648}"/>
              </a:ext>
            </a:extLst>
          </p:cNvPr>
          <p:cNvSpPr txBox="1"/>
          <p:nvPr/>
        </p:nvSpPr>
        <p:spPr>
          <a:xfrm>
            <a:off x="133350" y="3965345"/>
            <a:ext cx="3524250" cy="2677656"/>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More stretchy sounds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long vowel sounds are all stretchy sounds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ay: ay may I play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ee</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ee</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what do you see?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igh</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fly high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ow: blow the snow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oo</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poo at the zoo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oo</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look at a book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ar</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start the car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 shut the door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air: that’s not fair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ir</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whirl and twirl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ou</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shout it out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oy: toy for a boy </a:t>
            </a:r>
          </a:p>
        </p:txBody>
      </p:sp>
      <p:sp>
        <p:nvSpPr>
          <p:cNvPr id="8" name="TextBox 7">
            <a:extLst>
              <a:ext uri="{FF2B5EF4-FFF2-40B4-BE49-F238E27FC236}">
                <a16:creationId xmlns:a16="http://schemas.microsoft.com/office/drawing/2014/main" id="{CE5B86DF-9861-46C9-A9AB-4BFE40E65AB0}"/>
              </a:ext>
            </a:extLst>
          </p:cNvPr>
          <p:cNvSpPr txBox="1"/>
          <p:nvPr/>
        </p:nvSpPr>
        <p:spPr>
          <a:xfrm>
            <a:off x="133350" y="1078303"/>
            <a:ext cx="2962275" cy="1938992"/>
          </a:xfrm>
          <a:prstGeom prst="rect">
            <a:avLst/>
          </a:prstGeom>
          <a:noFill/>
        </p:spPr>
        <p:txBody>
          <a:bodyPr wrap="square">
            <a:spAutoFit/>
          </a:bodyPr>
          <a:lstStyle/>
          <a:p>
            <a:r>
              <a:rPr lang="en-GB" sz="2400" b="0" i="0" dirty="0">
                <a:solidFill>
                  <a:srgbClr val="19294B"/>
                </a:solidFill>
                <a:effectLst/>
                <a:latin typeface="French Script MT" panose="03020402040607040605" pitchFamily="66" charset="0"/>
              </a:rPr>
              <a:t>“If you want your children to be intelligent, read them fairy tales. If you want them to be more intelligent, read them more fairy tales.” – Albert Einstein</a:t>
            </a:r>
            <a:endParaRPr lang="en-GB" sz="2400" dirty="0">
              <a:latin typeface="French Script MT" panose="03020402040607040605" pitchFamily="66" charset="0"/>
            </a:endParaRPr>
          </a:p>
        </p:txBody>
      </p:sp>
    </p:spTree>
    <p:extLst>
      <p:ext uri="{BB962C8B-B14F-4D97-AF65-F5344CB8AC3E}">
        <p14:creationId xmlns:p14="http://schemas.microsoft.com/office/powerpoint/2010/main" val="97387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9.How can I help? </a:t>
            </a:r>
            <a:br>
              <a:rPr lang="en-US" dirty="0">
                <a:solidFill>
                  <a:schemeClr val="accent4"/>
                </a:solidFill>
                <a:latin typeface="Century Gothic" panose="020B0502020202020204" pitchFamily="34" charset="0"/>
              </a:rPr>
            </a:br>
            <a:r>
              <a:rPr lang="en-US" dirty="0">
                <a:solidFill>
                  <a:schemeClr val="accent4"/>
                </a:solidFill>
                <a:latin typeface="Century Gothic" panose="020B0502020202020204" pitchFamily="34" charset="0"/>
              </a:rPr>
              <a:t>Phonics</a:t>
            </a:r>
          </a:p>
        </p:txBody>
      </p:sp>
      <p:pic>
        <p:nvPicPr>
          <p:cNvPr id="4" name="Picture 3">
            <a:extLst>
              <a:ext uri="{FF2B5EF4-FFF2-40B4-BE49-F238E27FC236}">
                <a16:creationId xmlns:a16="http://schemas.microsoft.com/office/drawing/2014/main" id="{B7D3D8D2-9AD5-4D6C-A6EF-27DFF264F7BD}"/>
              </a:ext>
            </a:extLst>
          </p:cNvPr>
          <p:cNvPicPr>
            <a:picLocks noChangeAspect="1"/>
          </p:cNvPicPr>
          <p:nvPr/>
        </p:nvPicPr>
        <p:blipFill>
          <a:blip r:embed="rId3"/>
          <a:stretch>
            <a:fillRect/>
          </a:stretch>
        </p:blipFill>
        <p:spPr>
          <a:xfrm>
            <a:off x="4085631" y="108109"/>
            <a:ext cx="4948494" cy="6622520"/>
          </a:xfrm>
          <a:prstGeom prst="rect">
            <a:avLst/>
          </a:prstGeom>
          <a:ln>
            <a:solidFill>
              <a:schemeClr val="tx1"/>
            </a:solidFill>
          </a:ln>
        </p:spPr>
      </p:pic>
      <p:sp>
        <p:nvSpPr>
          <p:cNvPr id="5" name="TextBox 4">
            <a:extLst>
              <a:ext uri="{FF2B5EF4-FFF2-40B4-BE49-F238E27FC236}">
                <a16:creationId xmlns:a16="http://schemas.microsoft.com/office/drawing/2014/main" id="{7AB8BAB2-B836-4E78-AE92-65EBEF73CBAB}"/>
              </a:ext>
            </a:extLst>
          </p:cNvPr>
          <p:cNvSpPr txBox="1"/>
          <p:nvPr/>
        </p:nvSpPr>
        <p:spPr>
          <a:xfrm>
            <a:off x="109876" y="1376660"/>
            <a:ext cx="2915408" cy="1938992"/>
          </a:xfrm>
          <a:prstGeom prst="rect">
            <a:avLst/>
          </a:prstGeom>
          <a:noFill/>
        </p:spPr>
        <p:txBody>
          <a:bodyPr wrap="square">
            <a:spAutoFit/>
          </a:bodyPr>
          <a:lstStyle/>
          <a:p>
            <a:r>
              <a:rPr lang="en-GB" sz="2400" dirty="0">
                <a:latin typeface="French Script MT" panose="03020402040607040605" pitchFamily="66" charset="0"/>
              </a:rPr>
              <a:t>“Reading is an exercise in empathy. An exercise in walking in someone else’s shoes for a while.” – Malorie Blackman</a:t>
            </a:r>
          </a:p>
        </p:txBody>
      </p:sp>
      <p:sp>
        <p:nvSpPr>
          <p:cNvPr id="6" name="TextBox 5">
            <a:extLst>
              <a:ext uri="{FF2B5EF4-FFF2-40B4-BE49-F238E27FC236}">
                <a16:creationId xmlns:a16="http://schemas.microsoft.com/office/drawing/2014/main" id="{F36D816A-93BE-4F8A-8028-A2FC6FD8D231}"/>
              </a:ext>
            </a:extLst>
          </p:cNvPr>
          <p:cNvSpPr txBox="1"/>
          <p:nvPr/>
        </p:nvSpPr>
        <p:spPr>
          <a:xfrm>
            <a:off x="133350" y="3925700"/>
            <a:ext cx="3524250" cy="646331"/>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your child’s home learning pack, you will find a collection of games and activities to help them practise their sounds at home. </a:t>
            </a:r>
          </a:p>
        </p:txBody>
      </p:sp>
    </p:spTree>
    <p:extLst>
      <p:ext uri="{BB962C8B-B14F-4D97-AF65-F5344CB8AC3E}">
        <p14:creationId xmlns:p14="http://schemas.microsoft.com/office/powerpoint/2010/main" val="319677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3242924" cy="2133598"/>
          </a:xfrm>
        </p:spPr>
        <p:txBody>
          <a:bodyPr/>
          <a:lstStyle/>
          <a:p>
            <a:r>
              <a:rPr lang="en-US" dirty="0">
                <a:solidFill>
                  <a:schemeClr val="accent4"/>
                </a:solidFill>
                <a:latin typeface="Century Gothic" panose="020B0502020202020204" pitchFamily="34" charset="0"/>
              </a:rPr>
              <a:t>10. How can I help? </a:t>
            </a:r>
            <a:br>
              <a:rPr lang="en-US" dirty="0">
                <a:solidFill>
                  <a:schemeClr val="accent4"/>
                </a:solidFill>
                <a:latin typeface="Century Gothic" panose="020B0502020202020204" pitchFamily="34" charset="0"/>
              </a:rPr>
            </a:br>
            <a:r>
              <a:rPr lang="en-US" dirty="0">
                <a:solidFill>
                  <a:schemeClr val="accent4"/>
                </a:solidFill>
                <a:latin typeface="Century Gothic" panose="020B0502020202020204" pitchFamily="34" charset="0"/>
              </a:rPr>
              <a:t>Comprehension</a:t>
            </a:r>
          </a:p>
        </p:txBody>
      </p:sp>
      <p:pic>
        <p:nvPicPr>
          <p:cNvPr id="4" name="Picture 3">
            <a:extLst>
              <a:ext uri="{FF2B5EF4-FFF2-40B4-BE49-F238E27FC236}">
                <a16:creationId xmlns:a16="http://schemas.microsoft.com/office/drawing/2014/main" id="{63E46B79-20DD-4B75-9083-BB61ECCF83C8}"/>
              </a:ext>
            </a:extLst>
          </p:cNvPr>
          <p:cNvPicPr>
            <a:picLocks noChangeAspect="1"/>
          </p:cNvPicPr>
          <p:nvPr/>
        </p:nvPicPr>
        <p:blipFill>
          <a:blip r:embed="rId3"/>
          <a:stretch>
            <a:fillRect/>
          </a:stretch>
        </p:blipFill>
        <p:spPr>
          <a:xfrm>
            <a:off x="109876" y="2419349"/>
            <a:ext cx="3247906" cy="4330541"/>
          </a:xfrm>
          <a:prstGeom prst="rect">
            <a:avLst/>
          </a:prstGeom>
          <a:ln>
            <a:solidFill>
              <a:schemeClr val="tx1"/>
            </a:solidFill>
          </a:ln>
        </p:spPr>
      </p:pic>
      <p:sp>
        <p:nvSpPr>
          <p:cNvPr id="8" name="Rectangle: Rounded Corners 7">
            <a:extLst>
              <a:ext uri="{FF2B5EF4-FFF2-40B4-BE49-F238E27FC236}">
                <a16:creationId xmlns:a16="http://schemas.microsoft.com/office/drawing/2014/main" id="{8982E7E7-C80A-4865-B856-7432D10620B6}"/>
              </a:ext>
            </a:extLst>
          </p:cNvPr>
          <p:cNvSpPr/>
          <p:nvPr/>
        </p:nvSpPr>
        <p:spPr>
          <a:xfrm>
            <a:off x="758672" y="6359603"/>
            <a:ext cx="1609725" cy="330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EYFS</a:t>
            </a:r>
          </a:p>
        </p:txBody>
      </p:sp>
      <p:sp>
        <p:nvSpPr>
          <p:cNvPr id="7" name="TextBox 6">
            <a:extLst>
              <a:ext uri="{FF2B5EF4-FFF2-40B4-BE49-F238E27FC236}">
                <a16:creationId xmlns:a16="http://schemas.microsoft.com/office/drawing/2014/main" id="{CEE4AC24-10CF-47CD-BC62-5F36F0A8D136}"/>
              </a:ext>
            </a:extLst>
          </p:cNvPr>
          <p:cNvSpPr txBox="1"/>
          <p:nvPr/>
        </p:nvSpPr>
        <p:spPr>
          <a:xfrm>
            <a:off x="109876" y="1461590"/>
            <a:ext cx="3728699" cy="830997"/>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your child’s home learning pack, you will also find a copy of our Milverton reading bookmark, full of questions to ask when reading with your child.</a:t>
            </a:r>
          </a:p>
        </p:txBody>
      </p:sp>
      <p:pic>
        <p:nvPicPr>
          <p:cNvPr id="9" name="Picture 8">
            <a:extLst>
              <a:ext uri="{FF2B5EF4-FFF2-40B4-BE49-F238E27FC236}">
                <a16:creationId xmlns:a16="http://schemas.microsoft.com/office/drawing/2014/main" id="{D189AC8D-5577-0BAD-4E4E-EFD458D92250}"/>
              </a:ext>
            </a:extLst>
          </p:cNvPr>
          <p:cNvPicPr>
            <a:picLocks noChangeAspect="1"/>
          </p:cNvPicPr>
          <p:nvPr/>
        </p:nvPicPr>
        <p:blipFill>
          <a:blip r:embed="rId4"/>
          <a:stretch>
            <a:fillRect/>
          </a:stretch>
        </p:blipFill>
        <p:spPr>
          <a:xfrm>
            <a:off x="4020545" y="-44533"/>
            <a:ext cx="5143501" cy="6858000"/>
          </a:xfrm>
          <a:prstGeom prst="rect">
            <a:avLst/>
          </a:prstGeom>
        </p:spPr>
      </p:pic>
      <p:sp>
        <p:nvSpPr>
          <p:cNvPr id="6" name="Rectangle: Rounded Corners 5">
            <a:extLst>
              <a:ext uri="{FF2B5EF4-FFF2-40B4-BE49-F238E27FC236}">
                <a16:creationId xmlns:a16="http://schemas.microsoft.com/office/drawing/2014/main" id="{EA0A60A2-954B-4755-B8F3-4D964FEB7517}"/>
              </a:ext>
            </a:extLst>
          </p:cNvPr>
          <p:cNvSpPr/>
          <p:nvPr/>
        </p:nvSpPr>
        <p:spPr>
          <a:xfrm>
            <a:off x="6500738" y="6115050"/>
            <a:ext cx="1609725" cy="330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Years 1&amp;2</a:t>
            </a:r>
          </a:p>
        </p:txBody>
      </p:sp>
    </p:spTree>
    <p:extLst>
      <p:ext uri="{BB962C8B-B14F-4D97-AF65-F5344CB8AC3E}">
        <p14:creationId xmlns:p14="http://schemas.microsoft.com/office/powerpoint/2010/main" val="175686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0" y="0"/>
            <a:ext cx="3242924" cy="2133598"/>
          </a:xfrm>
        </p:spPr>
        <p:txBody>
          <a:bodyPr/>
          <a:lstStyle/>
          <a:p>
            <a:r>
              <a:rPr lang="en-US" dirty="0">
                <a:solidFill>
                  <a:schemeClr val="accent4"/>
                </a:solidFill>
                <a:latin typeface="Century Gothic" panose="020B0502020202020204" pitchFamily="34" charset="0"/>
              </a:rPr>
              <a:t>10. How can I help? </a:t>
            </a:r>
            <a:br>
              <a:rPr lang="en-US" dirty="0">
                <a:solidFill>
                  <a:schemeClr val="accent4"/>
                </a:solidFill>
                <a:latin typeface="Century Gothic" panose="020B0502020202020204" pitchFamily="34" charset="0"/>
              </a:rPr>
            </a:br>
            <a:r>
              <a:rPr lang="en-US" dirty="0">
                <a:solidFill>
                  <a:schemeClr val="accent4"/>
                </a:solidFill>
                <a:latin typeface="Century Gothic" panose="020B0502020202020204" pitchFamily="34" charset="0"/>
              </a:rPr>
              <a:t>Comprehension</a:t>
            </a:r>
          </a:p>
        </p:txBody>
      </p:sp>
      <p:sp>
        <p:nvSpPr>
          <p:cNvPr id="8" name="Rectangle: Rounded Corners 7">
            <a:extLst>
              <a:ext uri="{FF2B5EF4-FFF2-40B4-BE49-F238E27FC236}">
                <a16:creationId xmlns:a16="http://schemas.microsoft.com/office/drawing/2014/main" id="{B7273634-B5CF-4AFD-B205-1AEE59112CBD}"/>
              </a:ext>
            </a:extLst>
          </p:cNvPr>
          <p:cNvSpPr/>
          <p:nvPr/>
        </p:nvSpPr>
        <p:spPr>
          <a:xfrm>
            <a:off x="749924" y="5407103"/>
            <a:ext cx="1609725" cy="330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KS2</a:t>
            </a:r>
          </a:p>
        </p:txBody>
      </p:sp>
      <p:pic>
        <p:nvPicPr>
          <p:cNvPr id="9" name="Picture 8">
            <a:extLst>
              <a:ext uri="{FF2B5EF4-FFF2-40B4-BE49-F238E27FC236}">
                <a16:creationId xmlns:a16="http://schemas.microsoft.com/office/drawing/2014/main" id="{3E9560A9-C803-8419-E619-37AD2F4074C8}"/>
              </a:ext>
            </a:extLst>
          </p:cNvPr>
          <p:cNvPicPr>
            <a:picLocks noChangeAspect="1"/>
          </p:cNvPicPr>
          <p:nvPr/>
        </p:nvPicPr>
        <p:blipFill>
          <a:blip r:embed="rId3"/>
          <a:stretch>
            <a:fillRect/>
          </a:stretch>
        </p:blipFill>
        <p:spPr>
          <a:xfrm>
            <a:off x="4017081" y="78352"/>
            <a:ext cx="5025972" cy="6701295"/>
          </a:xfrm>
          <a:prstGeom prst="rect">
            <a:avLst/>
          </a:prstGeom>
        </p:spPr>
      </p:pic>
    </p:spTree>
    <p:extLst>
      <p:ext uri="{BB962C8B-B14F-4D97-AF65-F5344CB8AC3E}">
        <p14:creationId xmlns:p14="http://schemas.microsoft.com/office/powerpoint/2010/main" val="210184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11. SATS</a:t>
            </a:r>
          </a:p>
        </p:txBody>
      </p:sp>
      <p:sp>
        <p:nvSpPr>
          <p:cNvPr id="4" name="TextBox 3">
            <a:extLst>
              <a:ext uri="{FF2B5EF4-FFF2-40B4-BE49-F238E27FC236}">
                <a16:creationId xmlns:a16="http://schemas.microsoft.com/office/drawing/2014/main" id="{CA140D4B-21AE-409C-8D5B-0A030DF944F9}"/>
              </a:ext>
            </a:extLst>
          </p:cNvPr>
          <p:cNvSpPr txBox="1"/>
          <p:nvPr/>
        </p:nvSpPr>
        <p:spPr>
          <a:xfrm>
            <a:off x="48342" y="574743"/>
            <a:ext cx="3038475" cy="1200329"/>
          </a:xfrm>
          <a:prstGeom prst="rect">
            <a:avLst/>
          </a:prstGeom>
          <a:noFill/>
        </p:spPr>
        <p:txBody>
          <a:bodyPr wrap="square">
            <a:spAutoFit/>
          </a:bodyPr>
          <a:lstStyle/>
          <a:p>
            <a:r>
              <a:rPr lang="en-GB" sz="2400" dirty="0">
                <a:latin typeface="French Script MT" panose="03020402040607040605" pitchFamily="66" charset="0"/>
              </a:rPr>
              <a:t>“If you are going to get anywhere in life you have to read a lot of books.” – Roald Dahl</a:t>
            </a:r>
          </a:p>
        </p:txBody>
      </p:sp>
      <p:sp>
        <p:nvSpPr>
          <p:cNvPr id="5" name="TextBox 4">
            <a:extLst>
              <a:ext uri="{FF2B5EF4-FFF2-40B4-BE49-F238E27FC236}">
                <a16:creationId xmlns:a16="http://schemas.microsoft.com/office/drawing/2014/main" id="{F1FE28DB-7847-4771-B656-CE00C671416B}"/>
              </a:ext>
            </a:extLst>
          </p:cNvPr>
          <p:cNvSpPr txBox="1"/>
          <p:nvPr/>
        </p:nvSpPr>
        <p:spPr>
          <a:xfrm>
            <a:off x="3985874" y="143366"/>
            <a:ext cx="5048250" cy="1292662"/>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the end of years 2 and 6, children will sit SATs (Standard Assessment Tests) in reading.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will be expected to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independently</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read a </a:t>
            </a:r>
            <a:r>
              <a:rPr lang="en-GB" sz="1300" dirty="0">
                <a:solidFill>
                  <a:prstClr val="black"/>
                </a:solidFill>
                <a:latin typeface="Century Gothic" panose="020B0502020202020204" pitchFamily="34" charset="0"/>
              </a:rPr>
              <a:t>collection of fiction and non fiction texts and answer questions about them.</a:t>
            </a:r>
            <a:endPar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02BC08D0-E779-4CB5-AE73-6299BF6FD6CB}"/>
              </a:ext>
            </a:extLst>
          </p:cNvPr>
          <p:cNvPicPr>
            <a:picLocks noChangeAspect="1"/>
          </p:cNvPicPr>
          <p:nvPr/>
        </p:nvPicPr>
        <p:blipFill>
          <a:blip r:embed="rId3"/>
          <a:stretch>
            <a:fillRect/>
          </a:stretch>
        </p:blipFill>
        <p:spPr>
          <a:xfrm>
            <a:off x="65197" y="2284568"/>
            <a:ext cx="3309438" cy="4463894"/>
          </a:xfrm>
          <a:prstGeom prst="rect">
            <a:avLst/>
          </a:prstGeom>
          <a:ln>
            <a:solidFill>
              <a:schemeClr val="tx1"/>
            </a:solidFill>
          </a:ln>
        </p:spPr>
      </p:pic>
      <p:pic>
        <p:nvPicPr>
          <p:cNvPr id="9" name="Picture 8">
            <a:extLst>
              <a:ext uri="{FF2B5EF4-FFF2-40B4-BE49-F238E27FC236}">
                <a16:creationId xmlns:a16="http://schemas.microsoft.com/office/drawing/2014/main" id="{52D7EAB0-D58C-4CCE-B981-EA40538280D8}"/>
              </a:ext>
            </a:extLst>
          </p:cNvPr>
          <p:cNvPicPr>
            <a:picLocks noChangeAspect="1"/>
          </p:cNvPicPr>
          <p:nvPr/>
        </p:nvPicPr>
        <p:blipFill>
          <a:blip r:embed="rId4"/>
          <a:stretch>
            <a:fillRect/>
          </a:stretch>
        </p:blipFill>
        <p:spPr>
          <a:xfrm>
            <a:off x="3436169" y="1676419"/>
            <a:ext cx="2888831" cy="3789981"/>
          </a:xfrm>
          <a:prstGeom prst="rect">
            <a:avLst/>
          </a:prstGeom>
          <a:ln>
            <a:solidFill>
              <a:schemeClr val="tx1"/>
            </a:solidFill>
          </a:ln>
        </p:spPr>
      </p:pic>
      <p:pic>
        <p:nvPicPr>
          <p:cNvPr id="12" name="Picture 11">
            <a:extLst>
              <a:ext uri="{FF2B5EF4-FFF2-40B4-BE49-F238E27FC236}">
                <a16:creationId xmlns:a16="http://schemas.microsoft.com/office/drawing/2014/main" id="{DB52EEE5-03F9-4A54-B433-AC6724DBCF10}"/>
              </a:ext>
            </a:extLst>
          </p:cNvPr>
          <p:cNvPicPr>
            <a:picLocks noChangeAspect="1"/>
          </p:cNvPicPr>
          <p:nvPr/>
        </p:nvPicPr>
        <p:blipFill>
          <a:blip r:embed="rId5"/>
          <a:stretch>
            <a:fillRect/>
          </a:stretch>
        </p:blipFill>
        <p:spPr>
          <a:xfrm>
            <a:off x="6386534" y="4191000"/>
            <a:ext cx="2689657" cy="2557462"/>
          </a:xfrm>
          <a:prstGeom prst="rect">
            <a:avLst/>
          </a:prstGeom>
          <a:ln>
            <a:solidFill>
              <a:schemeClr val="tx1"/>
            </a:solidFill>
          </a:ln>
        </p:spPr>
      </p:pic>
      <p:sp>
        <p:nvSpPr>
          <p:cNvPr id="13" name="Rectangle: Rounded Corners 12">
            <a:extLst>
              <a:ext uri="{FF2B5EF4-FFF2-40B4-BE49-F238E27FC236}">
                <a16:creationId xmlns:a16="http://schemas.microsoft.com/office/drawing/2014/main" id="{667A4973-9D2A-448C-833D-24A60D8B9171}"/>
              </a:ext>
            </a:extLst>
          </p:cNvPr>
          <p:cNvSpPr/>
          <p:nvPr/>
        </p:nvSpPr>
        <p:spPr>
          <a:xfrm>
            <a:off x="3436169" y="5621662"/>
            <a:ext cx="2888831" cy="3600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Example year 2 text</a:t>
            </a:r>
          </a:p>
        </p:txBody>
      </p:sp>
    </p:spTree>
    <p:extLst>
      <p:ext uri="{BB962C8B-B14F-4D97-AF65-F5344CB8AC3E}">
        <p14:creationId xmlns:p14="http://schemas.microsoft.com/office/powerpoint/2010/main" val="402625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SATS</a:t>
            </a:r>
          </a:p>
        </p:txBody>
      </p:sp>
      <p:sp>
        <p:nvSpPr>
          <p:cNvPr id="4" name="TextBox 3">
            <a:extLst>
              <a:ext uri="{FF2B5EF4-FFF2-40B4-BE49-F238E27FC236}">
                <a16:creationId xmlns:a16="http://schemas.microsoft.com/office/drawing/2014/main" id="{CA140D4B-21AE-409C-8D5B-0A030DF944F9}"/>
              </a:ext>
            </a:extLst>
          </p:cNvPr>
          <p:cNvSpPr txBox="1"/>
          <p:nvPr/>
        </p:nvSpPr>
        <p:spPr>
          <a:xfrm>
            <a:off x="48342" y="574743"/>
            <a:ext cx="3038475" cy="1200329"/>
          </a:xfrm>
          <a:prstGeom prst="rect">
            <a:avLst/>
          </a:prstGeom>
          <a:noFill/>
        </p:spPr>
        <p:txBody>
          <a:bodyPr wrap="square">
            <a:spAutoFit/>
          </a:bodyPr>
          <a:lstStyle/>
          <a:p>
            <a:r>
              <a:rPr lang="en-GB" sz="2400" dirty="0">
                <a:latin typeface="French Script MT" panose="03020402040607040605" pitchFamily="66" charset="0"/>
              </a:rPr>
              <a:t>“If you are going to get anywhere in life you have to read a lot of books.” – Roald Dahl</a:t>
            </a:r>
          </a:p>
        </p:txBody>
      </p:sp>
      <p:sp>
        <p:nvSpPr>
          <p:cNvPr id="5" name="TextBox 4">
            <a:extLst>
              <a:ext uri="{FF2B5EF4-FFF2-40B4-BE49-F238E27FC236}">
                <a16:creationId xmlns:a16="http://schemas.microsoft.com/office/drawing/2014/main" id="{F1FE28DB-7847-4771-B656-CE00C671416B}"/>
              </a:ext>
            </a:extLst>
          </p:cNvPr>
          <p:cNvSpPr txBox="1"/>
          <p:nvPr/>
        </p:nvSpPr>
        <p:spPr>
          <a:xfrm>
            <a:off x="3947330" y="165867"/>
            <a:ext cx="5048250" cy="1292662"/>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the end of years 2 and 6, children will sit SATs (Standard Assessment Tests) in reading.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will be expected to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independently</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read a </a:t>
            </a:r>
            <a:r>
              <a:rPr lang="en-GB" sz="1300" dirty="0">
                <a:solidFill>
                  <a:prstClr val="black"/>
                </a:solidFill>
                <a:latin typeface="Century Gothic" panose="020B0502020202020204" pitchFamily="34" charset="0"/>
              </a:rPr>
              <a:t>collection of fiction and non fiction texts and answer questions about them.</a:t>
            </a:r>
            <a:endPar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Rectangle: Rounded Corners 12">
            <a:extLst>
              <a:ext uri="{FF2B5EF4-FFF2-40B4-BE49-F238E27FC236}">
                <a16:creationId xmlns:a16="http://schemas.microsoft.com/office/drawing/2014/main" id="{667A4973-9D2A-448C-833D-24A60D8B9171}"/>
              </a:ext>
            </a:extLst>
          </p:cNvPr>
          <p:cNvSpPr/>
          <p:nvPr/>
        </p:nvSpPr>
        <p:spPr>
          <a:xfrm>
            <a:off x="6099024" y="6036820"/>
            <a:ext cx="2888831" cy="6553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Example year 2 questions</a:t>
            </a:r>
          </a:p>
        </p:txBody>
      </p:sp>
      <p:pic>
        <p:nvPicPr>
          <p:cNvPr id="6" name="Picture 5">
            <a:extLst>
              <a:ext uri="{FF2B5EF4-FFF2-40B4-BE49-F238E27FC236}">
                <a16:creationId xmlns:a16="http://schemas.microsoft.com/office/drawing/2014/main" id="{5BEB86EE-1071-499B-BDDF-921BA2973F69}"/>
              </a:ext>
            </a:extLst>
          </p:cNvPr>
          <p:cNvPicPr>
            <a:picLocks noChangeAspect="1"/>
          </p:cNvPicPr>
          <p:nvPr/>
        </p:nvPicPr>
        <p:blipFill>
          <a:blip r:embed="rId3"/>
          <a:stretch>
            <a:fillRect/>
          </a:stretch>
        </p:blipFill>
        <p:spPr>
          <a:xfrm>
            <a:off x="109876" y="1987791"/>
            <a:ext cx="4024313" cy="1609725"/>
          </a:xfrm>
          <a:prstGeom prst="rect">
            <a:avLst/>
          </a:prstGeom>
          <a:ln>
            <a:solidFill>
              <a:schemeClr val="tx1"/>
            </a:solidFill>
          </a:ln>
        </p:spPr>
      </p:pic>
      <p:pic>
        <p:nvPicPr>
          <p:cNvPr id="8" name="Picture 7">
            <a:extLst>
              <a:ext uri="{FF2B5EF4-FFF2-40B4-BE49-F238E27FC236}">
                <a16:creationId xmlns:a16="http://schemas.microsoft.com/office/drawing/2014/main" id="{2B60610D-55D8-4CAD-B7A3-FB21981A37E5}"/>
              </a:ext>
            </a:extLst>
          </p:cNvPr>
          <p:cNvPicPr>
            <a:picLocks noChangeAspect="1"/>
          </p:cNvPicPr>
          <p:nvPr/>
        </p:nvPicPr>
        <p:blipFill>
          <a:blip r:embed="rId4"/>
          <a:stretch>
            <a:fillRect/>
          </a:stretch>
        </p:blipFill>
        <p:spPr>
          <a:xfrm>
            <a:off x="4860900" y="1531803"/>
            <a:ext cx="4126955" cy="2295525"/>
          </a:xfrm>
          <a:prstGeom prst="rect">
            <a:avLst/>
          </a:prstGeom>
          <a:ln>
            <a:solidFill>
              <a:schemeClr val="tx1"/>
            </a:solidFill>
          </a:ln>
        </p:spPr>
      </p:pic>
      <p:pic>
        <p:nvPicPr>
          <p:cNvPr id="14" name="Picture 13">
            <a:extLst>
              <a:ext uri="{FF2B5EF4-FFF2-40B4-BE49-F238E27FC236}">
                <a16:creationId xmlns:a16="http://schemas.microsoft.com/office/drawing/2014/main" id="{B55A15A4-1610-46DE-A6D4-3F61D219F559}"/>
              </a:ext>
            </a:extLst>
          </p:cNvPr>
          <p:cNvPicPr>
            <a:picLocks noChangeAspect="1"/>
          </p:cNvPicPr>
          <p:nvPr/>
        </p:nvPicPr>
        <p:blipFill>
          <a:blip r:embed="rId5"/>
          <a:stretch>
            <a:fillRect/>
          </a:stretch>
        </p:blipFill>
        <p:spPr>
          <a:xfrm>
            <a:off x="156145" y="3727623"/>
            <a:ext cx="3731669" cy="1131773"/>
          </a:xfrm>
          <a:prstGeom prst="rect">
            <a:avLst/>
          </a:prstGeom>
          <a:ln>
            <a:solidFill>
              <a:schemeClr val="tx1"/>
            </a:solidFill>
          </a:ln>
        </p:spPr>
      </p:pic>
      <p:pic>
        <p:nvPicPr>
          <p:cNvPr id="16" name="Picture 15">
            <a:extLst>
              <a:ext uri="{FF2B5EF4-FFF2-40B4-BE49-F238E27FC236}">
                <a16:creationId xmlns:a16="http://schemas.microsoft.com/office/drawing/2014/main" id="{7AECBB75-817D-463B-BFB6-16446AF98292}"/>
              </a:ext>
            </a:extLst>
          </p:cNvPr>
          <p:cNvPicPr>
            <a:picLocks noChangeAspect="1"/>
          </p:cNvPicPr>
          <p:nvPr/>
        </p:nvPicPr>
        <p:blipFill>
          <a:blip r:embed="rId6"/>
          <a:stretch>
            <a:fillRect/>
          </a:stretch>
        </p:blipFill>
        <p:spPr>
          <a:xfrm>
            <a:off x="148420" y="4989503"/>
            <a:ext cx="2838318" cy="1760387"/>
          </a:xfrm>
          <a:prstGeom prst="rect">
            <a:avLst/>
          </a:prstGeom>
          <a:ln>
            <a:solidFill>
              <a:schemeClr val="tx1"/>
            </a:solidFill>
          </a:ln>
        </p:spPr>
      </p:pic>
      <p:pic>
        <p:nvPicPr>
          <p:cNvPr id="18" name="Picture 17">
            <a:extLst>
              <a:ext uri="{FF2B5EF4-FFF2-40B4-BE49-F238E27FC236}">
                <a16:creationId xmlns:a16="http://schemas.microsoft.com/office/drawing/2014/main" id="{393C35BC-3DA0-443F-BBAF-7BFDEC623C18}"/>
              </a:ext>
            </a:extLst>
          </p:cNvPr>
          <p:cNvPicPr>
            <a:picLocks noChangeAspect="1"/>
          </p:cNvPicPr>
          <p:nvPr/>
        </p:nvPicPr>
        <p:blipFill>
          <a:blip r:embed="rId7"/>
          <a:stretch>
            <a:fillRect/>
          </a:stretch>
        </p:blipFill>
        <p:spPr>
          <a:xfrm>
            <a:off x="5592605" y="3951641"/>
            <a:ext cx="3402975" cy="1949277"/>
          </a:xfrm>
          <a:prstGeom prst="rect">
            <a:avLst/>
          </a:prstGeom>
          <a:ln>
            <a:solidFill>
              <a:schemeClr val="tx1"/>
            </a:solidFill>
          </a:ln>
        </p:spPr>
      </p:pic>
      <p:pic>
        <p:nvPicPr>
          <p:cNvPr id="20" name="Picture 19">
            <a:extLst>
              <a:ext uri="{FF2B5EF4-FFF2-40B4-BE49-F238E27FC236}">
                <a16:creationId xmlns:a16="http://schemas.microsoft.com/office/drawing/2014/main" id="{891A1F3A-3B1D-4F76-B836-AD791C233815}"/>
              </a:ext>
            </a:extLst>
          </p:cNvPr>
          <p:cNvPicPr>
            <a:picLocks noChangeAspect="1"/>
          </p:cNvPicPr>
          <p:nvPr/>
        </p:nvPicPr>
        <p:blipFill>
          <a:blip r:embed="rId8"/>
          <a:stretch>
            <a:fillRect/>
          </a:stretch>
        </p:blipFill>
        <p:spPr>
          <a:xfrm>
            <a:off x="3094964" y="5652626"/>
            <a:ext cx="2667661" cy="1097264"/>
          </a:xfrm>
          <a:prstGeom prst="rect">
            <a:avLst/>
          </a:prstGeom>
          <a:ln>
            <a:solidFill>
              <a:schemeClr val="tx1"/>
            </a:solidFill>
          </a:ln>
        </p:spPr>
      </p:pic>
    </p:spTree>
    <p:extLst>
      <p:ext uri="{BB962C8B-B14F-4D97-AF65-F5344CB8AC3E}">
        <p14:creationId xmlns:p14="http://schemas.microsoft.com/office/powerpoint/2010/main" val="6570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685" y="699493"/>
            <a:ext cx="4173037" cy="1143000"/>
          </a:xfrm>
        </p:spPr>
        <p:txBody>
          <a:bodyPr anchor="t">
            <a:noAutofit/>
          </a:bodyPr>
          <a:lstStyle/>
          <a:p>
            <a:pPr>
              <a:lnSpc>
                <a:spcPct val="100000"/>
              </a:lnSpc>
            </a:pPr>
            <a:r>
              <a:rPr lang="en-US" dirty="0"/>
              <a:t>Contents</a:t>
            </a:r>
          </a:p>
        </p:txBody>
      </p:sp>
      <p:pic>
        <p:nvPicPr>
          <p:cNvPr id="4" name="Picture 3">
            <a:extLst>
              <a:ext uri="{FF2B5EF4-FFF2-40B4-BE49-F238E27FC236}">
                <a16:creationId xmlns:a16="http://schemas.microsoft.com/office/drawing/2014/main" id="{06593094-5541-4F22-840F-A1901F6850C3}"/>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8406426" y="121802"/>
            <a:ext cx="580073" cy="577691"/>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E184A70C-19B6-4B02-98D1-2F91F13C4C65}"/>
              </a:ext>
            </a:extLst>
          </p:cNvPr>
          <p:cNvSpPr txBox="1"/>
          <p:nvPr/>
        </p:nvSpPr>
        <p:spPr>
          <a:xfrm>
            <a:off x="540685" y="1422373"/>
            <a:ext cx="3132349" cy="3381247"/>
          </a:xfrm>
          <a:prstGeom prst="rect">
            <a:avLst/>
          </a:prstGeom>
          <a:noFill/>
        </p:spPr>
        <p:txBody>
          <a:bodyPr wrap="square">
            <a:spAutoFit/>
          </a:bodyPr>
          <a:lstStyle/>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Why read at home?</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What should we read?</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Will my child get a school reading book?</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Are there any online resources?</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Milverton’s Must Reads</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When and how should we read?</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The two main reading skills</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Top Tips</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How can I help? Phonics</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How can I help? Comprehension</a:t>
            </a:r>
          </a:p>
          <a:p>
            <a:pPr marL="342900" indent="-342900" defTabSz="914240">
              <a:lnSpc>
                <a:spcPct val="150000"/>
              </a:lnSpc>
              <a:spcBef>
                <a:spcPct val="0"/>
              </a:spcBef>
              <a:buClr>
                <a:srgbClr val="8760AD">
                  <a:lumMod val="50000"/>
                </a:srgbClr>
              </a:buClr>
              <a:buSzPct val="100000"/>
              <a:buAutoNum type="arabicPeriod"/>
              <a:defRPr/>
            </a:pPr>
            <a:r>
              <a:rPr lang="en-GB" altLang="en-US" sz="1200" dirty="0">
                <a:solidFill>
                  <a:prstClr val="black"/>
                </a:solidFill>
                <a:latin typeface="Century Gothic" panose="020B0502020202020204" pitchFamily="34" charset="0"/>
              </a:rPr>
              <a:t>SATS</a:t>
            </a:r>
          </a:p>
        </p:txBody>
      </p:sp>
      <p:sp>
        <p:nvSpPr>
          <p:cNvPr id="6" name="TextBox 5">
            <a:extLst>
              <a:ext uri="{FF2B5EF4-FFF2-40B4-BE49-F238E27FC236}">
                <a16:creationId xmlns:a16="http://schemas.microsoft.com/office/drawing/2014/main" id="{0F5B1558-E13C-427B-A8AA-A1659768E07D}"/>
              </a:ext>
            </a:extLst>
          </p:cNvPr>
          <p:cNvSpPr txBox="1"/>
          <p:nvPr/>
        </p:nvSpPr>
        <p:spPr>
          <a:xfrm>
            <a:off x="4429125" y="950119"/>
            <a:ext cx="4528799" cy="5693866"/>
          </a:xfrm>
          <a:prstGeom prst="rect">
            <a:avLst/>
          </a:prstGeom>
          <a:solidFill>
            <a:schemeClr val="bg1"/>
          </a:solidFill>
          <a:ln>
            <a:solidFill>
              <a:schemeClr val="accent1"/>
            </a:solidFill>
          </a:ln>
        </p:spPr>
        <p:txBody>
          <a:bodyPr wrap="square">
            <a:spAutoFit/>
          </a:bodyPr>
          <a:lstStyle/>
          <a:p>
            <a:r>
              <a:rPr lang="en-GB" sz="1400" dirty="0">
                <a:latin typeface="Century Gothic" panose="020B0502020202020204" pitchFamily="34" charset="0"/>
              </a:rPr>
              <a:t>At Milverton we are passionate about teaching children to read and helping to develop their love of reading. Our aims are to ensure all children are able to decode text as soon as possible and to develop their understanding of texts by reading widely and often from a young age. </a:t>
            </a:r>
          </a:p>
          <a:p>
            <a:endParaRPr lang="en-GB" sz="1400" dirty="0">
              <a:latin typeface="Century Gothic" panose="020B0502020202020204" pitchFamily="34" charset="0"/>
            </a:endParaRPr>
          </a:p>
          <a:p>
            <a:r>
              <a:rPr lang="en-GB" sz="1400" dirty="0">
                <a:latin typeface="Century Gothic" panose="020B0502020202020204" pitchFamily="34" charset="0"/>
              </a:rPr>
              <a:t>We greatly value parental partnership when it comes to the children’s learning and one area where your support is vital is developing their ability to read. </a:t>
            </a:r>
          </a:p>
          <a:p>
            <a:endParaRPr lang="en-GB" sz="1400" dirty="0">
              <a:latin typeface="Century Gothic" panose="020B0502020202020204" pitchFamily="34" charset="0"/>
            </a:endParaRPr>
          </a:p>
          <a:p>
            <a:r>
              <a:rPr lang="en-GB" sz="1400" dirty="0">
                <a:latin typeface="Century Gothic" panose="020B0502020202020204" pitchFamily="34" charset="0"/>
              </a:rPr>
              <a:t>The more children practise reading with an adult, the more fluent they become and the more confident they are at answering questions about the books they are reading. Even as children become more independent, this support is still crucial to help them to further develop their comprehension skills. </a:t>
            </a:r>
          </a:p>
          <a:p>
            <a:endParaRPr lang="en-GB" sz="1400" dirty="0">
              <a:latin typeface="Century Gothic" panose="020B0502020202020204" pitchFamily="34" charset="0"/>
            </a:endParaRPr>
          </a:p>
          <a:p>
            <a:r>
              <a:rPr lang="en-GB" sz="1400" dirty="0">
                <a:latin typeface="Century Gothic" panose="020B0502020202020204" pitchFamily="34" charset="0"/>
              </a:rPr>
              <a:t>Reading is widely regarded as the key to learning since it allows children to access all other areas of the curriculum successfully; because of this, we are asking for your help, to read with your child as often as possible at home – this guide is full of ideas to support you as a family.</a:t>
            </a:r>
            <a:endParaRPr lang="en-GB" sz="1600" dirty="0">
              <a:latin typeface="Century Gothic" panose="020B0502020202020204" pitchFamily="34" charset="0"/>
            </a:endParaRPr>
          </a:p>
        </p:txBody>
      </p:sp>
    </p:spTree>
    <p:extLst>
      <p:ext uri="{BB962C8B-B14F-4D97-AF65-F5344CB8AC3E}">
        <p14:creationId xmlns:p14="http://schemas.microsoft.com/office/powerpoint/2010/main" val="209037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SATS</a:t>
            </a:r>
          </a:p>
        </p:txBody>
      </p:sp>
      <p:sp>
        <p:nvSpPr>
          <p:cNvPr id="4" name="TextBox 3">
            <a:extLst>
              <a:ext uri="{FF2B5EF4-FFF2-40B4-BE49-F238E27FC236}">
                <a16:creationId xmlns:a16="http://schemas.microsoft.com/office/drawing/2014/main" id="{CA140D4B-21AE-409C-8D5B-0A030DF944F9}"/>
              </a:ext>
            </a:extLst>
          </p:cNvPr>
          <p:cNvSpPr txBox="1"/>
          <p:nvPr/>
        </p:nvSpPr>
        <p:spPr>
          <a:xfrm>
            <a:off x="48342" y="574743"/>
            <a:ext cx="3038475" cy="1200329"/>
          </a:xfrm>
          <a:prstGeom prst="rect">
            <a:avLst/>
          </a:prstGeom>
          <a:noFill/>
        </p:spPr>
        <p:txBody>
          <a:bodyPr wrap="square">
            <a:spAutoFit/>
          </a:bodyPr>
          <a:lstStyle/>
          <a:p>
            <a:r>
              <a:rPr lang="en-GB" sz="2400" dirty="0">
                <a:latin typeface="French Script MT" panose="03020402040607040605" pitchFamily="66" charset="0"/>
              </a:rPr>
              <a:t>“If you are going to get anywhere in life you have to read a lot of books.” – Roald Dahl</a:t>
            </a:r>
          </a:p>
        </p:txBody>
      </p:sp>
      <p:sp>
        <p:nvSpPr>
          <p:cNvPr id="5" name="TextBox 4">
            <a:extLst>
              <a:ext uri="{FF2B5EF4-FFF2-40B4-BE49-F238E27FC236}">
                <a16:creationId xmlns:a16="http://schemas.microsoft.com/office/drawing/2014/main" id="{F1FE28DB-7847-4771-B656-CE00C671416B}"/>
              </a:ext>
            </a:extLst>
          </p:cNvPr>
          <p:cNvSpPr txBox="1"/>
          <p:nvPr/>
        </p:nvSpPr>
        <p:spPr>
          <a:xfrm>
            <a:off x="3829050" y="228495"/>
            <a:ext cx="5048250" cy="1292662"/>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the end of years 2 and 6, children will sit SATs (Standard Assessment Tests) in reading.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will be expected to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independently</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read a </a:t>
            </a:r>
            <a:r>
              <a:rPr lang="en-GB" sz="1300" dirty="0">
                <a:solidFill>
                  <a:prstClr val="black"/>
                </a:solidFill>
                <a:latin typeface="Century Gothic" panose="020B0502020202020204" pitchFamily="34" charset="0"/>
              </a:rPr>
              <a:t>collection of fiction and non fiction texts and answer questions about them.</a:t>
            </a:r>
            <a:endPar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5BB691BC-A593-41BC-B3AD-F9481B06403E}"/>
              </a:ext>
            </a:extLst>
          </p:cNvPr>
          <p:cNvPicPr>
            <a:picLocks noChangeAspect="1"/>
          </p:cNvPicPr>
          <p:nvPr/>
        </p:nvPicPr>
        <p:blipFill>
          <a:blip r:embed="rId3"/>
          <a:stretch>
            <a:fillRect/>
          </a:stretch>
        </p:blipFill>
        <p:spPr>
          <a:xfrm>
            <a:off x="109876" y="1848806"/>
            <a:ext cx="3957808" cy="4901085"/>
          </a:xfrm>
          <a:prstGeom prst="rect">
            <a:avLst/>
          </a:prstGeom>
          <a:ln>
            <a:solidFill>
              <a:schemeClr val="tx1"/>
            </a:solidFill>
          </a:ln>
        </p:spPr>
      </p:pic>
      <p:pic>
        <p:nvPicPr>
          <p:cNvPr id="8" name="Picture 7">
            <a:extLst>
              <a:ext uri="{FF2B5EF4-FFF2-40B4-BE49-F238E27FC236}">
                <a16:creationId xmlns:a16="http://schemas.microsoft.com/office/drawing/2014/main" id="{37378532-0ED1-4A66-B4F2-BAAC1E5544AD}"/>
              </a:ext>
            </a:extLst>
          </p:cNvPr>
          <p:cNvPicPr>
            <a:picLocks noChangeAspect="1"/>
          </p:cNvPicPr>
          <p:nvPr/>
        </p:nvPicPr>
        <p:blipFill>
          <a:blip r:embed="rId4"/>
          <a:stretch>
            <a:fillRect/>
          </a:stretch>
        </p:blipFill>
        <p:spPr>
          <a:xfrm>
            <a:off x="4224548" y="1669132"/>
            <a:ext cx="3495675" cy="5080759"/>
          </a:xfrm>
          <a:prstGeom prst="rect">
            <a:avLst/>
          </a:prstGeom>
          <a:ln>
            <a:solidFill>
              <a:schemeClr val="tx1"/>
            </a:solidFill>
          </a:ln>
        </p:spPr>
      </p:pic>
      <p:sp>
        <p:nvSpPr>
          <p:cNvPr id="13" name="Rectangle: Rounded Corners 12">
            <a:extLst>
              <a:ext uri="{FF2B5EF4-FFF2-40B4-BE49-F238E27FC236}">
                <a16:creationId xmlns:a16="http://schemas.microsoft.com/office/drawing/2014/main" id="{667A4973-9D2A-448C-833D-24A60D8B9171}"/>
              </a:ext>
            </a:extLst>
          </p:cNvPr>
          <p:cNvSpPr/>
          <p:nvPr/>
        </p:nvSpPr>
        <p:spPr>
          <a:xfrm>
            <a:off x="6924674" y="6086475"/>
            <a:ext cx="2109449" cy="543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Example year 6 text</a:t>
            </a:r>
          </a:p>
        </p:txBody>
      </p:sp>
    </p:spTree>
    <p:extLst>
      <p:ext uri="{BB962C8B-B14F-4D97-AF65-F5344CB8AC3E}">
        <p14:creationId xmlns:p14="http://schemas.microsoft.com/office/powerpoint/2010/main" val="13692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SATS</a:t>
            </a:r>
          </a:p>
        </p:txBody>
      </p:sp>
      <p:sp>
        <p:nvSpPr>
          <p:cNvPr id="4" name="TextBox 3">
            <a:extLst>
              <a:ext uri="{FF2B5EF4-FFF2-40B4-BE49-F238E27FC236}">
                <a16:creationId xmlns:a16="http://schemas.microsoft.com/office/drawing/2014/main" id="{CA140D4B-21AE-409C-8D5B-0A030DF944F9}"/>
              </a:ext>
            </a:extLst>
          </p:cNvPr>
          <p:cNvSpPr txBox="1"/>
          <p:nvPr/>
        </p:nvSpPr>
        <p:spPr>
          <a:xfrm>
            <a:off x="48342" y="574743"/>
            <a:ext cx="3038475" cy="1200329"/>
          </a:xfrm>
          <a:prstGeom prst="rect">
            <a:avLst/>
          </a:prstGeom>
          <a:noFill/>
        </p:spPr>
        <p:txBody>
          <a:bodyPr wrap="square">
            <a:spAutoFit/>
          </a:bodyPr>
          <a:lstStyle/>
          <a:p>
            <a:r>
              <a:rPr lang="en-GB" sz="2400" dirty="0">
                <a:latin typeface="French Script MT" panose="03020402040607040605" pitchFamily="66" charset="0"/>
              </a:rPr>
              <a:t>“If you are going to get anywhere in life you have to read a lot of books.” – Roald Dahl</a:t>
            </a:r>
          </a:p>
        </p:txBody>
      </p:sp>
      <p:sp>
        <p:nvSpPr>
          <p:cNvPr id="5" name="TextBox 4">
            <a:extLst>
              <a:ext uri="{FF2B5EF4-FFF2-40B4-BE49-F238E27FC236}">
                <a16:creationId xmlns:a16="http://schemas.microsoft.com/office/drawing/2014/main" id="{F1FE28DB-7847-4771-B656-CE00C671416B}"/>
              </a:ext>
            </a:extLst>
          </p:cNvPr>
          <p:cNvSpPr txBox="1"/>
          <p:nvPr/>
        </p:nvSpPr>
        <p:spPr>
          <a:xfrm>
            <a:off x="3829050" y="228495"/>
            <a:ext cx="5048250" cy="1292662"/>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the end of years 2 and 6, children will sit SATs (Standard Assessment Tests) in reading.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will be expected to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independently</a:t>
            </a:r>
            <a:r>
              <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read a </a:t>
            </a:r>
            <a:r>
              <a:rPr lang="en-GB" sz="1300" dirty="0">
                <a:solidFill>
                  <a:prstClr val="black"/>
                </a:solidFill>
                <a:latin typeface="Century Gothic" panose="020B0502020202020204" pitchFamily="34" charset="0"/>
              </a:rPr>
              <a:t>collection of fiction and non fiction texts and answer questions about them.</a:t>
            </a:r>
            <a:endParaRPr kumimoji="0" lang="en-GB"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4" name="Picture 13">
            <a:extLst>
              <a:ext uri="{FF2B5EF4-FFF2-40B4-BE49-F238E27FC236}">
                <a16:creationId xmlns:a16="http://schemas.microsoft.com/office/drawing/2014/main" id="{87E52CE6-7980-4DE5-AE34-5C97CD38D4A6}"/>
              </a:ext>
            </a:extLst>
          </p:cNvPr>
          <p:cNvPicPr>
            <a:picLocks noChangeAspect="1"/>
          </p:cNvPicPr>
          <p:nvPr/>
        </p:nvPicPr>
        <p:blipFill>
          <a:blip r:embed="rId3"/>
          <a:stretch>
            <a:fillRect/>
          </a:stretch>
        </p:blipFill>
        <p:spPr>
          <a:xfrm>
            <a:off x="109876" y="1981200"/>
            <a:ext cx="4029075" cy="1447800"/>
          </a:xfrm>
          <a:prstGeom prst="rect">
            <a:avLst/>
          </a:prstGeom>
          <a:ln>
            <a:solidFill>
              <a:schemeClr val="tx1"/>
            </a:solidFill>
          </a:ln>
        </p:spPr>
      </p:pic>
      <p:pic>
        <p:nvPicPr>
          <p:cNvPr id="7" name="Picture 6">
            <a:extLst>
              <a:ext uri="{FF2B5EF4-FFF2-40B4-BE49-F238E27FC236}">
                <a16:creationId xmlns:a16="http://schemas.microsoft.com/office/drawing/2014/main" id="{B1E6AC99-5054-4FAC-AD56-B8468FB32278}"/>
              </a:ext>
            </a:extLst>
          </p:cNvPr>
          <p:cNvPicPr>
            <a:picLocks noChangeAspect="1"/>
          </p:cNvPicPr>
          <p:nvPr/>
        </p:nvPicPr>
        <p:blipFill>
          <a:blip r:embed="rId4"/>
          <a:stretch>
            <a:fillRect/>
          </a:stretch>
        </p:blipFill>
        <p:spPr>
          <a:xfrm>
            <a:off x="109876" y="3552825"/>
            <a:ext cx="3867150" cy="2533650"/>
          </a:xfrm>
          <a:prstGeom prst="rect">
            <a:avLst/>
          </a:prstGeom>
          <a:ln>
            <a:solidFill>
              <a:schemeClr val="tx1"/>
            </a:solidFill>
          </a:ln>
        </p:spPr>
      </p:pic>
      <p:pic>
        <p:nvPicPr>
          <p:cNvPr id="10" name="Picture 9">
            <a:extLst>
              <a:ext uri="{FF2B5EF4-FFF2-40B4-BE49-F238E27FC236}">
                <a16:creationId xmlns:a16="http://schemas.microsoft.com/office/drawing/2014/main" id="{B38A05D6-488A-4FCD-A1A5-C7B918C07B2A}"/>
              </a:ext>
            </a:extLst>
          </p:cNvPr>
          <p:cNvPicPr>
            <a:picLocks noChangeAspect="1"/>
          </p:cNvPicPr>
          <p:nvPr/>
        </p:nvPicPr>
        <p:blipFill>
          <a:blip r:embed="rId5"/>
          <a:stretch>
            <a:fillRect/>
          </a:stretch>
        </p:blipFill>
        <p:spPr>
          <a:xfrm>
            <a:off x="4214812" y="1571625"/>
            <a:ext cx="3971925" cy="1133475"/>
          </a:xfrm>
          <a:prstGeom prst="rect">
            <a:avLst/>
          </a:prstGeom>
          <a:ln>
            <a:solidFill>
              <a:schemeClr val="tx1"/>
            </a:solidFill>
          </a:ln>
        </p:spPr>
      </p:pic>
      <p:pic>
        <p:nvPicPr>
          <p:cNvPr id="12" name="Picture 11">
            <a:extLst>
              <a:ext uri="{FF2B5EF4-FFF2-40B4-BE49-F238E27FC236}">
                <a16:creationId xmlns:a16="http://schemas.microsoft.com/office/drawing/2014/main" id="{B92E38E0-A7F1-47C3-9E48-17A603B0FFC9}"/>
              </a:ext>
            </a:extLst>
          </p:cNvPr>
          <p:cNvPicPr>
            <a:picLocks noChangeAspect="1"/>
          </p:cNvPicPr>
          <p:nvPr/>
        </p:nvPicPr>
        <p:blipFill>
          <a:blip r:embed="rId6"/>
          <a:stretch>
            <a:fillRect/>
          </a:stretch>
        </p:blipFill>
        <p:spPr>
          <a:xfrm>
            <a:off x="4214812" y="2800350"/>
            <a:ext cx="4029075" cy="1504950"/>
          </a:xfrm>
          <a:prstGeom prst="rect">
            <a:avLst/>
          </a:prstGeom>
          <a:ln>
            <a:solidFill>
              <a:schemeClr val="tx1"/>
            </a:solidFill>
          </a:ln>
        </p:spPr>
      </p:pic>
      <p:pic>
        <p:nvPicPr>
          <p:cNvPr id="16" name="Picture 15">
            <a:extLst>
              <a:ext uri="{FF2B5EF4-FFF2-40B4-BE49-F238E27FC236}">
                <a16:creationId xmlns:a16="http://schemas.microsoft.com/office/drawing/2014/main" id="{A069F332-21CB-4B67-8486-2992CBC7C146}"/>
              </a:ext>
            </a:extLst>
          </p:cNvPr>
          <p:cNvPicPr>
            <a:picLocks noChangeAspect="1"/>
          </p:cNvPicPr>
          <p:nvPr/>
        </p:nvPicPr>
        <p:blipFill>
          <a:blip r:embed="rId7"/>
          <a:stretch>
            <a:fillRect/>
          </a:stretch>
        </p:blipFill>
        <p:spPr>
          <a:xfrm>
            <a:off x="1785937" y="4460347"/>
            <a:ext cx="4086225" cy="1266825"/>
          </a:xfrm>
          <a:prstGeom prst="rect">
            <a:avLst/>
          </a:prstGeom>
          <a:ln>
            <a:solidFill>
              <a:schemeClr val="tx1"/>
            </a:solidFill>
          </a:ln>
        </p:spPr>
      </p:pic>
      <p:sp>
        <p:nvSpPr>
          <p:cNvPr id="13" name="Rectangle: Rounded Corners 12">
            <a:extLst>
              <a:ext uri="{FF2B5EF4-FFF2-40B4-BE49-F238E27FC236}">
                <a16:creationId xmlns:a16="http://schemas.microsoft.com/office/drawing/2014/main" id="{667A4973-9D2A-448C-833D-24A60D8B9171}"/>
              </a:ext>
            </a:extLst>
          </p:cNvPr>
          <p:cNvSpPr/>
          <p:nvPr/>
        </p:nvSpPr>
        <p:spPr>
          <a:xfrm>
            <a:off x="109876" y="6206861"/>
            <a:ext cx="2109449" cy="543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Example year 6 Questions</a:t>
            </a:r>
          </a:p>
        </p:txBody>
      </p:sp>
      <p:pic>
        <p:nvPicPr>
          <p:cNvPr id="18" name="Picture 17">
            <a:extLst>
              <a:ext uri="{FF2B5EF4-FFF2-40B4-BE49-F238E27FC236}">
                <a16:creationId xmlns:a16="http://schemas.microsoft.com/office/drawing/2014/main" id="{7CE7E2D4-2C1C-463B-B3EE-06D1A00AAB40}"/>
              </a:ext>
            </a:extLst>
          </p:cNvPr>
          <p:cNvPicPr>
            <a:picLocks noChangeAspect="1"/>
          </p:cNvPicPr>
          <p:nvPr/>
        </p:nvPicPr>
        <p:blipFill>
          <a:blip r:embed="rId8"/>
          <a:stretch>
            <a:fillRect/>
          </a:stretch>
        </p:blipFill>
        <p:spPr>
          <a:xfrm>
            <a:off x="6076950" y="4352910"/>
            <a:ext cx="2957174" cy="2336788"/>
          </a:xfrm>
          <a:prstGeom prst="rect">
            <a:avLst/>
          </a:prstGeom>
          <a:ln>
            <a:solidFill>
              <a:schemeClr val="tx1"/>
            </a:solidFill>
          </a:ln>
        </p:spPr>
      </p:pic>
      <p:sp>
        <p:nvSpPr>
          <p:cNvPr id="15" name="TextBox 14">
            <a:extLst>
              <a:ext uri="{FF2B5EF4-FFF2-40B4-BE49-F238E27FC236}">
                <a16:creationId xmlns:a16="http://schemas.microsoft.com/office/drawing/2014/main" id="{4DA7088C-BCAB-4E49-99AC-5423D24A0A04}"/>
              </a:ext>
            </a:extLst>
          </p:cNvPr>
          <p:cNvSpPr txBox="1"/>
          <p:nvPr/>
        </p:nvSpPr>
        <p:spPr>
          <a:xfrm>
            <a:off x="2340937" y="6165116"/>
            <a:ext cx="6693187" cy="584775"/>
          </a:xfrm>
          <a:prstGeom prst="rect">
            <a:avLst/>
          </a:prstGeom>
          <a:solidFill>
            <a:srgbClr val="FFFF00"/>
          </a:solidFill>
          <a:ln>
            <a:solidFill>
              <a:schemeClr val="tx1"/>
            </a:solidFill>
          </a:ln>
        </p:spPr>
        <p:txBody>
          <a:bodyPr wrap="square">
            <a:spAutoFit/>
          </a:bodyPr>
          <a:lstStyle/>
          <a:p>
            <a:r>
              <a:rPr lang="en-GB" sz="1600" dirty="0">
                <a:latin typeface="Century Gothic" panose="020B0502020202020204" pitchFamily="34" charset="0"/>
              </a:rPr>
              <a:t>If you’d like to see more, example Past Papers can be found at:</a:t>
            </a:r>
          </a:p>
          <a:p>
            <a:r>
              <a:rPr lang="en-GB" sz="1600" dirty="0">
                <a:latin typeface="Century Gothic" panose="020B0502020202020204" pitchFamily="34" charset="0"/>
                <a:hlinkClick r:id="rId9"/>
              </a:rPr>
              <a:t>https://www.satspapers.org.uk/</a:t>
            </a:r>
            <a:endParaRPr lang="en-GB" sz="1600" dirty="0">
              <a:latin typeface="Century Gothic" panose="020B0502020202020204" pitchFamily="34" charset="0"/>
            </a:endParaRPr>
          </a:p>
        </p:txBody>
      </p:sp>
    </p:spTree>
    <p:extLst>
      <p:ext uri="{BB962C8B-B14F-4D97-AF65-F5344CB8AC3E}">
        <p14:creationId xmlns:p14="http://schemas.microsoft.com/office/powerpoint/2010/main" val="173132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1. Why read at home?</a:t>
            </a:r>
          </a:p>
        </p:txBody>
      </p:sp>
      <p:sp>
        <p:nvSpPr>
          <p:cNvPr id="25" name="TextBox 24">
            <a:extLst>
              <a:ext uri="{FF2B5EF4-FFF2-40B4-BE49-F238E27FC236}">
                <a16:creationId xmlns:a16="http://schemas.microsoft.com/office/drawing/2014/main" id="{451BC43E-91C9-4CA1-82B5-58D5396A5A1B}"/>
              </a:ext>
            </a:extLst>
          </p:cNvPr>
          <p:cNvSpPr txBox="1"/>
          <p:nvPr/>
        </p:nvSpPr>
        <p:spPr>
          <a:xfrm>
            <a:off x="4734261" y="141387"/>
            <a:ext cx="4233187" cy="3323987"/>
          </a:xfrm>
          <a:prstGeom prst="rect">
            <a:avLst/>
          </a:prstGeom>
          <a:solidFill>
            <a:schemeClr val="bg1"/>
          </a:solidFill>
          <a:ln>
            <a:solidFill>
              <a:schemeClr val="tx2"/>
            </a:solidFill>
          </a:ln>
        </p:spPr>
        <p:txBody>
          <a:bodyPr wrap="square">
            <a:spAutoFit/>
          </a:bodyPr>
          <a:lstStyle/>
          <a:p>
            <a:r>
              <a:rPr lang="en-GB" sz="1400" dirty="0">
                <a:latin typeface="Century Gothic" panose="020B0502020202020204" pitchFamily="34" charset="0"/>
              </a:rPr>
              <a:t>Sharing books and stories with your child is fun!</a:t>
            </a:r>
          </a:p>
          <a:p>
            <a:endParaRPr lang="en-GB" sz="1400" dirty="0">
              <a:latin typeface="Century Gothic" panose="020B0502020202020204" pitchFamily="34" charset="0"/>
            </a:endParaRPr>
          </a:p>
          <a:p>
            <a:r>
              <a:rPr lang="en-GB" sz="1400" dirty="0">
                <a:latin typeface="Century Gothic" panose="020B0502020202020204" pitchFamily="34" charset="0"/>
              </a:rPr>
              <a:t>It is a great way to build special memories and moments with your child, and can easily become a favourite part of the day.</a:t>
            </a:r>
          </a:p>
          <a:p>
            <a:endParaRPr lang="en-GB" sz="1400" dirty="0">
              <a:latin typeface="Century Gothic" panose="020B0502020202020204" pitchFamily="34" charset="0"/>
            </a:endParaRPr>
          </a:p>
          <a:p>
            <a:r>
              <a:rPr lang="en-GB" sz="1400" dirty="0">
                <a:latin typeface="Century Gothic" panose="020B0502020202020204" pitchFamily="34" charset="0"/>
              </a:rPr>
              <a:t>It also helps children:</a:t>
            </a:r>
          </a:p>
          <a:p>
            <a:endParaRPr lang="en-GB" sz="1400" dirty="0">
              <a:latin typeface="Century Gothic" panose="020B0502020202020204" pitchFamily="34" charset="0"/>
            </a:endParaRPr>
          </a:p>
          <a:p>
            <a:r>
              <a:rPr lang="en-GB" sz="1400" dirty="0">
                <a:latin typeface="Century Gothic" panose="020B0502020202020204" pitchFamily="34" charset="0"/>
              </a:rPr>
              <a:t>• Understand the world around them.</a:t>
            </a:r>
          </a:p>
          <a:p>
            <a:r>
              <a:rPr lang="en-GB" sz="1400" dirty="0">
                <a:latin typeface="Century Gothic" panose="020B0502020202020204" pitchFamily="34" charset="0"/>
              </a:rPr>
              <a:t>• Develop social and emotional skills.</a:t>
            </a:r>
          </a:p>
          <a:p>
            <a:r>
              <a:rPr lang="en-GB" sz="1400" dirty="0">
                <a:latin typeface="Century Gothic" panose="020B0502020202020204" pitchFamily="34" charset="0"/>
              </a:rPr>
              <a:t>• Improve at school in English, science,</a:t>
            </a:r>
          </a:p>
          <a:p>
            <a:r>
              <a:rPr lang="en-GB" sz="1400" dirty="0">
                <a:latin typeface="Century Gothic" panose="020B0502020202020204" pitchFamily="34" charset="0"/>
              </a:rPr>
              <a:t>maths and other subjects.</a:t>
            </a:r>
          </a:p>
          <a:p>
            <a:r>
              <a:rPr lang="en-GB" sz="1400" dirty="0">
                <a:latin typeface="Century Gothic" panose="020B0502020202020204" pitchFamily="34" charset="0"/>
              </a:rPr>
              <a:t>• Build confidence with communication.</a:t>
            </a:r>
          </a:p>
          <a:p>
            <a:r>
              <a:rPr lang="en-GB" sz="1400" dirty="0">
                <a:latin typeface="Century Gothic" panose="020B0502020202020204" pitchFamily="34" charset="0"/>
              </a:rPr>
              <a:t>• Strengthen their bond with you and other family members.</a:t>
            </a:r>
          </a:p>
        </p:txBody>
      </p:sp>
      <p:sp>
        <p:nvSpPr>
          <p:cNvPr id="27" name="TextBox 26">
            <a:extLst>
              <a:ext uri="{FF2B5EF4-FFF2-40B4-BE49-F238E27FC236}">
                <a16:creationId xmlns:a16="http://schemas.microsoft.com/office/drawing/2014/main" id="{99237BA7-FFA0-4DBF-A327-F4C357D09A8B}"/>
              </a:ext>
            </a:extLst>
          </p:cNvPr>
          <p:cNvSpPr txBox="1"/>
          <p:nvPr/>
        </p:nvSpPr>
        <p:spPr>
          <a:xfrm>
            <a:off x="128283" y="3856791"/>
            <a:ext cx="3253735" cy="2893100"/>
          </a:xfrm>
          <a:prstGeom prst="rect">
            <a:avLst/>
          </a:prstGeom>
          <a:solidFill>
            <a:schemeClr val="bg1"/>
          </a:solidFill>
          <a:ln>
            <a:solidFill>
              <a:schemeClr val="tx2"/>
            </a:solidFill>
          </a:ln>
        </p:spPr>
        <p:txBody>
          <a:bodyPr wrap="square">
            <a:spAutoFit/>
          </a:bodyPr>
          <a:lstStyle/>
          <a:p>
            <a:r>
              <a:rPr lang="en-GB" sz="1400" i="1" dirty="0">
                <a:latin typeface="Century Gothic" panose="020B0502020202020204" pitchFamily="34" charset="0"/>
              </a:rPr>
              <a:t>Evidence suggests that children who read for enjoyment every day not only perform better in reading tests than those who don’t, but also develop a broader vocabulary, increased general knowledge and a better understanding of other cultures.</a:t>
            </a:r>
          </a:p>
          <a:p>
            <a:endParaRPr lang="en-GB" sz="1400" i="1" dirty="0">
              <a:latin typeface="Century Gothic" panose="020B0502020202020204" pitchFamily="34" charset="0"/>
            </a:endParaRPr>
          </a:p>
          <a:p>
            <a:r>
              <a:rPr lang="en-GB" sz="1400" i="1" dirty="0">
                <a:latin typeface="Century Gothic" panose="020B0502020202020204" pitchFamily="34" charset="0"/>
              </a:rPr>
              <a:t>In fact, reading for pleasure is more likely to determine whether a child does well at school than their social or economic background. </a:t>
            </a:r>
            <a:r>
              <a:rPr lang="en-GB" sz="1400" dirty="0">
                <a:latin typeface="Century Gothic" panose="020B0502020202020204" pitchFamily="34" charset="0"/>
              </a:rPr>
              <a:t>Pearson.</a:t>
            </a:r>
          </a:p>
        </p:txBody>
      </p:sp>
      <p:sp>
        <p:nvSpPr>
          <p:cNvPr id="29" name="TextBox 28">
            <a:extLst>
              <a:ext uri="{FF2B5EF4-FFF2-40B4-BE49-F238E27FC236}">
                <a16:creationId xmlns:a16="http://schemas.microsoft.com/office/drawing/2014/main" id="{83C5A271-9898-4389-91F7-3F120D26A21D}"/>
              </a:ext>
            </a:extLst>
          </p:cNvPr>
          <p:cNvSpPr txBox="1"/>
          <p:nvPr/>
        </p:nvSpPr>
        <p:spPr>
          <a:xfrm>
            <a:off x="176552" y="1079909"/>
            <a:ext cx="3157198" cy="1569660"/>
          </a:xfrm>
          <a:prstGeom prst="rect">
            <a:avLst/>
          </a:prstGeom>
          <a:noFill/>
        </p:spPr>
        <p:txBody>
          <a:bodyPr wrap="square">
            <a:spAutoFit/>
          </a:bodyPr>
          <a:lstStyle/>
          <a:p>
            <a:r>
              <a:rPr lang="en-GB" sz="2400" dirty="0">
                <a:latin typeface="French Script MT" panose="03020402040607040605" pitchFamily="66" charset="0"/>
              </a:rPr>
              <a:t>"The more that you read, the more things you will know. The more that you learn, the more places you'll go." -- </a:t>
            </a:r>
            <a:r>
              <a:rPr lang="en-GB" sz="2400" dirty="0" err="1">
                <a:latin typeface="French Script MT" panose="03020402040607040605" pitchFamily="66" charset="0"/>
              </a:rPr>
              <a:t>Dr.</a:t>
            </a:r>
            <a:r>
              <a:rPr lang="en-GB" sz="2400" dirty="0">
                <a:latin typeface="French Script MT" panose="03020402040607040605" pitchFamily="66" charset="0"/>
              </a:rPr>
              <a:t> Seuss</a:t>
            </a:r>
          </a:p>
        </p:txBody>
      </p:sp>
      <p:pic>
        <p:nvPicPr>
          <p:cNvPr id="30" name="Picture 29">
            <a:extLst>
              <a:ext uri="{FF2B5EF4-FFF2-40B4-BE49-F238E27FC236}">
                <a16:creationId xmlns:a16="http://schemas.microsoft.com/office/drawing/2014/main" id="{B9729A42-661C-4961-947E-1D3A3E916718}"/>
              </a:ext>
            </a:extLst>
          </p:cNvPr>
          <p:cNvPicPr>
            <a:picLocks noChangeAspect="1"/>
          </p:cNvPicPr>
          <p:nvPr/>
        </p:nvPicPr>
        <p:blipFill>
          <a:blip r:embed="rId3"/>
          <a:stretch>
            <a:fillRect/>
          </a:stretch>
        </p:blipFill>
        <p:spPr>
          <a:xfrm>
            <a:off x="1755150" y="588309"/>
            <a:ext cx="1215892" cy="542809"/>
          </a:xfrm>
          <a:prstGeom prst="rect">
            <a:avLst/>
          </a:prstGeom>
        </p:spPr>
      </p:pic>
      <p:sp>
        <p:nvSpPr>
          <p:cNvPr id="2" name="TextBox 1">
            <a:extLst>
              <a:ext uri="{FF2B5EF4-FFF2-40B4-BE49-F238E27FC236}">
                <a16:creationId xmlns:a16="http://schemas.microsoft.com/office/drawing/2014/main" id="{51ED31F1-E032-4BF3-BAED-5E2232FD541A}"/>
              </a:ext>
            </a:extLst>
          </p:cNvPr>
          <p:cNvSpPr txBox="1"/>
          <p:nvPr/>
        </p:nvSpPr>
        <p:spPr>
          <a:xfrm>
            <a:off x="3523942" y="3641348"/>
            <a:ext cx="5443506" cy="3108543"/>
          </a:xfrm>
          <a:prstGeom prst="rect">
            <a:avLst/>
          </a:prstGeom>
          <a:solidFill>
            <a:schemeClr val="bg1"/>
          </a:solidFill>
          <a:ln>
            <a:solidFill>
              <a:schemeClr val="tx1"/>
            </a:solidFill>
          </a:ln>
        </p:spPr>
        <p:txBody>
          <a:bodyPr wrap="square" rtlCol="0">
            <a:spAutoFit/>
          </a:bodyPr>
          <a:lstStyle/>
          <a:p>
            <a:r>
              <a:rPr lang="en-GB" sz="1400" dirty="0">
                <a:latin typeface="Century Gothic" panose="020B0502020202020204" pitchFamily="34" charset="0"/>
              </a:rPr>
              <a:t>Children who read regularly will have a much wider vocabulary than those that don’t. Research shows how much regular reading to a child before they start school affects their understanding of words:</a:t>
            </a:r>
          </a:p>
          <a:p>
            <a:endParaRPr lang="en-GB" sz="1400" dirty="0">
              <a:latin typeface="Century Gothic" panose="020B0502020202020204" pitchFamily="34" charset="0"/>
            </a:endParaRPr>
          </a:p>
          <a:p>
            <a:r>
              <a:rPr lang="en-GB" sz="1400" dirty="0">
                <a:latin typeface="Century Gothic" panose="020B0502020202020204" pitchFamily="34" charset="0"/>
              </a:rPr>
              <a:t>A children who is…</a:t>
            </a:r>
          </a:p>
          <a:p>
            <a:r>
              <a:rPr lang="en-GB" sz="1400" dirty="0">
                <a:latin typeface="Century Gothic" panose="020B0502020202020204" pitchFamily="34" charset="0"/>
              </a:rPr>
              <a:t>*never read to will have heard 4662 words</a:t>
            </a:r>
          </a:p>
          <a:p>
            <a:r>
              <a:rPr lang="en-GB" sz="1400" dirty="0">
                <a:latin typeface="Century Gothic" panose="020B0502020202020204" pitchFamily="34" charset="0"/>
              </a:rPr>
              <a:t>*read to 1-2 times per week will have heard 63 570 words</a:t>
            </a:r>
          </a:p>
          <a:p>
            <a:r>
              <a:rPr lang="en-GB" sz="1400" dirty="0">
                <a:latin typeface="Century Gothic" panose="020B0502020202020204" pitchFamily="34" charset="0"/>
              </a:rPr>
              <a:t>*read to 3-5 times per week will have heard 169 520 words</a:t>
            </a:r>
          </a:p>
          <a:p>
            <a:r>
              <a:rPr lang="en-GB" sz="1400" dirty="0">
                <a:latin typeface="Century Gothic" panose="020B0502020202020204" pitchFamily="34" charset="0"/>
              </a:rPr>
              <a:t>*read to daily will have heard 296 660 words</a:t>
            </a:r>
          </a:p>
          <a:p>
            <a:endParaRPr lang="en-GB" sz="1400" dirty="0">
              <a:latin typeface="Century Gothic" panose="020B0502020202020204" pitchFamily="34" charset="0"/>
            </a:endParaRPr>
          </a:p>
          <a:p>
            <a:r>
              <a:rPr lang="en-GB" sz="1400" dirty="0">
                <a:latin typeface="Century Gothic" panose="020B0502020202020204" pitchFamily="34" charset="0"/>
              </a:rPr>
              <a:t>The simple truth is, the more a child reads and is read to, the more vocabulary they will learn – this will greatly impact their ability to succeed in other areas across the curriculum. </a:t>
            </a:r>
          </a:p>
        </p:txBody>
      </p:sp>
      <p:sp>
        <p:nvSpPr>
          <p:cNvPr id="4" name="TextBox 3">
            <a:extLst>
              <a:ext uri="{FF2B5EF4-FFF2-40B4-BE49-F238E27FC236}">
                <a16:creationId xmlns:a16="http://schemas.microsoft.com/office/drawing/2014/main" id="{2C32A3F3-0F0B-466A-A794-2FA3260A514B}"/>
              </a:ext>
            </a:extLst>
          </p:cNvPr>
          <p:cNvSpPr txBox="1"/>
          <p:nvPr/>
        </p:nvSpPr>
        <p:spPr>
          <a:xfrm>
            <a:off x="503328" y="2748071"/>
            <a:ext cx="2371725" cy="954107"/>
          </a:xfrm>
          <a:prstGeom prst="rect">
            <a:avLst/>
          </a:prstGeom>
          <a:solidFill>
            <a:schemeClr val="bg1"/>
          </a:solidFill>
          <a:ln>
            <a:solidFill>
              <a:schemeClr val="tx1"/>
            </a:solidFill>
          </a:ln>
        </p:spPr>
        <p:txBody>
          <a:bodyPr wrap="square" rtlCol="0">
            <a:spAutoFit/>
          </a:bodyPr>
          <a:lstStyle/>
          <a:p>
            <a:r>
              <a:rPr lang="en-GB" sz="1400" dirty="0">
                <a:latin typeface="Century Gothic" panose="020B0502020202020204" pitchFamily="34" charset="0"/>
              </a:rPr>
              <a:t>Reading for 20 minutes each day exposes you to around 2 million words per year!</a:t>
            </a:r>
          </a:p>
        </p:txBody>
      </p:sp>
    </p:spTree>
    <p:extLst>
      <p:ext uri="{BB962C8B-B14F-4D97-AF65-F5344CB8AC3E}">
        <p14:creationId xmlns:p14="http://schemas.microsoft.com/office/powerpoint/2010/main" val="22991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2.What should we read?</a:t>
            </a:r>
          </a:p>
        </p:txBody>
      </p:sp>
      <p:sp>
        <p:nvSpPr>
          <p:cNvPr id="25" name="TextBox 24">
            <a:extLst>
              <a:ext uri="{FF2B5EF4-FFF2-40B4-BE49-F238E27FC236}">
                <a16:creationId xmlns:a16="http://schemas.microsoft.com/office/drawing/2014/main" id="{451BC43E-91C9-4CA1-82B5-58D5396A5A1B}"/>
              </a:ext>
            </a:extLst>
          </p:cNvPr>
          <p:cNvSpPr txBox="1"/>
          <p:nvPr/>
        </p:nvSpPr>
        <p:spPr>
          <a:xfrm>
            <a:off x="4800937" y="198419"/>
            <a:ext cx="4233187" cy="3539430"/>
          </a:xfrm>
          <a:prstGeom prst="rect">
            <a:avLst/>
          </a:prstGeom>
          <a:solidFill>
            <a:schemeClr val="bg1"/>
          </a:solidFill>
          <a:ln>
            <a:solidFill>
              <a:schemeClr val="tx2"/>
            </a:solidFill>
          </a:ln>
        </p:spPr>
        <p:txBody>
          <a:bodyPr wrap="square">
            <a:spAutoFit/>
          </a:bodyPr>
          <a:lstStyle/>
          <a:p>
            <a:r>
              <a:rPr lang="en-GB" sz="1600" dirty="0">
                <a:latin typeface="Century Gothic" panose="020B0502020202020204" pitchFamily="34" charset="0"/>
              </a:rPr>
              <a:t>Try out a range of picture books,</a:t>
            </a:r>
          </a:p>
          <a:p>
            <a:r>
              <a:rPr lang="en-GB" sz="1600" dirty="0">
                <a:latin typeface="Century Gothic" panose="020B0502020202020204" pitchFamily="34" charset="0"/>
              </a:rPr>
              <a:t>comics, poems, and rhymes.</a:t>
            </a:r>
          </a:p>
          <a:p>
            <a:r>
              <a:rPr lang="en-GB" sz="1600" dirty="0">
                <a:latin typeface="Century Gothic" panose="020B0502020202020204" pitchFamily="34" charset="0"/>
              </a:rPr>
              <a:t>You can read the same book over</a:t>
            </a:r>
          </a:p>
          <a:p>
            <a:r>
              <a:rPr lang="en-GB" sz="1600" dirty="0">
                <a:latin typeface="Century Gothic" panose="020B0502020202020204" pitchFamily="34" charset="0"/>
              </a:rPr>
              <a:t>and over again. Familiar books are</a:t>
            </a:r>
          </a:p>
          <a:p>
            <a:r>
              <a:rPr lang="en-GB" sz="1600" dirty="0">
                <a:latin typeface="Century Gothic" panose="020B0502020202020204" pitchFamily="34" charset="0"/>
              </a:rPr>
              <a:t>comforting and build confidence.</a:t>
            </a:r>
          </a:p>
          <a:p>
            <a:r>
              <a:rPr lang="en-GB" sz="1600" dirty="0">
                <a:latin typeface="Century Gothic" panose="020B0502020202020204" pitchFamily="34" charset="0"/>
              </a:rPr>
              <a:t>You can choose new books. Pick</a:t>
            </a:r>
          </a:p>
          <a:p>
            <a:r>
              <a:rPr lang="en-GB" sz="1600" dirty="0">
                <a:latin typeface="Century Gothic" panose="020B0502020202020204" pitchFamily="34" charset="0"/>
              </a:rPr>
              <a:t>something together that you can both</a:t>
            </a:r>
          </a:p>
          <a:p>
            <a:r>
              <a:rPr lang="en-GB" sz="1600" dirty="0">
                <a:latin typeface="Century Gothic" panose="020B0502020202020204" pitchFamily="34" charset="0"/>
              </a:rPr>
              <a:t>enjoy.</a:t>
            </a:r>
          </a:p>
          <a:p>
            <a:r>
              <a:rPr lang="en-GB" sz="1600" dirty="0">
                <a:latin typeface="Century Gothic" panose="020B0502020202020204" pitchFamily="34" charset="0"/>
              </a:rPr>
              <a:t>Books don’t have to be full of words.</a:t>
            </a:r>
          </a:p>
          <a:p>
            <a:r>
              <a:rPr lang="en-GB" sz="1600" dirty="0">
                <a:latin typeface="Century Gothic" panose="020B0502020202020204" pitchFamily="34" charset="0"/>
              </a:rPr>
              <a:t>Picture books are perfect for sharing</a:t>
            </a:r>
          </a:p>
          <a:p>
            <a:r>
              <a:rPr lang="en-GB" sz="1600" dirty="0">
                <a:latin typeface="Century Gothic" panose="020B0502020202020204" pitchFamily="34" charset="0"/>
              </a:rPr>
              <a:t>and talking about with younger children. You can use pictures to explore stories</a:t>
            </a:r>
          </a:p>
          <a:p>
            <a:r>
              <a:rPr lang="en-GB" sz="1600" dirty="0">
                <a:latin typeface="Century Gothic" panose="020B0502020202020204" pitchFamily="34" charset="0"/>
              </a:rPr>
              <a:t>and help your child understand books</a:t>
            </a:r>
          </a:p>
          <a:p>
            <a:r>
              <a:rPr lang="en-GB" sz="1600" dirty="0">
                <a:latin typeface="Century Gothic" panose="020B0502020202020204" pitchFamily="34" charset="0"/>
              </a:rPr>
              <a:t>that are more difficult.</a:t>
            </a:r>
          </a:p>
        </p:txBody>
      </p:sp>
      <p:sp>
        <p:nvSpPr>
          <p:cNvPr id="27" name="TextBox 26">
            <a:extLst>
              <a:ext uri="{FF2B5EF4-FFF2-40B4-BE49-F238E27FC236}">
                <a16:creationId xmlns:a16="http://schemas.microsoft.com/office/drawing/2014/main" id="{99237BA7-FFA0-4DBF-A327-F4C357D09A8B}"/>
              </a:ext>
            </a:extLst>
          </p:cNvPr>
          <p:cNvSpPr txBox="1"/>
          <p:nvPr/>
        </p:nvSpPr>
        <p:spPr>
          <a:xfrm>
            <a:off x="109876" y="4329559"/>
            <a:ext cx="3814423" cy="2308324"/>
          </a:xfrm>
          <a:prstGeom prst="rect">
            <a:avLst/>
          </a:prstGeom>
          <a:solidFill>
            <a:schemeClr val="bg1"/>
          </a:solidFill>
          <a:ln>
            <a:solidFill>
              <a:schemeClr val="tx2"/>
            </a:solidFill>
          </a:ln>
        </p:spPr>
        <p:txBody>
          <a:bodyPr wrap="square">
            <a:spAutoFit/>
          </a:bodyPr>
          <a:lstStyle/>
          <a:p>
            <a:r>
              <a:rPr lang="en-GB" sz="1600" dirty="0">
                <a:latin typeface="Century Gothic" panose="020B0502020202020204" pitchFamily="34" charset="0"/>
              </a:rPr>
              <a:t>• Find your local library and see what your child likes.</a:t>
            </a:r>
          </a:p>
          <a:p>
            <a:r>
              <a:rPr lang="en-GB" sz="1600" dirty="0">
                <a:latin typeface="Century Gothic" panose="020B0502020202020204" pitchFamily="34" charset="0"/>
              </a:rPr>
              <a:t>• Ask teachers, librarians or other parents to recommend books.</a:t>
            </a:r>
          </a:p>
          <a:p>
            <a:r>
              <a:rPr lang="en-GB" sz="1600" dirty="0">
                <a:latin typeface="Century Gothic" panose="020B0502020202020204" pitchFamily="34" charset="0"/>
              </a:rPr>
              <a:t>• You can find storytelling apps and stories on tablets and computers too. Just be sure to stay with your child and enjoy sharing the story with them.</a:t>
            </a:r>
          </a:p>
        </p:txBody>
      </p:sp>
      <p:sp>
        <p:nvSpPr>
          <p:cNvPr id="9" name="TextBox 8">
            <a:extLst>
              <a:ext uri="{FF2B5EF4-FFF2-40B4-BE49-F238E27FC236}">
                <a16:creationId xmlns:a16="http://schemas.microsoft.com/office/drawing/2014/main" id="{3B9A98E5-DEFC-43C9-9118-C52023AC667C}"/>
              </a:ext>
            </a:extLst>
          </p:cNvPr>
          <p:cNvSpPr txBox="1"/>
          <p:nvPr/>
        </p:nvSpPr>
        <p:spPr>
          <a:xfrm>
            <a:off x="4238286" y="4698891"/>
            <a:ext cx="4691062" cy="1569660"/>
          </a:xfrm>
          <a:prstGeom prst="rect">
            <a:avLst/>
          </a:prstGeom>
          <a:solidFill>
            <a:schemeClr val="bg1"/>
          </a:solidFill>
          <a:ln>
            <a:solidFill>
              <a:schemeClr val="tx1"/>
            </a:solidFill>
          </a:ln>
        </p:spPr>
        <p:txBody>
          <a:bodyPr wrap="square">
            <a:spAutoFit/>
          </a:bodyPr>
          <a:lstStyle/>
          <a:p>
            <a:r>
              <a:rPr lang="en-GB" sz="1600" u="sng" dirty="0">
                <a:latin typeface="Century Gothic" panose="020B0502020202020204" pitchFamily="34" charset="0"/>
              </a:rPr>
              <a:t>Useful Websites for Book Recommendations</a:t>
            </a:r>
          </a:p>
          <a:p>
            <a:r>
              <a:rPr lang="en-GB" sz="1600" dirty="0">
                <a:latin typeface="Century Gothic" panose="020B0502020202020204" pitchFamily="34" charset="0"/>
                <a:hlinkClick r:id="rId3"/>
              </a:rPr>
              <a:t>https://schoolreadinglist.co.uk</a:t>
            </a:r>
            <a:endParaRPr lang="en-GB" sz="1600" dirty="0">
              <a:latin typeface="Century Gothic" panose="020B0502020202020204" pitchFamily="34" charset="0"/>
            </a:endParaRPr>
          </a:p>
          <a:p>
            <a:r>
              <a:rPr lang="en-GB" sz="1600" dirty="0">
                <a:latin typeface="Century Gothic" panose="020B0502020202020204" pitchFamily="34" charset="0"/>
                <a:hlinkClick r:id="rId4"/>
              </a:rPr>
              <a:t>https://www.booktrust.org.uk</a:t>
            </a:r>
            <a:endParaRPr lang="en-GB" sz="1600" dirty="0">
              <a:latin typeface="Century Gothic" panose="020B0502020202020204" pitchFamily="34" charset="0"/>
            </a:endParaRPr>
          </a:p>
          <a:p>
            <a:r>
              <a:rPr lang="en-GB" sz="1600" dirty="0">
                <a:latin typeface="Century Gothic" panose="020B0502020202020204" pitchFamily="34" charset="0"/>
                <a:hlinkClick r:id="rId5"/>
              </a:rPr>
              <a:t>http://www.carnegiegreenaway.org</a:t>
            </a:r>
            <a:r>
              <a:rPr lang="en-GB" sz="1600" dirty="0">
                <a:latin typeface="Century Gothic" panose="020B0502020202020204" pitchFamily="34" charset="0"/>
              </a:rPr>
              <a:t>.</a:t>
            </a:r>
          </a:p>
          <a:p>
            <a:r>
              <a:rPr lang="en-GB" sz="1600" dirty="0">
                <a:latin typeface="Century Gothic" panose="020B0502020202020204" pitchFamily="34" charset="0"/>
                <a:hlinkClick r:id="rId6"/>
              </a:rPr>
              <a:t>https://www.clpe.org.uk</a:t>
            </a:r>
            <a:endParaRPr lang="en-GB" sz="1600" dirty="0">
              <a:latin typeface="Century Gothic" panose="020B0502020202020204" pitchFamily="34" charset="0"/>
            </a:endParaRPr>
          </a:p>
          <a:p>
            <a:r>
              <a:rPr lang="en-GB" sz="1600" dirty="0">
                <a:latin typeface="Century Gothic" panose="020B0502020202020204" pitchFamily="34" charset="0"/>
                <a:hlinkClick r:id="rId7"/>
              </a:rPr>
              <a:t>https://booksfortopics.com</a:t>
            </a:r>
            <a:endParaRPr lang="en-GB" sz="1600" dirty="0">
              <a:latin typeface="Century Gothic" panose="020B0502020202020204" pitchFamily="34" charset="0"/>
            </a:endParaRPr>
          </a:p>
        </p:txBody>
      </p:sp>
      <p:sp>
        <p:nvSpPr>
          <p:cNvPr id="11" name="TextBox 10">
            <a:extLst>
              <a:ext uri="{FF2B5EF4-FFF2-40B4-BE49-F238E27FC236}">
                <a16:creationId xmlns:a16="http://schemas.microsoft.com/office/drawing/2014/main" id="{02EA65A8-6313-4FCB-B48A-1E05F7DD12D0}"/>
              </a:ext>
            </a:extLst>
          </p:cNvPr>
          <p:cNvSpPr txBox="1"/>
          <p:nvPr/>
        </p:nvSpPr>
        <p:spPr>
          <a:xfrm>
            <a:off x="265206" y="1041559"/>
            <a:ext cx="2604748" cy="1938992"/>
          </a:xfrm>
          <a:prstGeom prst="rect">
            <a:avLst/>
          </a:prstGeom>
          <a:noFill/>
        </p:spPr>
        <p:txBody>
          <a:bodyPr wrap="square">
            <a:spAutoFit/>
          </a:bodyPr>
          <a:lstStyle/>
          <a:p>
            <a:r>
              <a:rPr lang="en-GB" sz="2400" dirty="0">
                <a:latin typeface="French Script MT" panose="03020402040607040605" pitchFamily="66" charset="0"/>
              </a:rPr>
              <a:t>“All the reading she had done had given her a view of life that they had never seen." – Roald Dahl, Matilda.</a:t>
            </a:r>
          </a:p>
        </p:txBody>
      </p:sp>
    </p:spTree>
    <p:extLst>
      <p:ext uri="{BB962C8B-B14F-4D97-AF65-F5344CB8AC3E}">
        <p14:creationId xmlns:p14="http://schemas.microsoft.com/office/powerpoint/2010/main" val="41590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3.Will my child get a school reading book?</a:t>
            </a:r>
          </a:p>
        </p:txBody>
      </p:sp>
      <p:sp>
        <p:nvSpPr>
          <p:cNvPr id="25" name="TextBox 24">
            <a:extLst>
              <a:ext uri="{FF2B5EF4-FFF2-40B4-BE49-F238E27FC236}">
                <a16:creationId xmlns:a16="http://schemas.microsoft.com/office/drawing/2014/main" id="{451BC43E-91C9-4CA1-82B5-58D5396A5A1B}"/>
              </a:ext>
            </a:extLst>
          </p:cNvPr>
          <p:cNvSpPr txBox="1"/>
          <p:nvPr/>
        </p:nvSpPr>
        <p:spPr>
          <a:xfrm>
            <a:off x="3733800" y="139988"/>
            <a:ext cx="5223955" cy="6494085"/>
          </a:xfrm>
          <a:prstGeom prst="rect">
            <a:avLst/>
          </a:prstGeom>
          <a:solidFill>
            <a:schemeClr val="bg1"/>
          </a:solidFill>
          <a:ln>
            <a:solidFill>
              <a:schemeClr val="tx2"/>
            </a:solidFill>
          </a:ln>
        </p:spPr>
        <p:txBody>
          <a:bodyPr wrap="square">
            <a:spAutoFit/>
          </a:bodyPr>
          <a:lstStyle/>
          <a:p>
            <a:r>
              <a:rPr lang="en-GB" sz="1600" dirty="0">
                <a:latin typeface="Century Gothic" panose="020B0502020202020204" pitchFamily="34" charset="0"/>
              </a:rPr>
              <a:t>In EYFS and KS1, your child will have their home reading book changed weekly, following a structured reading scheme and they will also be allowed to choose a book from the school library.</a:t>
            </a:r>
          </a:p>
          <a:p>
            <a:endParaRPr lang="en-GB" sz="1600" dirty="0">
              <a:latin typeface="Century Gothic" panose="020B0502020202020204" pitchFamily="34" charset="0"/>
            </a:endParaRPr>
          </a:p>
          <a:p>
            <a:r>
              <a:rPr lang="en-GB" sz="1600" dirty="0">
                <a:latin typeface="Century Gothic" panose="020B0502020202020204" pitchFamily="34" charset="0"/>
              </a:rPr>
              <a:t>We would recommend reading each book at least twice – firstly to focus on fluency and the second time round to check for comprehension by asking questions using the reading bookmarks printed within the home learning packs.</a:t>
            </a:r>
          </a:p>
          <a:p>
            <a:endParaRPr lang="en-GB" sz="1600" dirty="0">
              <a:latin typeface="Century Gothic" panose="020B0502020202020204" pitchFamily="34" charset="0"/>
            </a:endParaRPr>
          </a:p>
          <a:p>
            <a:r>
              <a:rPr lang="en-GB" sz="1600" dirty="0">
                <a:latin typeface="Century Gothic" panose="020B0502020202020204" pitchFamily="34" charset="0"/>
              </a:rPr>
              <a:t>In KS2, once the children have moved beyond the structured reading scheme, they will choose a free reading library book following the five finger rule.</a:t>
            </a:r>
          </a:p>
          <a:p>
            <a:endParaRPr lang="en-GB" sz="1600" dirty="0">
              <a:latin typeface="Century Gothic" panose="020B0502020202020204" pitchFamily="34" charset="0"/>
            </a:endParaRPr>
          </a:p>
          <a:p>
            <a:r>
              <a:rPr lang="en-GB" sz="1600" dirty="0">
                <a:latin typeface="Century Gothic" panose="020B0502020202020204" pitchFamily="34" charset="0"/>
              </a:rPr>
              <a:t>We would also encourage you always to supplement your child’s reading book with books from home and/or the library in Leamington, so they experience a broad range of authors and text types.</a:t>
            </a:r>
          </a:p>
          <a:p>
            <a:endParaRPr lang="en-GB" sz="1600" dirty="0">
              <a:latin typeface="Century Gothic" panose="020B0502020202020204" pitchFamily="34" charset="0"/>
            </a:endParaRPr>
          </a:p>
          <a:p>
            <a:r>
              <a:rPr lang="en-GB" sz="1600" dirty="0">
                <a:latin typeface="Century Gothic" panose="020B0502020202020204" pitchFamily="34" charset="0"/>
              </a:rPr>
              <a:t>Use the space provided in your child’s home learning pack to record how many minutes he/she has read each week and help his/her class win the reading trophy. The class that wins the most in a term will receive £50 to spend on new books!</a:t>
            </a:r>
          </a:p>
        </p:txBody>
      </p:sp>
      <p:sp>
        <p:nvSpPr>
          <p:cNvPr id="12" name="TextBox 11">
            <a:extLst>
              <a:ext uri="{FF2B5EF4-FFF2-40B4-BE49-F238E27FC236}">
                <a16:creationId xmlns:a16="http://schemas.microsoft.com/office/drawing/2014/main" id="{43E40092-07DE-4E7D-AB94-25195BC98ADC}"/>
              </a:ext>
            </a:extLst>
          </p:cNvPr>
          <p:cNvSpPr txBox="1"/>
          <p:nvPr/>
        </p:nvSpPr>
        <p:spPr>
          <a:xfrm>
            <a:off x="176552" y="2011769"/>
            <a:ext cx="263604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rench Script MT" panose="03020402040607040605" pitchFamily="66" charset="0"/>
                <a:ea typeface="+mn-ea"/>
                <a:cs typeface="+mn-cs"/>
              </a:rPr>
              <a:t>“Today a reader, tomorrow a leader.”</a:t>
            </a:r>
          </a:p>
        </p:txBody>
      </p:sp>
      <p:pic>
        <p:nvPicPr>
          <p:cNvPr id="16" name="Picture 15" descr="CHOOSING THE JUST RIGHT READER, “THE 5 FINGER RULE“">
            <a:extLst>
              <a:ext uri="{FF2B5EF4-FFF2-40B4-BE49-F238E27FC236}">
                <a16:creationId xmlns:a16="http://schemas.microsoft.com/office/drawing/2014/main" id="{5E68028E-FC5B-494B-A07A-35A0800EC7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875" y="4145367"/>
            <a:ext cx="3481049" cy="2549364"/>
          </a:xfrm>
          <a:prstGeom prst="rect">
            <a:avLst/>
          </a:prstGeom>
          <a:noFill/>
          <a:ln>
            <a:noFill/>
          </a:ln>
        </p:spPr>
      </p:pic>
    </p:spTree>
    <p:extLst>
      <p:ext uri="{BB962C8B-B14F-4D97-AF65-F5344CB8AC3E}">
        <p14:creationId xmlns:p14="http://schemas.microsoft.com/office/powerpoint/2010/main" val="220958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4. Are there any online resources?</a:t>
            </a:r>
          </a:p>
        </p:txBody>
      </p:sp>
      <p:sp>
        <p:nvSpPr>
          <p:cNvPr id="9" name="TextBox 8">
            <a:extLst>
              <a:ext uri="{FF2B5EF4-FFF2-40B4-BE49-F238E27FC236}">
                <a16:creationId xmlns:a16="http://schemas.microsoft.com/office/drawing/2014/main" id="{3B9A98E5-DEFC-43C9-9118-C52023AC667C}"/>
              </a:ext>
            </a:extLst>
          </p:cNvPr>
          <p:cNvSpPr txBox="1"/>
          <p:nvPr/>
        </p:nvSpPr>
        <p:spPr>
          <a:xfrm>
            <a:off x="3943350" y="119582"/>
            <a:ext cx="5090774" cy="830997"/>
          </a:xfrm>
          <a:prstGeom prst="rect">
            <a:avLst/>
          </a:prstGeom>
          <a:solidFill>
            <a:schemeClr val="bg1"/>
          </a:solidFill>
          <a:ln>
            <a:solidFill>
              <a:schemeClr val="tx1"/>
            </a:solidFill>
          </a:ln>
        </p:spPr>
        <p:txBody>
          <a:bodyPr wrap="square">
            <a:spAutoFit/>
          </a:bodyPr>
          <a:lstStyle/>
          <a:p>
            <a:r>
              <a:rPr lang="en-GB" sz="1600" dirty="0">
                <a:latin typeface="Century Gothic" panose="020B0502020202020204" pitchFamily="34" charset="0"/>
              </a:rPr>
              <a:t>To further supplement your child’s reading experience, he/she has been given a login </a:t>
            </a:r>
          </a:p>
          <a:p>
            <a:r>
              <a:rPr lang="en-GB" sz="1600" dirty="0">
                <a:latin typeface="Century Gothic" panose="020B0502020202020204" pitchFamily="34" charset="0"/>
              </a:rPr>
              <a:t>for </a:t>
            </a:r>
            <a:r>
              <a:rPr lang="en-GB" sz="1600" dirty="0" err="1">
                <a:latin typeface="Century Gothic" panose="020B0502020202020204" pitchFamily="34" charset="0"/>
              </a:rPr>
              <a:t>Bugclub</a:t>
            </a:r>
            <a:r>
              <a:rPr lang="en-GB" sz="1600" dirty="0">
                <a:latin typeface="Century Gothic" panose="020B0502020202020204" pitchFamily="34" charset="0"/>
              </a:rPr>
              <a:t> Online.</a:t>
            </a:r>
          </a:p>
        </p:txBody>
      </p:sp>
      <p:sp>
        <p:nvSpPr>
          <p:cNvPr id="12" name="TextBox 11">
            <a:extLst>
              <a:ext uri="{FF2B5EF4-FFF2-40B4-BE49-F238E27FC236}">
                <a16:creationId xmlns:a16="http://schemas.microsoft.com/office/drawing/2014/main" id="{43E40092-07DE-4E7D-AB94-25195BC98ADC}"/>
              </a:ext>
            </a:extLst>
          </p:cNvPr>
          <p:cNvSpPr txBox="1"/>
          <p:nvPr/>
        </p:nvSpPr>
        <p:spPr>
          <a:xfrm>
            <a:off x="249558" y="1573619"/>
            <a:ext cx="2636044"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rench Script MT" panose="03020402040607040605" pitchFamily="66" charset="0"/>
                <a:ea typeface="+mn-ea"/>
                <a:cs typeface="+mn-cs"/>
              </a:rPr>
              <a:t>“There is more treasure in books than all the pirates’ loot on Treasure Island.” Walt Disney</a:t>
            </a:r>
          </a:p>
        </p:txBody>
      </p:sp>
      <p:pic>
        <p:nvPicPr>
          <p:cNvPr id="8" name="Picture 7">
            <a:extLst>
              <a:ext uri="{FF2B5EF4-FFF2-40B4-BE49-F238E27FC236}">
                <a16:creationId xmlns:a16="http://schemas.microsoft.com/office/drawing/2014/main" id="{914512D5-858D-4DBB-85FC-1B3D8140B1FF}"/>
              </a:ext>
            </a:extLst>
          </p:cNvPr>
          <p:cNvPicPr/>
          <p:nvPr/>
        </p:nvPicPr>
        <p:blipFill>
          <a:blip r:embed="rId3"/>
          <a:stretch>
            <a:fillRect/>
          </a:stretch>
        </p:blipFill>
        <p:spPr>
          <a:xfrm>
            <a:off x="109876" y="4582201"/>
            <a:ext cx="3687401" cy="2133598"/>
          </a:xfrm>
          <a:prstGeom prst="rect">
            <a:avLst/>
          </a:prstGeom>
        </p:spPr>
      </p:pic>
      <p:sp>
        <p:nvSpPr>
          <p:cNvPr id="10" name="TextBox 9">
            <a:extLst>
              <a:ext uri="{FF2B5EF4-FFF2-40B4-BE49-F238E27FC236}">
                <a16:creationId xmlns:a16="http://schemas.microsoft.com/office/drawing/2014/main" id="{5345B90D-6A0B-4820-989F-21ACC9D987F3}"/>
              </a:ext>
            </a:extLst>
          </p:cNvPr>
          <p:cNvSpPr txBox="1"/>
          <p:nvPr/>
        </p:nvSpPr>
        <p:spPr>
          <a:xfrm>
            <a:off x="3943350" y="6377245"/>
            <a:ext cx="5090774" cy="338554"/>
          </a:xfrm>
          <a:prstGeom prst="rect">
            <a:avLst/>
          </a:prstGeom>
          <a:solidFill>
            <a:schemeClr val="bg1"/>
          </a:solidFill>
          <a:ln>
            <a:solidFill>
              <a:schemeClr val="tx1"/>
            </a:solidFill>
          </a:ln>
        </p:spPr>
        <p:txBody>
          <a:bodyPr wrap="square">
            <a:spAutoFit/>
          </a:bodyPr>
          <a:lstStyle/>
          <a:p>
            <a:r>
              <a:rPr lang="en-GB" sz="1600" dirty="0">
                <a:latin typeface="Century Gothic" panose="020B0502020202020204" pitchFamily="34" charset="0"/>
                <a:hlinkClick r:id="rId4"/>
              </a:rPr>
              <a:t>https://www.activelearnprimary.co.uk/login</a:t>
            </a:r>
            <a:endParaRPr lang="en-GB" sz="1600" dirty="0">
              <a:latin typeface="Century Gothic" panose="020B0502020202020204" pitchFamily="34" charset="0"/>
            </a:endParaRPr>
          </a:p>
        </p:txBody>
      </p:sp>
      <p:sp>
        <p:nvSpPr>
          <p:cNvPr id="14" name="TextBox 13">
            <a:extLst>
              <a:ext uri="{FF2B5EF4-FFF2-40B4-BE49-F238E27FC236}">
                <a16:creationId xmlns:a16="http://schemas.microsoft.com/office/drawing/2014/main" id="{88961205-6125-4A34-90D7-B3529B37AF43}"/>
              </a:ext>
            </a:extLst>
          </p:cNvPr>
          <p:cNvSpPr txBox="1"/>
          <p:nvPr/>
        </p:nvSpPr>
        <p:spPr>
          <a:xfrm>
            <a:off x="3943350" y="1026686"/>
            <a:ext cx="5090774" cy="5198346"/>
          </a:xfrm>
          <a:prstGeom prst="rect">
            <a:avLst/>
          </a:prstGeom>
          <a:solidFill>
            <a:schemeClr val="bg1"/>
          </a:solidFill>
          <a:ln>
            <a:solidFill>
              <a:schemeClr val="tx1"/>
            </a:solidFill>
          </a:ln>
        </p:spPr>
        <p:txBody>
          <a:bodyPr wrap="square">
            <a:spAutoFit/>
          </a:bodyPr>
          <a:lstStyle/>
          <a:p>
            <a:r>
              <a:rPr lang="en-GB" sz="1580" dirty="0">
                <a:latin typeface="Century Gothic" panose="020B0502020202020204" pitchFamily="34" charset="0"/>
              </a:rPr>
              <a:t>After logging on, you will be taken to the home screen. By clicking on ‘My Stuff,’ you will see the books that have been allocated to your child. </a:t>
            </a:r>
          </a:p>
          <a:p>
            <a:endParaRPr lang="en-GB" sz="1580" dirty="0">
              <a:latin typeface="Century Gothic" panose="020B0502020202020204" pitchFamily="34" charset="0"/>
            </a:endParaRPr>
          </a:p>
          <a:p>
            <a:r>
              <a:rPr lang="en-GB" sz="1580" dirty="0">
                <a:latin typeface="Century Gothic" panose="020B0502020202020204" pitchFamily="34" charset="0"/>
              </a:rPr>
              <a:t>The children can earn website-based rewards by reading these books and answering the accompanying questions, which are marked on certain pages by the Bug Club logo. They can access rewards through the ‘My Rewards’ section, where they are able to play games and collect stickers in exchange for excellent reading!</a:t>
            </a:r>
          </a:p>
          <a:p>
            <a:endParaRPr lang="en-GB" sz="1580" dirty="0">
              <a:latin typeface="Century Gothic" panose="020B0502020202020204" pitchFamily="34" charset="0"/>
            </a:endParaRPr>
          </a:p>
          <a:p>
            <a:r>
              <a:rPr lang="en-GB" sz="1580" dirty="0">
                <a:latin typeface="Century Gothic" panose="020B0502020202020204" pitchFamily="34" charset="0"/>
              </a:rPr>
              <a:t>When a book (and its accompanying activities) has been completed, or has been deallocated by the teacher, it will appear in the ‘My Library’ section and can be revisited. </a:t>
            </a:r>
          </a:p>
          <a:p>
            <a:endParaRPr lang="en-GB" sz="1580" dirty="0">
              <a:latin typeface="Century Gothic" panose="020B0502020202020204" pitchFamily="34" charset="0"/>
            </a:endParaRPr>
          </a:p>
          <a:p>
            <a:r>
              <a:rPr lang="en-GB" sz="1580" dirty="0">
                <a:latin typeface="Century Gothic" panose="020B0502020202020204" pitchFamily="34" charset="0"/>
              </a:rPr>
              <a:t>Reports will also be sent back to your child’s teacher, sharing how many books have been read and how well the questions have been answered. </a:t>
            </a:r>
          </a:p>
        </p:txBody>
      </p:sp>
      <p:pic>
        <p:nvPicPr>
          <p:cNvPr id="7" name="Picture 6">
            <a:extLst>
              <a:ext uri="{FF2B5EF4-FFF2-40B4-BE49-F238E27FC236}">
                <a16:creationId xmlns:a16="http://schemas.microsoft.com/office/drawing/2014/main" id="{214FB429-56ED-4FC3-82F9-0333AB12B25F}"/>
              </a:ext>
            </a:extLst>
          </p:cNvPr>
          <p:cNvPicPr>
            <a:picLocks noChangeAspect="1"/>
          </p:cNvPicPr>
          <p:nvPr/>
        </p:nvPicPr>
        <p:blipFill>
          <a:blip r:embed="rId5"/>
          <a:stretch>
            <a:fillRect/>
          </a:stretch>
        </p:blipFill>
        <p:spPr>
          <a:xfrm>
            <a:off x="8321642" y="142201"/>
            <a:ext cx="650566" cy="742949"/>
          </a:xfrm>
          <a:prstGeom prst="rect">
            <a:avLst/>
          </a:prstGeom>
        </p:spPr>
      </p:pic>
      <p:sp>
        <p:nvSpPr>
          <p:cNvPr id="11" name="TextBox 10">
            <a:extLst>
              <a:ext uri="{FF2B5EF4-FFF2-40B4-BE49-F238E27FC236}">
                <a16:creationId xmlns:a16="http://schemas.microsoft.com/office/drawing/2014/main" id="{91BF22F8-35BD-4875-BD2A-99DD39551368}"/>
              </a:ext>
            </a:extLst>
          </p:cNvPr>
          <p:cNvSpPr txBox="1"/>
          <p:nvPr/>
        </p:nvSpPr>
        <p:spPr>
          <a:xfrm>
            <a:off x="191451" y="3888192"/>
            <a:ext cx="3524250" cy="461665"/>
          </a:xfrm>
          <a:prstGeom prst="rect">
            <a:avLst/>
          </a:prstGeom>
          <a:solidFill>
            <a:schemeClr val="bg1"/>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entury Gothic" panose="020B0502020202020204" pitchFamily="34" charset="0"/>
              </a:rPr>
              <a:t>You will find a log in for Bug Club </a:t>
            </a:r>
            <a:r>
              <a:rPr lang="en-GB" sz="1200" dirty="0" err="1">
                <a:solidFill>
                  <a:prstClr val="black"/>
                </a:solidFill>
                <a:latin typeface="Century Gothic" panose="020B0502020202020204" pitchFamily="34" charset="0"/>
              </a:rPr>
              <a:t>i</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 your child’s home learning pack.</a:t>
            </a:r>
          </a:p>
        </p:txBody>
      </p:sp>
    </p:spTree>
    <p:extLst>
      <p:ext uri="{BB962C8B-B14F-4D97-AF65-F5344CB8AC3E}">
        <p14:creationId xmlns:p14="http://schemas.microsoft.com/office/powerpoint/2010/main" val="57860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6" y="108109"/>
            <a:ext cx="2915408" cy="2133598"/>
          </a:xfrm>
        </p:spPr>
        <p:txBody>
          <a:bodyPr/>
          <a:lstStyle/>
          <a:p>
            <a:r>
              <a:rPr lang="en-US" dirty="0">
                <a:solidFill>
                  <a:schemeClr val="accent4"/>
                </a:solidFill>
                <a:latin typeface="Century Gothic" panose="020B0502020202020204" pitchFamily="34" charset="0"/>
              </a:rPr>
              <a:t>5. </a:t>
            </a:r>
            <a:r>
              <a:rPr lang="en-US" dirty="0" err="1">
                <a:solidFill>
                  <a:schemeClr val="accent4"/>
                </a:solidFill>
                <a:latin typeface="Century Gothic" panose="020B0502020202020204" pitchFamily="34" charset="0"/>
              </a:rPr>
              <a:t>Milverton’s</a:t>
            </a:r>
            <a:r>
              <a:rPr lang="en-US" dirty="0">
                <a:solidFill>
                  <a:schemeClr val="accent4"/>
                </a:solidFill>
                <a:latin typeface="Century Gothic" panose="020B0502020202020204" pitchFamily="34" charset="0"/>
              </a:rPr>
              <a:t> Must Reads</a:t>
            </a:r>
          </a:p>
        </p:txBody>
      </p:sp>
      <p:sp>
        <p:nvSpPr>
          <p:cNvPr id="9" name="TextBox 8">
            <a:extLst>
              <a:ext uri="{FF2B5EF4-FFF2-40B4-BE49-F238E27FC236}">
                <a16:creationId xmlns:a16="http://schemas.microsoft.com/office/drawing/2014/main" id="{3B9A98E5-DEFC-43C9-9118-C52023AC667C}"/>
              </a:ext>
            </a:extLst>
          </p:cNvPr>
          <p:cNvSpPr txBox="1"/>
          <p:nvPr/>
        </p:nvSpPr>
        <p:spPr>
          <a:xfrm>
            <a:off x="3943350" y="119582"/>
            <a:ext cx="5090774" cy="2062103"/>
          </a:xfrm>
          <a:prstGeom prst="rect">
            <a:avLst/>
          </a:prstGeom>
          <a:solidFill>
            <a:schemeClr val="bg1"/>
          </a:solidFill>
          <a:ln>
            <a:solidFill>
              <a:schemeClr val="tx1"/>
            </a:solidFill>
          </a:ln>
        </p:spPr>
        <p:txBody>
          <a:bodyPr wrap="square">
            <a:spAutoFit/>
          </a:bodyPr>
          <a:lstStyle/>
          <a:p>
            <a:r>
              <a:rPr lang="en-GB" sz="1600" dirty="0">
                <a:latin typeface="Century Gothic" panose="020B0502020202020204" pitchFamily="34" charset="0"/>
              </a:rPr>
              <a:t>Your child has also been given a Milverton’s Must Reads passport containing 18 recommended reads for his/her year group.</a:t>
            </a:r>
          </a:p>
          <a:p>
            <a:endParaRPr lang="en-GB" sz="1600" dirty="0">
              <a:latin typeface="Century Gothic" panose="020B0502020202020204" pitchFamily="34" charset="0"/>
            </a:endParaRPr>
          </a:p>
          <a:p>
            <a:r>
              <a:rPr lang="en-GB" sz="1600" dirty="0">
                <a:latin typeface="Century Gothic" panose="020B0502020202020204" pitchFamily="34" charset="0"/>
              </a:rPr>
              <a:t>Help your child achieve his/her bronze, silver, gold and even platinum reading award by reading as many books from the passport as possible.</a:t>
            </a:r>
          </a:p>
        </p:txBody>
      </p:sp>
      <p:pic>
        <p:nvPicPr>
          <p:cNvPr id="4" name="Picture 3">
            <a:extLst>
              <a:ext uri="{FF2B5EF4-FFF2-40B4-BE49-F238E27FC236}">
                <a16:creationId xmlns:a16="http://schemas.microsoft.com/office/drawing/2014/main" id="{2723E6A9-B8DF-4BA7-821F-0A2599C8EAA1}"/>
              </a:ext>
            </a:extLst>
          </p:cNvPr>
          <p:cNvPicPr>
            <a:picLocks noChangeAspect="1"/>
          </p:cNvPicPr>
          <p:nvPr/>
        </p:nvPicPr>
        <p:blipFill>
          <a:blip r:embed="rId3"/>
          <a:stretch>
            <a:fillRect/>
          </a:stretch>
        </p:blipFill>
        <p:spPr>
          <a:xfrm>
            <a:off x="100351" y="2286457"/>
            <a:ext cx="5774238" cy="4219115"/>
          </a:xfrm>
          <a:prstGeom prst="rect">
            <a:avLst/>
          </a:prstGeom>
          <a:ln>
            <a:solidFill>
              <a:schemeClr val="tx1"/>
            </a:solidFill>
          </a:ln>
        </p:spPr>
      </p:pic>
      <p:pic>
        <p:nvPicPr>
          <p:cNvPr id="6" name="Picture 5">
            <a:extLst>
              <a:ext uri="{FF2B5EF4-FFF2-40B4-BE49-F238E27FC236}">
                <a16:creationId xmlns:a16="http://schemas.microsoft.com/office/drawing/2014/main" id="{359F3E18-3BDE-4CDD-9A2F-6370669F2294}"/>
              </a:ext>
            </a:extLst>
          </p:cNvPr>
          <p:cNvPicPr>
            <a:picLocks noChangeAspect="1"/>
          </p:cNvPicPr>
          <p:nvPr/>
        </p:nvPicPr>
        <p:blipFill>
          <a:blip r:embed="rId4"/>
          <a:stretch>
            <a:fillRect/>
          </a:stretch>
        </p:blipFill>
        <p:spPr>
          <a:xfrm>
            <a:off x="4732991" y="3499918"/>
            <a:ext cx="4301133" cy="3238500"/>
          </a:xfrm>
          <a:prstGeom prst="rect">
            <a:avLst/>
          </a:prstGeom>
          <a:ln>
            <a:solidFill>
              <a:schemeClr val="tx1"/>
            </a:solidFill>
          </a:ln>
        </p:spPr>
      </p:pic>
      <p:sp>
        <p:nvSpPr>
          <p:cNvPr id="13" name="TextBox 12">
            <a:extLst>
              <a:ext uri="{FF2B5EF4-FFF2-40B4-BE49-F238E27FC236}">
                <a16:creationId xmlns:a16="http://schemas.microsoft.com/office/drawing/2014/main" id="{2EB5F035-C36F-4B9B-97BF-2D97D65892C4}"/>
              </a:ext>
            </a:extLst>
          </p:cNvPr>
          <p:cNvSpPr txBox="1"/>
          <p:nvPr/>
        </p:nvSpPr>
        <p:spPr>
          <a:xfrm>
            <a:off x="186246" y="978574"/>
            <a:ext cx="3223705" cy="1200329"/>
          </a:xfrm>
          <a:prstGeom prst="rect">
            <a:avLst/>
          </a:prstGeom>
          <a:noFill/>
        </p:spPr>
        <p:txBody>
          <a:bodyPr wrap="square">
            <a:spAutoFit/>
          </a:bodyPr>
          <a:lstStyle/>
          <a:p>
            <a:r>
              <a:rPr lang="en-GB" sz="2400" dirty="0">
                <a:latin typeface="French Script MT" panose="03020402040607040605" pitchFamily="66" charset="0"/>
              </a:rPr>
              <a:t>“Reading gives us a place to go when we have to stay where we are.”</a:t>
            </a:r>
          </a:p>
        </p:txBody>
      </p:sp>
    </p:spTree>
    <p:extLst>
      <p:ext uri="{BB962C8B-B14F-4D97-AF65-F5344CB8AC3E}">
        <p14:creationId xmlns:p14="http://schemas.microsoft.com/office/powerpoint/2010/main" val="394576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44095" y="99047"/>
            <a:ext cx="3442949" cy="2133598"/>
          </a:xfrm>
        </p:spPr>
        <p:txBody>
          <a:bodyPr/>
          <a:lstStyle/>
          <a:p>
            <a:r>
              <a:rPr lang="en-US" dirty="0">
                <a:solidFill>
                  <a:schemeClr val="accent4"/>
                </a:solidFill>
                <a:latin typeface="Century Gothic" panose="020B0502020202020204" pitchFamily="34" charset="0"/>
              </a:rPr>
              <a:t>6. When and how should we read?</a:t>
            </a:r>
          </a:p>
        </p:txBody>
      </p:sp>
      <p:sp>
        <p:nvSpPr>
          <p:cNvPr id="25" name="TextBox 24">
            <a:extLst>
              <a:ext uri="{FF2B5EF4-FFF2-40B4-BE49-F238E27FC236}">
                <a16:creationId xmlns:a16="http://schemas.microsoft.com/office/drawing/2014/main" id="{451BC43E-91C9-4CA1-82B5-58D5396A5A1B}"/>
              </a:ext>
            </a:extLst>
          </p:cNvPr>
          <p:cNvSpPr txBox="1"/>
          <p:nvPr/>
        </p:nvSpPr>
        <p:spPr>
          <a:xfrm>
            <a:off x="4131213" y="139988"/>
            <a:ext cx="4826541" cy="3539430"/>
          </a:xfrm>
          <a:prstGeom prst="rect">
            <a:avLst/>
          </a:prstGeom>
          <a:solidFill>
            <a:schemeClr val="bg1"/>
          </a:solidFill>
          <a:ln>
            <a:solidFill>
              <a:schemeClr val="tx1"/>
            </a:solidFill>
          </a:ln>
        </p:spPr>
        <p:txBody>
          <a:bodyPr wrap="square">
            <a:spAutoFit/>
          </a:bodyPr>
          <a:lstStyle/>
          <a:p>
            <a:r>
              <a:rPr lang="en-GB" sz="1400" dirty="0">
                <a:latin typeface="Century Gothic" panose="020B0502020202020204" pitchFamily="34" charset="0"/>
              </a:rPr>
              <a:t>Share books whenever you have the time.</a:t>
            </a:r>
          </a:p>
          <a:p>
            <a:endParaRPr lang="en-GB" sz="1400" dirty="0">
              <a:latin typeface="Century Gothic" panose="020B0502020202020204" pitchFamily="34" charset="0"/>
            </a:endParaRPr>
          </a:p>
          <a:p>
            <a:r>
              <a:rPr lang="en-GB" sz="1400" b="1" dirty="0">
                <a:latin typeface="Century Gothic" panose="020B0502020202020204" pitchFamily="34" charset="0"/>
              </a:rPr>
              <a:t>Reading for just ten minutes a day with your</a:t>
            </a:r>
          </a:p>
          <a:p>
            <a:r>
              <a:rPr lang="en-GB" sz="1400" b="1" dirty="0">
                <a:latin typeface="Century Gothic" panose="020B0502020202020204" pitchFamily="34" charset="0"/>
              </a:rPr>
              <a:t>child makes a huge difference.</a:t>
            </a:r>
          </a:p>
          <a:p>
            <a:endParaRPr lang="en-GB" sz="1400" b="1" dirty="0">
              <a:latin typeface="Century Gothic" panose="020B0502020202020204" pitchFamily="34" charset="0"/>
            </a:endParaRPr>
          </a:p>
          <a:p>
            <a:r>
              <a:rPr lang="en-GB" sz="1400" dirty="0">
                <a:latin typeface="Century Gothic" panose="020B0502020202020204" pitchFamily="34" charset="0"/>
              </a:rPr>
              <a:t>• Take books with you so you always have a</a:t>
            </a:r>
          </a:p>
          <a:p>
            <a:r>
              <a:rPr lang="en-GB" sz="1400" dirty="0">
                <a:latin typeface="Century Gothic" panose="020B0502020202020204" pitchFamily="34" charset="0"/>
              </a:rPr>
              <a:t>story to share. You can read on the train or</a:t>
            </a:r>
          </a:p>
          <a:p>
            <a:r>
              <a:rPr lang="en-GB" sz="1400" dirty="0">
                <a:latin typeface="Century Gothic" panose="020B0502020202020204" pitchFamily="34" charset="0"/>
              </a:rPr>
              <a:t>bus, or even if you are waiting in a queue</a:t>
            </a:r>
          </a:p>
          <a:p>
            <a:r>
              <a:rPr lang="en-GB" sz="1400" dirty="0">
                <a:latin typeface="Century Gothic" panose="020B0502020202020204" pitchFamily="34" charset="0"/>
              </a:rPr>
              <a:t>together.</a:t>
            </a:r>
          </a:p>
          <a:p>
            <a:r>
              <a:rPr lang="en-GB" sz="1400" dirty="0">
                <a:latin typeface="Century Gothic" panose="020B0502020202020204" pitchFamily="34" charset="0"/>
              </a:rPr>
              <a:t>• When you are outside, take time to notice</a:t>
            </a:r>
          </a:p>
          <a:p>
            <a:r>
              <a:rPr lang="en-GB" sz="1400" dirty="0">
                <a:latin typeface="Century Gothic" panose="020B0502020202020204" pitchFamily="34" charset="0"/>
              </a:rPr>
              <a:t>what is going on around you. Make up</a:t>
            </a:r>
          </a:p>
          <a:p>
            <a:r>
              <a:rPr lang="en-GB" sz="1400" dirty="0">
                <a:latin typeface="Century Gothic" panose="020B0502020202020204" pitchFamily="34" charset="0"/>
              </a:rPr>
              <a:t>stories about what you see with your child.</a:t>
            </a:r>
          </a:p>
          <a:p>
            <a:r>
              <a:rPr lang="en-GB" sz="1400" dirty="0">
                <a:latin typeface="Century Gothic" panose="020B0502020202020204" pitchFamily="34" charset="0"/>
              </a:rPr>
              <a:t>• Bedtime is the perfect time to read together.</a:t>
            </a:r>
          </a:p>
          <a:p>
            <a:r>
              <a:rPr lang="en-GB" sz="1400" dirty="0">
                <a:latin typeface="Century Gothic" panose="020B0502020202020204" pitchFamily="34" charset="0"/>
              </a:rPr>
              <a:t>It helps create a routine and can make going to bed something your child looks forward to. It is a special time for a parent and child to share.</a:t>
            </a:r>
          </a:p>
        </p:txBody>
      </p:sp>
      <p:sp>
        <p:nvSpPr>
          <p:cNvPr id="9" name="TextBox 8">
            <a:extLst>
              <a:ext uri="{FF2B5EF4-FFF2-40B4-BE49-F238E27FC236}">
                <a16:creationId xmlns:a16="http://schemas.microsoft.com/office/drawing/2014/main" id="{2E904AD7-F727-4A03-8597-724D88545618}"/>
              </a:ext>
            </a:extLst>
          </p:cNvPr>
          <p:cNvSpPr txBox="1"/>
          <p:nvPr/>
        </p:nvSpPr>
        <p:spPr>
          <a:xfrm>
            <a:off x="109876" y="3311990"/>
            <a:ext cx="3919199" cy="3323987"/>
          </a:xfrm>
          <a:prstGeom prst="rect">
            <a:avLst/>
          </a:prstGeom>
          <a:solidFill>
            <a:schemeClr val="bg1"/>
          </a:solidFill>
          <a:ln>
            <a:solidFill>
              <a:schemeClr val="tx1"/>
            </a:solidFill>
          </a:ln>
        </p:spPr>
        <p:txBody>
          <a:bodyPr wrap="square">
            <a:spAutoFit/>
          </a:bodyPr>
          <a:lstStyle/>
          <a:p>
            <a:r>
              <a:rPr lang="en-GB" sz="1400" dirty="0">
                <a:latin typeface="Century Gothic" panose="020B0502020202020204" pitchFamily="34" charset="0"/>
              </a:rPr>
              <a:t>Find a quiet place with no distractions. Turn off televisions, radios, computers and tablets. Take time to look at each page. </a:t>
            </a:r>
          </a:p>
          <a:p>
            <a:r>
              <a:rPr lang="en-GB" sz="1400" dirty="0">
                <a:latin typeface="Century Gothic" panose="020B0502020202020204" pitchFamily="34" charset="0"/>
              </a:rPr>
              <a:t>You don’t need to make sure your child gets every word right. It is ok for both of you to make mistakes! </a:t>
            </a:r>
          </a:p>
          <a:p>
            <a:r>
              <a:rPr lang="en-GB" sz="1400" dirty="0">
                <a:latin typeface="Century Gothic" panose="020B0502020202020204" pitchFamily="34" charset="0"/>
              </a:rPr>
              <a:t>Let them talk to you about the pictures. This helps them look for meaning and to think about what they see happening on the page.</a:t>
            </a:r>
          </a:p>
          <a:p>
            <a:r>
              <a:rPr lang="en-GB" sz="1400" dirty="0">
                <a:latin typeface="Century Gothic" panose="020B0502020202020204" pitchFamily="34" charset="0"/>
              </a:rPr>
              <a:t>Don’t forget to smile. If you feel comfortable try pulling funny faces, making animal noises and putting on character voices – these always make children giggle!</a:t>
            </a:r>
          </a:p>
        </p:txBody>
      </p:sp>
      <p:sp>
        <p:nvSpPr>
          <p:cNvPr id="11" name="TextBox 10">
            <a:extLst>
              <a:ext uri="{FF2B5EF4-FFF2-40B4-BE49-F238E27FC236}">
                <a16:creationId xmlns:a16="http://schemas.microsoft.com/office/drawing/2014/main" id="{AF09FEA3-B11A-4406-B874-A515EBEC82DF}"/>
              </a:ext>
            </a:extLst>
          </p:cNvPr>
          <p:cNvSpPr txBox="1"/>
          <p:nvPr/>
        </p:nvSpPr>
        <p:spPr>
          <a:xfrm>
            <a:off x="4131215" y="3835210"/>
            <a:ext cx="4826540" cy="2800767"/>
          </a:xfrm>
          <a:prstGeom prst="rect">
            <a:avLst/>
          </a:prstGeom>
          <a:solidFill>
            <a:schemeClr val="bg1"/>
          </a:solidFill>
          <a:ln>
            <a:solidFill>
              <a:schemeClr val="tx1"/>
            </a:solidFill>
          </a:ln>
        </p:spPr>
        <p:txBody>
          <a:bodyPr wrap="square">
            <a:spAutoFit/>
          </a:bodyPr>
          <a:lstStyle/>
          <a:p>
            <a:r>
              <a:rPr lang="en-GB" sz="1600" dirty="0">
                <a:latin typeface="Century Gothic" panose="020B0502020202020204" pitchFamily="34" charset="0"/>
              </a:rPr>
              <a:t>Be a reading role model! If your child sees you reading, they will want to read too. </a:t>
            </a:r>
          </a:p>
          <a:p>
            <a:endParaRPr lang="en-GB" sz="1600" dirty="0">
              <a:latin typeface="Century Gothic" panose="020B0502020202020204" pitchFamily="34" charset="0"/>
            </a:endParaRPr>
          </a:p>
          <a:p>
            <a:r>
              <a:rPr lang="en-GB" sz="1600" dirty="0">
                <a:latin typeface="Century Gothic" panose="020B0502020202020204" pitchFamily="34" charset="0"/>
              </a:rPr>
              <a:t>• Involve your family in what you are reading - talk about what you have read and what you liked about the story. </a:t>
            </a:r>
          </a:p>
          <a:p>
            <a:endParaRPr lang="en-GB" sz="1600" dirty="0">
              <a:latin typeface="Century Gothic" panose="020B0502020202020204" pitchFamily="34" charset="0"/>
            </a:endParaRPr>
          </a:p>
          <a:p>
            <a:r>
              <a:rPr lang="en-GB" sz="1600" dirty="0">
                <a:latin typeface="Century Gothic" panose="020B0502020202020204" pitchFamily="34" charset="0"/>
              </a:rPr>
              <a:t>• Encourage friends and family to share books with your child. The more people your child sees reading, the more they will want to read too.</a:t>
            </a:r>
          </a:p>
        </p:txBody>
      </p:sp>
      <p:sp>
        <p:nvSpPr>
          <p:cNvPr id="13" name="TextBox 12">
            <a:extLst>
              <a:ext uri="{FF2B5EF4-FFF2-40B4-BE49-F238E27FC236}">
                <a16:creationId xmlns:a16="http://schemas.microsoft.com/office/drawing/2014/main" id="{FDBB4169-7BC1-48FD-9E9F-A53D395FC701}"/>
              </a:ext>
            </a:extLst>
          </p:cNvPr>
          <p:cNvSpPr txBox="1"/>
          <p:nvPr/>
        </p:nvSpPr>
        <p:spPr>
          <a:xfrm>
            <a:off x="186246" y="978574"/>
            <a:ext cx="3223705" cy="2308324"/>
          </a:xfrm>
          <a:prstGeom prst="rect">
            <a:avLst/>
          </a:prstGeom>
          <a:noFill/>
        </p:spPr>
        <p:txBody>
          <a:bodyPr wrap="square">
            <a:spAutoFit/>
          </a:bodyPr>
          <a:lstStyle/>
          <a:p>
            <a:r>
              <a:rPr lang="en-GB" sz="2400" dirty="0">
                <a:latin typeface="French Script MT" panose="03020402040607040605" pitchFamily="66" charset="0"/>
              </a:rPr>
              <a:t>"So please, oh please, we beg, we pray, go throw your TV set away, and in its place you can install, a lovely bookshelf on the wall.“ Roald Dahl – Charlie and the Chocolate Factory</a:t>
            </a:r>
          </a:p>
        </p:txBody>
      </p:sp>
    </p:spTree>
    <p:extLst>
      <p:ext uri="{BB962C8B-B14F-4D97-AF65-F5344CB8AC3E}">
        <p14:creationId xmlns:p14="http://schemas.microsoft.com/office/powerpoint/2010/main" val="4926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109875" y="108109"/>
            <a:ext cx="3209925" cy="2133598"/>
          </a:xfrm>
        </p:spPr>
        <p:txBody>
          <a:bodyPr/>
          <a:lstStyle/>
          <a:p>
            <a:r>
              <a:rPr lang="en-US" dirty="0">
                <a:solidFill>
                  <a:schemeClr val="accent4"/>
                </a:solidFill>
                <a:latin typeface="Century Gothic" panose="020B0502020202020204" pitchFamily="34" charset="0"/>
              </a:rPr>
              <a:t>7. The two main reading skills.</a:t>
            </a:r>
          </a:p>
        </p:txBody>
      </p:sp>
      <p:sp>
        <p:nvSpPr>
          <p:cNvPr id="7" name="TextBox 6">
            <a:extLst>
              <a:ext uri="{FF2B5EF4-FFF2-40B4-BE49-F238E27FC236}">
                <a16:creationId xmlns:a16="http://schemas.microsoft.com/office/drawing/2014/main" id="{463596A2-81C9-40C4-AEA9-2540D6BC3675}"/>
              </a:ext>
            </a:extLst>
          </p:cNvPr>
          <p:cNvSpPr txBox="1"/>
          <p:nvPr/>
        </p:nvSpPr>
        <p:spPr>
          <a:xfrm>
            <a:off x="109876" y="3875900"/>
            <a:ext cx="3209925" cy="2862322"/>
          </a:xfrm>
          <a:prstGeom prst="rect">
            <a:avLst/>
          </a:prstGeom>
          <a:solidFill>
            <a:schemeClr val="bg1"/>
          </a:solidFill>
          <a:ln>
            <a:solidFill>
              <a:schemeClr val="tx1"/>
            </a:solidFill>
          </a:ln>
        </p:spPr>
        <p:txBody>
          <a:bodyPr wrap="square">
            <a:spAutoFit/>
          </a:bodyPr>
          <a:lstStyle/>
          <a:p>
            <a:r>
              <a:rPr lang="en-GB" dirty="0">
                <a:latin typeface="Century Gothic" panose="020B0502020202020204" pitchFamily="34" charset="0"/>
              </a:rPr>
              <a:t>1. </a:t>
            </a:r>
            <a:r>
              <a:rPr lang="en-GB" u="sng" dirty="0">
                <a:latin typeface="Century Gothic" panose="020B0502020202020204" pitchFamily="34" charset="0"/>
              </a:rPr>
              <a:t>Phonics &amp;Word Recognition</a:t>
            </a:r>
          </a:p>
          <a:p>
            <a:endParaRPr lang="en-GB" u="sng" dirty="0">
              <a:latin typeface="Century Gothic" panose="020B0502020202020204" pitchFamily="34" charset="0"/>
            </a:endParaRPr>
          </a:p>
          <a:p>
            <a:r>
              <a:rPr lang="en-GB" dirty="0">
                <a:latin typeface="Century Gothic" panose="020B0502020202020204" pitchFamily="34" charset="0"/>
              </a:rPr>
              <a:t>The ability to blend letter sounds (phonemes) together to read words.</a:t>
            </a:r>
          </a:p>
          <a:p>
            <a:endParaRPr lang="en-GB" dirty="0">
              <a:latin typeface="Century Gothic" panose="020B0502020202020204" pitchFamily="34" charset="0"/>
            </a:endParaRPr>
          </a:p>
          <a:p>
            <a:r>
              <a:rPr lang="en-GB" dirty="0">
                <a:latin typeface="Century Gothic" panose="020B0502020202020204" pitchFamily="34" charset="0"/>
              </a:rPr>
              <a:t>The ability to recognise words presented in and out of context.</a:t>
            </a:r>
          </a:p>
        </p:txBody>
      </p:sp>
      <p:sp>
        <p:nvSpPr>
          <p:cNvPr id="9" name="TextBox 8">
            <a:extLst>
              <a:ext uri="{FF2B5EF4-FFF2-40B4-BE49-F238E27FC236}">
                <a16:creationId xmlns:a16="http://schemas.microsoft.com/office/drawing/2014/main" id="{70C44347-EF56-4EBE-B844-712F1B042E52}"/>
              </a:ext>
            </a:extLst>
          </p:cNvPr>
          <p:cNvSpPr txBox="1"/>
          <p:nvPr/>
        </p:nvSpPr>
        <p:spPr>
          <a:xfrm>
            <a:off x="3810000" y="216664"/>
            <a:ext cx="5124450" cy="3693319"/>
          </a:xfrm>
          <a:prstGeom prst="rect">
            <a:avLst/>
          </a:prstGeom>
          <a:solidFill>
            <a:schemeClr val="bg1"/>
          </a:solidFill>
          <a:ln>
            <a:solidFill>
              <a:schemeClr val="tx1"/>
            </a:solidFill>
          </a:ln>
        </p:spPr>
        <p:txBody>
          <a:bodyPr wrap="square">
            <a:spAutoFit/>
          </a:bodyPr>
          <a:lstStyle/>
          <a:p>
            <a:r>
              <a:rPr lang="en-GB" dirty="0">
                <a:latin typeface="Century Gothic" panose="020B0502020202020204" pitchFamily="34" charset="0"/>
              </a:rPr>
              <a:t>2. </a:t>
            </a:r>
            <a:r>
              <a:rPr lang="en-GB" u="sng" dirty="0">
                <a:latin typeface="Century Gothic" panose="020B0502020202020204" pitchFamily="34" charset="0"/>
              </a:rPr>
              <a:t>Understanding</a:t>
            </a:r>
          </a:p>
          <a:p>
            <a:r>
              <a:rPr lang="en-GB" dirty="0">
                <a:latin typeface="Century Gothic" panose="020B0502020202020204" pitchFamily="34" charset="0"/>
              </a:rPr>
              <a:t>The ability to understand the meaning of the words and sentences in a text.</a:t>
            </a:r>
          </a:p>
          <a:p>
            <a:endParaRPr lang="en-GB" dirty="0">
              <a:latin typeface="Century Gothic" panose="020B0502020202020204" pitchFamily="34" charset="0"/>
            </a:endParaRPr>
          </a:p>
          <a:p>
            <a:r>
              <a:rPr lang="en-GB" dirty="0">
                <a:latin typeface="Century Gothic" panose="020B0502020202020204" pitchFamily="34" charset="0"/>
              </a:rPr>
              <a:t>The ability to understand the ideas, information and themes in a text.</a:t>
            </a:r>
          </a:p>
          <a:p>
            <a:endParaRPr lang="en-GB" dirty="0">
              <a:latin typeface="Century Gothic" panose="020B0502020202020204" pitchFamily="34" charset="0"/>
            </a:endParaRPr>
          </a:p>
          <a:p>
            <a:r>
              <a:rPr lang="en-GB" dirty="0">
                <a:latin typeface="Century Gothic" panose="020B0502020202020204" pitchFamily="34" charset="0"/>
              </a:rPr>
              <a:t>Being able to read does not mean you understand what you read.</a:t>
            </a:r>
          </a:p>
          <a:p>
            <a:endParaRPr lang="en-GB" dirty="0">
              <a:latin typeface="Century Gothic" panose="020B0502020202020204" pitchFamily="34" charset="0"/>
            </a:endParaRPr>
          </a:p>
          <a:p>
            <a:r>
              <a:rPr lang="en-GB" dirty="0">
                <a:latin typeface="Century Gothic" panose="020B0502020202020204" pitchFamily="34" charset="0"/>
              </a:rPr>
              <a:t>Your child might sound like a good reader but may not necessarily understand what the text means.</a:t>
            </a:r>
          </a:p>
        </p:txBody>
      </p:sp>
      <p:sp>
        <p:nvSpPr>
          <p:cNvPr id="13" name="TextBox 12">
            <a:extLst>
              <a:ext uri="{FF2B5EF4-FFF2-40B4-BE49-F238E27FC236}">
                <a16:creationId xmlns:a16="http://schemas.microsoft.com/office/drawing/2014/main" id="{5A3988C1-DD22-4872-9E5F-EFD1427FCBCB}"/>
              </a:ext>
            </a:extLst>
          </p:cNvPr>
          <p:cNvSpPr txBox="1"/>
          <p:nvPr/>
        </p:nvSpPr>
        <p:spPr>
          <a:xfrm>
            <a:off x="3426619" y="4183677"/>
            <a:ext cx="5507831" cy="2554545"/>
          </a:xfrm>
          <a:prstGeom prst="rect">
            <a:avLst/>
          </a:prstGeom>
          <a:solidFill>
            <a:schemeClr val="bg1"/>
          </a:solidFill>
          <a:ln>
            <a:solidFill>
              <a:schemeClr val="tx1"/>
            </a:solidFill>
          </a:ln>
        </p:spPr>
        <p:txBody>
          <a:bodyPr wrap="square">
            <a:spAutoFit/>
          </a:bodyPr>
          <a:lstStyle/>
          <a:p>
            <a:r>
              <a:rPr lang="en-GB" sz="1600" i="1" dirty="0">
                <a:latin typeface="Century Gothic" panose="020B0502020202020204" pitchFamily="34" charset="0"/>
              </a:rPr>
              <a:t>“Good comprehension draws from linguistic knowledge (in particular of vocabulary and grammar) and on knowledge of the world.</a:t>
            </a:r>
          </a:p>
          <a:p>
            <a:r>
              <a:rPr lang="en-GB" sz="1600" i="1" dirty="0">
                <a:latin typeface="Century Gothic" panose="020B0502020202020204" pitchFamily="34" charset="0"/>
              </a:rPr>
              <a:t>Comprehension skills develop through pupils’ experience of high-quality discussion, as well as from reading and discussing a range of stories, poems and non-fiction. All pupils must be encouraged to read widely across both fiction and non-fiction to develop their knowledge of themselves and the world in which they live.” </a:t>
            </a:r>
            <a:r>
              <a:rPr lang="en-GB" sz="1600" dirty="0">
                <a:latin typeface="Century Gothic" panose="020B0502020202020204" pitchFamily="34" charset="0"/>
              </a:rPr>
              <a:t>DfE</a:t>
            </a:r>
          </a:p>
        </p:txBody>
      </p:sp>
      <p:sp>
        <p:nvSpPr>
          <p:cNvPr id="14" name="TextBox 13">
            <a:extLst>
              <a:ext uri="{FF2B5EF4-FFF2-40B4-BE49-F238E27FC236}">
                <a16:creationId xmlns:a16="http://schemas.microsoft.com/office/drawing/2014/main" id="{A26268A3-DA4F-42C2-8E0B-9FAD46742E88}"/>
              </a:ext>
            </a:extLst>
          </p:cNvPr>
          <p:cNvSpPr txBox="1"/>
          <p:nvPr/>
        </p:nvSpPr>
        <p:spPr>
          <a:xfrm>
            <a:off x="209550" y="1186160"/>
            <a:ext cx="2636044"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rench Script MT" panose="03020402040607040605" pitchFamily="66" charset="0"/>
                <a:ea typeface="+mn-ea"/>
                <a:cs typeface="+mn-cs"/>
              </a:rPr>
              <a:t>“Reading is the gateway for children that makes all other learning possible.” Barack Obama</a:t>
            </a:r>
          </a:p>
        </p:txBody>
      </p:sp>
    </p:spTree>
    <p:extLst>
      <p:ext uri="{BB962C8B-B14F-4D97-AF65-F5344CB8AC3E}">
        <p14:creationId xmlns:p14="http://schemas.microsoft.com/office/powerpoint/2010/main" val="20594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3853</Words>
  <Application>Microsoft Office PowerPoint</Application>
  <PresentationFormat>On-screen Show (4:3)</PresentationFormat>
  <Paragraphs>304</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Courier New</vt:lpstr>
      <vt:lpstr>French Script MT</vt:lpstr>
      <vt:lpstr>Office Theme</vt:lpstr>
      <vt:lpstr>Reading at Home</vt:lpstr>
      <vt:lpstr>Contents</vt:lpstr>
      <vt:lpstr>1. Why read at home?</vt:lpstr>
      <vt:lpstr>2.What should we read?</vt:lpstr>
      <vt:lpstr>3.Will my child get a school reading book?</vt:lpstr>
      <vt:lpstr>4. Are there any online resources?</vt:lpstr>
      <vt:lpstr>5. Milverton’s Must Reads</vt:lpstr>
      <vt:lpstr>6. When and how should we read?</vt:lpstr>
      <vt:lpstr>7. The two main reading skills.</vt:lpstr>
      <vt:lpstr>8. Top tips for reading at home</vt:lpstr>
      <vt:lpstr>9.Phonics – an introduction </vt:lpstr>
      <vt:lpstr>9.How can I help? Phonics</vt:lpstr>
      <vt:lpstr>PowerPoint Presentation</vt:lpstr>
      <vt:lpstr>PowerPoint Presentation</vt:lpstr>
      <vt:lpstr>9.How can I help?  Phonics</vt:lpstr>
      <vt:lpstr>10. How can I help?  Comprehension</vt:lpstr>
      <vt:lpstr>10. How can I help?  Comprehension</vt:lpstr>
      <vt:lpstr>11. SATS</vt:lpstr>
      <vt:lpstr>SATS</vt:lpstr>
      <vt:lpstr>SATS</vt:lpstr>
      <vt:lpstr>SATS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at Home</dc:title>
  <dc:creator>D Belmega MPS</dc:creator>
  <cp:lastModifiedBy>Danielle Belmega</cp:lastModifiedBy>
  <cp:revision>12</cp:revision>
  <dcterms:created xsi:type="dcterms:W3CDTF">2021-09-15T10:08:54Z</dcterms:created>
  <dcterms:modified xsi:type="dcterms:W3CDTF">2022-11-09T13:48:48Z</dcterms:modified>
</cp:coreProperties>
</file>