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7" r:id="rId4"/>
    <p:sldId id="270" r:id="rId5"/>
    <p:sldId id="290" r:id="rId6"/>
    <p:sldId id="299" r:id="rId7"/>
    <p:sldId id="300" r:id="rId8"/>
    <p:sldId id="301" r:id="rId9"/>
    <p:sldId id="271" r:id="rId10"/>
    <p:sldId id="302" r:id="rId11"/>
    <p:sldId id="275" r:id="rId12"/>
    <p:sldId id="283" r:id="rId13"/>
    <p:sldId id="284" r:id="rId14"/>
    <p:sldId id="285" r:id="rId15"/>
    <p:sldId id="286" r:id="rId16"/>
    <p:sldId id="287" r:id="rId17"/>
    <p:sldId id="274" r:id="rId18"/>
    <p:sldId id="276" r:id="rId19"/>
    <p:sldId id="288" r:id="rId20"/>
    <p:sldId id="303" r:id="rId21"/>
    <p:sldId id="294" r:id="rId22"/>
    <p:sldId id="295" r:id="rId23"/>
    <p:sldId id="28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94660"/>
  </p:normalViewPr>
  <p:slideViewPr>
    <p:cSldViewPr>
      <p:cViewPr varScale="1">
        <p:scale>
          <a:sx n="69" d="100"/>
          <a:sy n="69"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3C6F217-89B5-4568-92CC-266A9D7D6050}" type="datetimeFigureOut">
              <a:rPr lang="en-US"/>
              <a:pPr>
                <a:defRPr/>
              </a:pPr>
              <a:t>10/9/2016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10D5B0-96E7-479A-9D44-E8F48EF4EE3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3D3DDDB-9132-46F7-8E46-622489F9718F}" type="datetimeFigureOut">
              <a:rPr lang="en-US"/>
              <a:pPr>
                <a:defRPr/>
              </a:pPr>
              <a:t>10/9/2016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430969-CC52-4362-8AFF-3A61CCD702B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ACC1062-54CE-45EE-8A58-950D257AC1A9}" type="datetimeFigureOut">
              <a:rPr lang="en-US"/>
              <a:pPr>
                <a:defRPr/>
              </a:pPr>
              <a:t>10/9/2016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074EE6B-9FF7-4FE7-8E28-CF7FAE1BA15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93459D8-D0F3-4882-8EF3-27CF2D62B349}" type="datetimeFigureOut">
              <a:rPr lang="en-US"/>
              <a:pPr>
                <a:defRPr/>
              </a:pPr>
              <a:t>10/9/2016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54B93F-DE9A-4EB1-AC51-277F2403625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D9BC8E-EDFE-4703-AC9E-C99832D97FA6}" type="datetimeFigureOut">
              <a:rPr lang="en-US"/>
              <a:pPr>
                <a:defRPr/>
              </a:pPr>
              <a:t>10/9/2016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E4F9EC-BB36-49D3-8DE0-4BFE3C1A906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79E905B-C371-465A-9B07-A1B5F66F86A7}" type="datetimeFigureOut">
              <a:rPr lang="en-US"/>
              <a:pPr>
                <a:defRPr/>
              </a:pPr>
              <a:t>10/9/2016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7D306F9-D41A-4652-A00C-C4108F4DD07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2190B19-4208-4A04-B3BF-4EF6622A444F}" type="datetimeFigureOut">
              <a:rPr lang="en-US"/>
              <a:pPr>
                <a:defRPr/>
              </a:pPr>
              <a:t>10/9/2016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6508E2B-9802-4B60-AC13-7AA3AD059A7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3DBDF28-DD04-446B-A893-B0EA1109F5BA}" type="datetimeFigureOut">
              <a:rPr lang="en-US"/>
              <a:pPr>
                <a:defRPr/>
              </a:pPr>
              <a:t>10/9/2016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07BE342-653B-470A-BAFD-5E394388636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62DE16-6D96-4E81-BED2-5E949B3BA30E}" type="datetimeFigureOut">
              <a:rPr lang="en-US"/>
              <a:pPr>
                <a:defRPr/>
              </a:pPr>
              <a:t>10/9/2016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8FA73E1-EB07-4E62-960C-87BA53C9AE4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916E6D-CC56-4C48-BDDF-D3FE35D051A8}" type="datetimeFigureOut">
              <a:rPr lang="en-US"/>
              <a:pPr>
                <a:defRPr/>
              </a:pPr>
              <a:t>10/9/2016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17AB30C-9873-4E7E-9E6F-CF4F4640567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AFD0C7-34C7-4DBC-9216-5368339DE923}" type="datetimeFigureOut">
              <a:rPr lang="en-US"/>
              <a:pPr>
                <a:defRPr/>
              </a:pPr>
              <a:t>10/9/2016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E9C835-7D55-44F1-9432-1B74F06DED0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BD6EDC-F97A-4FA8-BD24-84EEB8B9F848}" type="datetimeFigureOut">
              <a:rPr lang="en-US"/>
              <a:pPr>
                <a:defRPr/>
              </a:pPr>
              <a:t>10/9/2016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BA09BF5-EC44-47C5-90B4-F9E386D647B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imgres?imgurl=http://blog.nj.com/wine_goddess/2008/05/large_Screaming.gif&amp;imgrefurl=http://www.sodahead.com/living/when-someone-says-heads-up-how-do-you-react/question-1705181/&amp;usg=__zIlW_ehNMigiQlUQqXsXKg-PJSU=&amp;h=453&amp;w=453&amp;sz=164&amp;hl=en&amp;start=3&amp;zoom=1&amp;tbnid=ou7FR1TmMuYAqM:&amp;tbnh=127&amp;tbnw=127&amp;ei=B4gdT__kAouZOv-Y9boI&amp;prev=/search?q%3Dscreaming%2Bperson%26hl%3Den%26safe%3Dactive%26sa%3DX%26rlz%3D1T4ADSA_enGB433GB434%26tbm%3Disch%26prmd%3Divns&amp;itbs=1"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1560" y="2420888"/>
            <a:ext cx="8033518" cy="3162647"/>
          </a:xfrm>
        </p:spPr>
        <p:txBody>
          <a:bodyPr/>
          <a:lstStyle/>
          <a:p>
            <a:pPr eaLnBrk="1" hangingPunct="1"/>
            <a:r>
              <a:rPr lang="en-GB" sz="4000" b="1" dirty="0" smtClean="0"/>
              <a:t/>
            </a:r>
            <a:br>
              <a:rPr lang="en-GB" sz="4000" b="1" dirty="0" smtClean="0"/>
            </a:br>
            <a:r>
              <a:rPr lang="en-GB" sz="4000" b="1" dirty="0" smtClean="0"/>
              <a:t/>
            </a:r>
            <a:br>
              <a:rPr lang="en-GB" sz="4000" b="1" dirty="0" smtClean="0"/>
            </a:br>
            <a:r>
              <a:rPr lang="en-GB" sz="4000" b="1" dirty="0" smtClean="0">
                <a:latin typeface="NTPreCursive" panose="03000400000000000000" pitchFamily="66" charset="0"/>
              </a:rPr>
              <a:t>Read Write Inc. </a:t>
            </a:r>
            <a:r>
              <a:rPr lang="en-GB" sz="4000" b="1" i="1" dirty="0" smtClean="0">
                <a:latin typeface="NTPreCursive" panose="03000400000000000000" pitchFamily="66" charset="0"/>
              </a:rPr>
              <a:t>Speed Sounds</a:t>
            </a:r>
            <a:r>
              <a:rPr lang="en-GB" sz="4000" b="1" dirty="0" smtClean="0">
                <a:latin typeface="NTPreCursive" panose="03000400000000000000" pitchFamily="66" charset="0"/>
              </a:rPr>
              <a:t/>
            </a:r>
            <a:br>
              <a:rPr lang="en-GB" sz="4000" b="1" dirty="0" smtClean="0">
                <a:latin typeface="NTPreCursive" panose="03000400000000000000" pitchFamily="66" charset="0"/>
              </a:rPr>
            </a:br>
            <a:r>
              <a:rPr lang="en-GB" sz="4000" b="1" dirty="0" smtClean="0">
                <a:latin typeface="NTPreCursive" panose="03000400000000000000" pitchFamily="66" charset="0"/>
              </a:rPr>
              <a:t>   </a:t>
            </a:r>
            <a:br>
              <a:rPr lang="en-GB" sz="4000" b="1" dirty="0" smtClean="0">
                <a:latin typeface="NTPreCursive" panose="03000400000000000000" pitchFamily="66" charset="0"/>
              </a:rPr>
            </a:br>
            <a:r>
              <a:rPr lang="en-GB" sz="4000" b="1" dirty="0" smtClean="0">
                <a:latin typeface="NTPreCursive" panose="03000400000000000000" pitchFamily="66" charset="0"/>
              </a:rPr>
              <a:t>EYFS </a:t>
            </a:r>
            <a:r>
              <a:rPr lang="en-GB" sz="4000" dirty="0" smtClean="0">
                <a:latin typeface="NTPreCursive" panose="03000400000000000000" pitchFamily="66" charset="0"/>
              </a:rPr>
              <a:t>Phonics information for parents   </a:t>
            </a:r>
            <a:br>
              <a:rPr lang="en-GB" sz="4000" dirty="0" smtClean="0">
                <a:latin typeface="NTPreCursive" panose="03000400000000000000" pitchFamily="66" charset="0"/>
              </a:rPr>
            </a:br>
            <a:r>
              <a:rPr lang="en-GB" sz="4000" dirty="0" smtClean="0">
                <a:latin typeface="NTPreCursive" panose="03000400000000000000" pitchFamily="66" charset="0"/>
              </a:rPr>
              <a:t/>
            </a:r>
            <a:br>
              <a:rPr lang="en-GB" sz="4000" dirty="0" smtClean="0">
                <a:latin typeface="NTPreCursive" panose="03000400000000000000" pitchFamily="66" charset="0"/>
              </a:rPr>
            </a:br>
            <a:r>
              <a:rPr lang="en-GB" sz="4000" dirty="0" smtClean="0">
                <a:latin typeface="NTPreCursive" panose="03000400000000000000" pitchFamily="66" charset="0"/>
              </a:rPr>
              <a:t>10</a:t>
            </a:r>
            <a:r>
              <a:rPr lang="en-GB" sz="4000" baseline="30000" dirty="0" smtClean="0">
                <a:latin typeface="NTPreCursive" panose="03000400000000000000" pitchFamily="66" charset="0"/>
              </a:rPr>
              <a:t>th</a:t>
            </a:r>
            <a:r>
              <a:rPr lang="en-GB" sz="4000" dirty="0" smtClean="0">
                <a:latin typeface="NTPreCursive" panose="03000400000000000000" pitchFamily="66" charset="0"/>
              </a:rPr>
              <a:t> October 2016</a:t>
            </a:r>
            <a:r>
              <a:rPr lang="en-GB" sz="4000" dirty="0" smtClean="0">
                <a:latin typeface="SassoonPrimaryInfant" pitchFamily="2" charset="0"/>
              </a:rPr>
              <a:t> </a:t>
            </a:r>
            <a:r>
              <a:rPr lang="en-GB" sz="4000" dirty="0" smtClean="0"/>
              <a:t/>
            </a:r>
            <a:br>
              <a:rPr lang="en-GB" sz="4000" dirty="0" smtClean="0"/>
            </a:br>
            <a:endParaRPr lang="en-GB" sz="4000" dirty="0" smtClean="0"/>
          </a:p>
        </p:txBody>
      </p:sp>
      <p:pic>
        <p:nvPicPr>
          <p:cNvPr id="2051" name="Picture 4" descr="C:\Users\Burnet.N\AppData\Local\Microsoft\Windows\Temporary Internet Files\Content.IE5\1VBIGH2R\MC900281179[1].wmf"/>
          <p:cNvPicPr>
            <a:picLocks noChangeAspect="1" noChangeArrowheads="1"/>
          </p:cNvPicPr>
          <p:nvPr/>
        </p:nvPicPr>
        <p:blipFill>
          <a:blip r:embed="rId2" cstate="print"/>
          <a:srcRect/>
          <a:stretch>
            <a:fillRect/>
          </a:stretch>
        </p:blipFill>
        <p:spPr bwMode="auto">
          <a:xfrm>
            <a:off x="2928937" y="476672"/>
            <a:ext cx="3119437" cy="1708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1988840"/>
            <a:ext cx="8650796" cy="4525963"/>
          </a:xfrm>
        </p:spPr>
        <p:txBody>
          <a:bodyPr/>
          <a:lstStyle/>
          <a:p>
            <a:pPr marL="0" indent="0">
              <a:buNone/>
            </a:pPr>
            <a:r>
              <a:rPr lang="en-GB" sz="3600" b="1" i="1" dirty="0">
                <a:latin typeface="NTPreCursive" panose="03000400000000000000" pitchFamily="66" charset="0"/>
              </a:rPr>
              <a:t>Adding Suffixes</a:t>
            </a:r>
            <a:endParaRPr lang="en-GB" sz="3600" dirty="0">
              <a:latin typeface="NTPreCursive" panose="03000400000000000000" pitchFamily="66" charset="0"/>
            </a:endParaRPr>
          </a:p>
          <a:p>
            <a:pPr marL="0" indent="0">
              <a:buNone/>
            </a:pPr>
            <a:r>
              <a:rPr lang="en-GB" dirty="0">
                <a:latin typeface="NTPreCursive" panose="03000400000000000000" pitchFamily="66" charset="0"/>
              </a:rPr>
              <a:t>You also need to know how to add a suffix to a word like this…</a:t>
            </a:r>
          </a:p>
          <a:p>
            <a:pPr marL="0" indent="0">
              <a:buNone/>
            </a:pPr>
            <a:r>
              <a:rPr lang="en-GB" sz="2800" dirty="0">
                <a:latin typeface="NTPreCursive" panose="03000400000000000000" pitchFamily="66" charset="0"/>
              </a:rPr>
              <a:t>_</a:t>
            </a:r>
            <a:r>
              <a:rPr lang="en-GB" sz="2800" dirty="0" err="1">
                <a:latin typeface="NTPreCursive" panose="03000400000000000000" pitchFamily="66" charset="0"/>
              </a:rPr>
              <a:t>ed</a:t>
            </a:r>
            <a:r>
              <a:rPr lang="en-GB" sz="2800" dirty="0">
                <a:latin typeface="NTPreCursive" panose="03000400000000000000" pitchFamily="66" charset="0"/>
              </a:rPr>
              <a:t> (as in jumped)         </a:t>
            </a:r>
            <a:endParaRPr lang="en-GB" sz="2800" dirty="0" smtClean="0">
              <a:latin typeface="NTPreCursive" panose="03000400000000000000" pitchFamily="66" charset="0"/>
            </a:endParaRPr>
          </a:p>
          <a:p>
            <a:pPr marL="0" indent="0">
              <a:buNone/>
            </a:pPr>
            <a:r>
              <a:rPr lang="en-GB" sz="2800" dirty="0" smtClean="0">
                <a:latin typeface="NTPreCursive" panose="03000400000000000000" pitchFamily="66" charset="0"/>
              </a:rPr>
              <a:t>_</a:t>
            </a:r>
            <a:r>
              <a:rPr lang="en-GB" sz="2800" dirty="0" err="1">
                <a:latin typeface="NTPreCursive" panose="03000400000000000000" pitchFamily="66" charset="0"/>
              </a:rPr>
              <a:t>ing</a:t>
            </a:r>
            <a:r>
              <a:rPr lang="en-GB" sz="2800" dirty="0">
                <a:latin typeface="NTPreCursive" panose="03000400000000000000" pitchFamily="66" charset="0"/>
              </a:rPr>
              <a:t> (as </a:t>
            </a:r>
            <a:r>
              <a:rPr lang="en-GB" sz="2800" dirty="0" smtClean="0">
                <a:latin typeface="NTPreCursive" panose="03000400000000000000" pitchFamily="66" charset="0"/>
              </a:rPr>
              <a:t>in playing</a:t>
            </a:r>
            <a:r>
              <a:rPr lang="en-GB" sz="2800" dirty="0">
                <a:latin typeface="NTPreCursive" panose="03000400000000000000" pitchFamily="66" charset="0"/>
              </a:rPr>
              <a:t>)                      </a:t>
            </a:r>
            <a:endParaRPr lang="en-GB" sz="2800" dirty="0" smtClean="0">
              <a:latin typeface="NTPreCursive" panose="03000400000000000000" pitchFamily="66" charset="0"/>
            </a:endParaRPr>
          </a:p>
          <a:p>
            <a:pPr marL="0" indent="0">
              <a:buNone/>
            </a:pPr>
            <a:r>
              <a:rPr lang="en-GB" sz="2800" dirty="0" smtClean="0">
                <a:latin typeface="NTPreCursive" panose="03000400000000000000" pitchFamily="66" charset="0"/>
              </a:rPr>
              <a:t>_</a:t>
            </a:r>
            <a:r>
              <a:rPr lang="en-GB" sz="2800" dirty="0" err="1">
                <a:latin typeface="NTPreCursive" panose="03000400000000000000" pitchFamily="66" charset="0"/>
              </a:rPr>
              <a:t>er</a:t>
            </a:r>
            <a:r>
              <a:rPr lang="en-GB" sz="2800" dirty="0">
                <a:latin typeface="NTPreCursive" panose="03000400000000000000" pitchFamily="66" charset="0"/>
              </a:rPr>
              <a:t> (as in cooler)</a:t>
            </a:r>
          </a:p>
          <a:p>
            <a:pPr marL="0" indent="0">
              <a:buNone/>
            </a:pPr>
            <a:r>
              <a:rPr lang="en-GB" sz="2800" dirty="0">
                <a:latin typeface="NTPreCursive" panose="03000400000000000000" pitchFamily="66" charset="0"/>
              </a:rPr>
              <a:t>_</a:t>
            </a:r>
            <a:r>
              <a:rPr lang="en-GB" sz="2800" dirty="0" err="1">
                <a:latin typeface="NTPreCursive" panose="03000400000000000000" pitchFamily="66" charset="0"/>
              </a:rPr>
              <a:t>est</a:t>
            </a:r>
            <a:r>
              <a:rPr lang="en-GB" sz="2800" dirty="0">
                <a:latin typeface="NTPreCursive" panose="03000400000000000000" pitchFamily="66" charset="0"/>
              </a:rPr>
              <a:t> (as in greatest)                  </a:t>
            </a:r>
            <a:endParaRPr lang="en-GB" sz="2800" dirty="0" smtClean="0">
              <a:latin typeface="NTPreCursive" panose="03000400000000000000" pitchFamily="66" charset="0"/>
            </a:endParaRPr>
          </a:p>
          <a:p>
            <a:pPr marL="0" indent="0">
              <a:buNone/>
            </a:pPr>
            <a:r>
              <a:rPr lang="en-GB" sz="2800" dirty="0" smtClean="0">
                <a:latin typeface="NTPreCursive" panose="03000400000000000000" pitchFamily="66" charset="0"/>
              </a:rPr>
              <a:t>_</a:t>
            </a:r>
            <a:r>
              <a:rPr lang="en-GB" sz="2800" dirty="0" err="1">
                <a:latin typeface="NTPreCursive" panose="03000400000000000000" pitchFamily="66" charset="0"/>
              </a:rPr>
              <a:t>ful</a:t>
            </a:r>
            <a:r>
              <a:rPr lang="en-GB" sz="2800" dirty="0">
                <a:latin typeface="NTPreCursive" panose="03000400000000000000" pitchFamily="66" charset="0"/>
              </a:rPr>
              <a:t> (as in grateful)                        </a:t>
            </a:r>
            <a:endParaRPr lang="en-GB" sz="2800" dirty="0" smtClean="0">
              <a:latin typeface="NTPreCursive" panose="03000400000000000000" pitchFamily="66" charset="0"/>
            </a:endParaRPr>
          </a:p>
          <a:p>
            <a:pPr marL="0" indent="0">
              <a:buNone/>
            </a:pPr>
            <a:r>
              <a:rPr lang="en-GB" sz="2800" dirty="0" smtClean="0">
                <a:latin typeface="NTPreCursive" panose="03000400000000000000" pitchFamily="66" charset="0"/>
              </a:rPr>
              <a:t>_</a:t>
            </a:r>
            <a:r>
              <a:rPr lang="en-GB" sz="2800" dirty="0">
                <a:latin typeface="NTPreCursive" panose="03000400000000000000" pitchFamily="66" charset="0"/>
              </a:rPr>
              <a:t>y (as in tidy)</a:t>
            </a:r>
          </a:p>
        </p:txBody>
      </p:sp>
      <p:sp>
        <p:nvSpPr>
          <p:cNvPr id="4" name="Rectangle 3"/>
          <p:cNvSpPr/>
          <p:nvPr/>
        </p:nvSpPr>
        <p:spPr>
          <a:xfrm>
            <a:off x="611560" y="404664"/>
            <a:ext cx="7992888" cy="2123658"/>
          </a:xfrm>
          <a:prstGeom prst="rect">
            <a:avLst/>
          </a:prstGeom>
        </p:spPr>
        <p:txBody>
          <a:bodyPr wrap="square">
            <a:spAutoFit/>
          </a:bodyPr>
          <a:lstStyle/>
          <a:p>
            <a:r>
              <a:rPr lang="en-GB" sz="3600" b="1" i="1" dirty="0">
                <a:latin typeface="NTPreCursive" panose="03000400000000000000" pitchFamily="66" charset="0"/>
              </a:rPr>
              <a:t>Root</a:t>
            </a:r>
            <a:endParaRPr lang="en-GB" sz="3600" dirty="0">
              <a:latin typeface="NTPreCursive" panose="03000400000000000000" pitchFamily="66" charset="0"/>
            </a:endParaRPr>
          </a:p>
          <a:p>
            <a:r>
              <a:rPr lang="en-GB" sz="3200" dirty="0">
                <a:latin typeface="NTPreCursive" panose="03000400000000000000" pitchFamily="66" charset="0"/>
              </a:rPr>
              <a:t>The root is the part of the word that gives the most </a:t>
            </a:r>
            <a:r>
              <a:rPr lang="en-GB" sz="3200" dirty="0" smtClean="0">
                <a:latin typeface="NTPreCursive" panose="03000400000000000000" pitchFamily="66" charset="0"/>
              </a:rPr>
              <a:t>meaning.</a:t>
            </a:r>
          </a:p>
          <a:p>
            <a:endParaRPr lang="en-GB" sz="3200" dirty="0">
              <a:latin typeface="NTPreCursive" panose="03000400000000000000" pitchFamily="66" charset="0"/>
            </a:endParaRPr>
          </a:p>
        </p:txBody>
      </p:sp>
    </p:spTree>
    <p:extLst>
      <p:ext uri="{BB962C8B-B14F-4D97-AF65-F5344CB8AC3E}">
        <p14:creationId xmlns:p14="http://schemas.microsoft.com/office/powerpoint/2010/main" val="143134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GB" dirty="0" smtClean="0">
                <a:latin typeface="NTPreCursive" panose="03000400000000000000" pitchFamily="66" charset="0"/>
              </a:rPr>
              <a:t>Red words</a:t>
            </a:r>
            <a:endParaRPr lang="en-US" dirty="0" smtClean="0">
              <a:latin typeface="NTPreCursive" panose="03000400000000000000" pitchFamily="66" charset="0"/>
            </a:endParaRPr>
          </a:p>
        </p:txBody>
      </p:sp>
      <p:sp>
        <p:nvSpPr>
          <p:cNvPr id="20483" name="Rectangle 3"/>
          <p:cNvSpPr>
            <a:spLocks noGrp="1"/>
          </p:cNvSpPr>
          <p:nvPr>
            <p:ph type="body" idx="1"/>
          </p:nvPr>
        </p:nvSpPr>
        <p:spPr>
          <a:xfrm>
            <a:off x="468313" y="1916113"/>
            <a:ext cx="8229600" cy="4525962"/>
          </a:xfrm>
        </p:spPr>
        <p:txBody>
          <a:bodyPr/>
          <a:lstStyle/>
          <a:p>
            <a:r>
              <a:rPr lang="en-GB" dirty="0" smtClean="0">
                <a:latin typeface="NTPreCursive" panose="03000400000000000000" pitchFamily="66" charset="0"/>
              </a:rPr>
              <a:t>These are TRICKY!</a:t>
            </a:r>
          </a:p>
          <a:p>
            <a:r>
              <a:rPr lang="en-GB" dirty="0" smtClean="0">
                <a:latin typeface="NTPreCursive" panose="03000400000000000000" pitchFamily="66" charset="0"/>
              </a:rPr>
              <a:t>Go against all rules that children are learning!</a:t>
            </a:r>
          </a:p>
          <a:p>
            <a:r>
              <a:rPr lang="en-GB" dirty="0" smtClean="0">
                <a:latin typeface="NTPreCursive" panose="03000400000000000000" pitchFamily="66" charset="0"/>
              </a:rPr>
              <a:t>No other way to read/write them other than memorising</a:t>
            </a:r>
          </a:p>
          <a:p>
            <a:r>
              <a:rPr lang="en-GB" dirty="0" smtClean="0">
                <a:latin typeface="NTPreCursive" panose="03000400000000000000" pitchFamily="66" charset="0"/>
              </a:rPr>
              <a:t>PRACTISE AGAIN AND AGAIN IN DIFFERENT WAYS e.g. Finding tricky words in the sand, a hunt around the house/outside, writing them on balloons, writing them in chalks</a:t>
            </a:r>
          </a:p>
          <a:p>
            <a:endParaRPr lang="en-GB" dirty="0" smtClean="0"/>
          </a:p>
        </p:txBody>
      </p:sp>
      <p:pic>
        <p:nvPicPr>
          <p:cNvPr id="20484" name="Picture 5" descr="ANd9GcS40JNH7cqMmA2Dr74bUOH79Qu3dgQE1Pkxqc-iI2zpks2UH0sSpwEGNTM">
            <a:hlinkClick r:id="rId2"/>
          </p:cNvPr>
          <p:cNvPicPr>
            <a:picLocks noChangeAspect="1" noChangeArrowheads="1"/>
          </p:cNvPicPr>
          <p:nvPr/>
        </p:nvPicPr>
        <p:blipFill>
          <a:blip r:embed="rId3" cstate="print"/>
          <a:srcRect/>
          <a:stretch>
            <a:fillRect/>
          </a:stretch>
        </p:blipFill>
        <p:spPr bwMode="auto">
          <a:xfrm>
            <a:off x="611560" y="188913"/>
            <a:ext cx="1655762" cy="1655762"/>
          </a:xfrm>
          <a:prstGeom prst="rect">
            <a:avLst/>
          </a:prstGeom>
          <a:ln>
            <a:noFill/>
          </a:ln>
          <a:effectLst>
            <a:softEdge rad="112500"/>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9795">
            <a:off x="6972183" y="584532"/>
            <a:ext cx="1296144" cy="186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552" y="2924944"/>
            <a:ext cx="8229600" cy="1143000"/>
          </a:xfrm>
        </p:spPr>
        <p:txBody>
          <a:bodyPr/>
          <a:lstStyle/>
          <a:p>
            <a:r>
              <a:rPr lang="en-GB" dirty="0" smtClean="0">
                <a:latin typeface="Wingdings 3" pitchFamily="18" charset="2"/>
                <a:cs typeface="Angsana New" pitchFamily="18" charset="-34"/>
              </a:rPr>
              <a:t>The Hungry Caterpillar</a:t>
            </a:r>
          </a:p>
        </p:txBody>
      </p:sp>
      <p:sp>
        <p:nvSpPr>
          <p:cNvPr id="14339" name="TextBox 3"/>
          <p:cNvSpPr txBox="1">
            <a:spLocks noChangeArrowheads="1"/>
          </p:cNvSpPr>
          <p:nvPr/>
        </p:nvSpPr>
        <p:spPr bwMode="auto">
          <a:xfrm>
            <a:off x="395536" y="428625"/>
            <a:ext cx="7776864" cy="646331"/>
          </a:xfrm>
          <a:prstGeom prst="rect">
            <a:avLst/>
          </a:prstGeom>
          <a:noFill/>
          <a:ln w="9525">
            <a:noFill/>
            <a:miter lim="800000"/>
            <a:headEnd/>
            <a:tailEnd/>
          </a:ln>
        </p:spPr>
        <p:txBody>
          <a:bodyPr wrap="square">
            <a:spAutoFit/>
          </a:bodyPr>
          <a:lstStyle/>
          <a:p>
            <a:pPr algn="ctr"/>
            <a:r>
              <a:rPr lang="en-GB" sz="3600" dirty="0">
                <a:latin typeface="NTPreCursive" panose="03000400000000000000" pitchFamily="66" charset="0"/>
              </a:rPr>
              <a:t>The book we are learning about today is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552" y="4149080"/>
            <a:ext cx="8229600" cy="1143000"/>
          </a:xfrm>
        </p:spPr>
        <p:txBody>
          <a:bodyPr/>
          <a:lstStyle/>
          <a:p>
            <a:r>
              <a:rPr lang="en-GB" dirty="0" smtClean="0">
                <a:latin typeface="Wingdings 3" pitchFamily="18" charset="2"/>
                <a:cs typeface="Angsana New" pitchFamily="18" charset="-34"/>
              </a:rPr>
              <a:t>The Hungry Caterpillar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6867"/>
            <a:ext cx="4849341" cy="336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latin typeface="NTPreCursive" panose="03000400000000000000" pitchFamily="66" charset="0"/>
              </a:rPr>
              <a:t>Reading</a:t>
            </a:r>
          </a:p>
        </p:txBody>
      </p:sp>
      <p:sp>
        <p:nvSpPr>
          <p:cNvPr id="16387" name="Content Placeholder 2"/>
          <p:cNvSpPr>
            <a:spLocks noGrp="1"/>
          </p:cNvSpPr>
          <p:nvPr>
            <p:ph idx="1"/>
          </p:nvPr>
        </p:nvSpPr>
        <p:spPr/>
        <p:txBody>
          <a:bodyPr/>
          <a:lstStyle/>
          <a:p>
            <a:r>
              <a:rPr lang="en-GB" dirty="0" smtClean="0">
                <a:latin typeface="NTPreCursive" panose="03000400000000000000" pitchFamily="66" charset="0"/>
              </a:rPr>
              <a:t>While children are still learning to read they will gather clues from the pictures. </a:t>
            </a:r>
          </a:p>
          <a:p>
            <a:pPr marL="0" indent="0">
              <a:buNone/>
            </a:pPr>
            <a:endParaRPr lang="en-GB" dirty="0" smtClean="0">
              <a:latin typeface="NTPreCursive" panose="03000400000000000000" pitchFamily="66" charset="0"/>
            </a:endParaRPr>
          </a:p>
          <a:p>
            <a:r>
              <a:rPr lang="en-GB" dirty="0" smtClean="0">
                <a:latin typeface="NTPreCursive" panose="03000400000000000000" pitchFamily="66" charset="0"/>
              </a:rPr>
              <a:t>Lots of children rely on pictures rather than words, this is not incorrect they are using their skills to decode what is happening in the story and this will help with their comprehension skills.</a:t>
            </a:r>
          </a:p>
          <a:p>
            <a:pPr marL="0" indent="0">
              <a:buNone/>
            </a:pPr>
            <a:endParaRPr lang="en-GB" dirty="0" smtClean="0">
              <a:latin typeface="Sassoon Primary Infant"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332656"/>
            <a:ext cx="8229600" cy="1143000"/>
          </a:xfrm>
        </p:spPr>
        <p:txBody>
          <a:bodyPr/>
          <a:lstStyle/>
          <a:p>
            <a:r>
              <a:rPr lang="en-GB" dirty="0" smtClean="0">
                <a:latin typeface="NTPreCursive" panose="03000400000000000000" pitchFamily="66" charset="0"/>
              </a:rPr>
              <a:t>Reading</a:t>
            </a:r>
          </a:p>
        </p:txBody>
      </p:sp>
      <p:sp>
        <p:nvSpPr>
          <p:cNvPr id="17411" name="Content Placeholder 2"/>
          <p:cNvSpPr>
            <a:spLocks noGrp="1"/>
          </p:cNvSpPr>
          <p:nvPr>
            <p:ph idx="1"/>
          </p:nvPr>
        </p:nvSpPr>
        <p:spPr/>
        <p:txBody>
          <a:bodyPr/>
          <a:lstStyle/>
          <a:p>
            <a:pPr>
              <a:buFont typeface="Arial" charset="0"/>
              <a:buNone/>
            </a:pPr>
            <a:r>
              <a:rPr lang="it-IT" dirty="0" smtClean="0">
                <a:latin typeface="NTPreCursive" panose="03000400000000000000" pitchFamily="66" charset="0"/>
              </a:rPr>
              <a:t>E 'facile leggere una lingua una volta che hai imparato le regole, ma questo non significa che si capisce quello che avete letto.</a:t>
            </a:r>
            <a:endParaRPr lang="en-GB" dirty="0" smtClean="0">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latin typeface="NTPreCursive" panose="03000400000000000000" pitchFamily="66" charset="0"/>
              </a:rPr>
              <a:t>Reading</a:t>
            </a:r>
          </a:p>
        </p:txBody>
      </p:sp>
      <p:sp>
        <p:nvSpPr>
          <p:cNvPr id="18435" name="Content Placeholder 2"/>
          <p:cNvSpPr>
            <a:spLocks noGrp="1"/>
          </p:cNvSpPr>
          <p:nvPr>
            <p:ph idx="1"/>
          </p:nvPr>
        </p:nvSpPr>
        <p:spPr/>
        <p:txBody>
          <a:bodyPr/>
          <a:lstStyle/>
          <a:p>
            <a:r>
              <a:rPr lang="it-IT" dirty="0" smtClean="0">
                <a:latin typeface="NTPreCursive" panose="03000400000000000000" pitchFamily="66" charset="0"/>
              </a:rPr>
              <a:t>E 'facile leggere una lingua una volta che hai imparato le regole, ma questo non significa che si capisce quello che avete letto.</a:t>
            </a:r>
          </a:p>
          <a:p>
            <a:r>
              <a:rPr lang="en-GB" dirty="0" smtClean="0">
                <a:latin typeface="NTPreCursive" panose="03000400000000000000" pitchFamily="66" charset="0"/>
              </a:rPr>
              <a:t>It is easy to read a language once you have learnt the rules but that does not mean that you understand what you have read.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GB" dirty="0" smtClean="0">
                <a:latin typeface="NTPreCursive" panose="03000400000000000000" pitchFamily="66" charset="0"/>
              </a:rPr>
              <a:t>Guided/Individual reading</a:t>
            </a:r>
            <a:endParaRPr lang="en-US" dirty="0" smtClean="0">
              <a:latin typeface="NTPreCursive" panose="03000400000000000000" pitchFamily="66" charset="0"/>
            </a:endParaRPr>
          </a:p>
        </p:txBody>
      </p:sp>
      <p:sp>
        <p:nvSpPr>
          <p:cNvPr id="19459" name="Rectangle 3"/>
          <p:cNvSpPr>
            <a:spLocks noGrp="1"/>
          </p:cNvSpPr>
          <p:nvPr>
            <p:ph type="body" idx="1"/>
          </p:nvPr>
        </p:nvSpPr>
        <p:spPr>
          <a:xfrm>
            <a:off x="179512" y="1556792"/>
            <a:ext cx="8856984" cy="5068888"/>
          </a:xfrm>
        </p:spPr>
        <p:txBody>
          <a:bodyPr/>
          <a:lstStyle/>
          <a:p>
            <a:pPr>
              <a:lnSpc>
                <a:spcPct val="90000"/>
              </a:lnSpc>
              <a:buFont typeface="Arial" charset="0"/>
              <a:buNone/>
            </a:pPr>
            <a:r>
              <a:rPr lang="en-GB" dirty="0" smtClean="0">
                <a:latin typeface="NTPreCursive" panose="03000400000000000000" pitchFamily="66" charset="0"/>
              </a:rPr>
              <a:t>During reading we have a strong focus on COMPREHENSION</a:t>
            </a:r>
          </a:p>
          <a:p>
            <a:pPr>
              <a:lnSpc>
                <a:spcPct val="90000"/>
              </a:lnSpc>
              <a:buFont typeface="Arial" charset="0"/>
              <a:buNone/>
            </a:pPr>
            <a:endParaRPr lang="en-GB" dirty="0" smtClean="0">
              <a:latin typeface="NTPreCursive" panose="03000400000000000000" pitchFamily="66" charset="0"/>
            </a:endParaRPr>
          </a:p>
          <a:p>
            <a:pPr>
              <a:lnSpc>
                <a:spcPct val="90000"/>
              </a:lnSpc>
              <a:buFont typeface="Arial" charset="0"/>
              <a:buNone/>
            </a:pPr>
            <a:r>
              <a:rPr lang="en-GB" dirty="0" smtClean="0">
                <a:latin typeface="NTPreCursive" panose="03000400000000000000" pitchFamily="66" charset="0"/>
              </a:rPr>
              <a:t> - </a:t>
            </a:r>
            <a:r>
              <a:rPr lang="en-GB" i="1" dirty="0" smtClean="0">
                <a:latin typeface="NTPreCursive" panose="03000400000000000000" pitchFamily="66" charset="0"/>
              </a:rPr>
              <a:t>What are the character’s feeling?</a:t>
            </a:r>
          </a:p>
          <a:p>
            <a:pPr>
              <a:lnSpc>
                <a:spcPct val="90000"/>
              </a:lnSpc>
              <a:buFont typeface="Arial" charset="0"/>
              <a:buNone/>
            </a:pPr>
            <a:r>
              <a:rPr lang="en-GB" i="1" dirty="0" smtClean="0">
                <a:latin typeface="NTPreCursive" panose="03000400000000000000" pitchFamily="66" charset="0"/>
              </a:rPr>
              <a:t> - what has just happened?</a:t>
            </a:r>
          </a:p>
          <a:p>
            <a:pPr>
              <a:lnSpc>
                <a:spcPct val="90000"/>
              </a:lnSpc>
              <a:buFont typeface="Arial" charset="0"/>
              <a:buNone/>
            </a:pPr>
            <a:r>
              <a:rPr lang="en-GB" i="1" dirty="0" smtClean="0">
                <a:latin typeface="NTPreCursive" panose="03000400000000000000" pitchFamily="66" charset="0"/>
              </a:rPr>
              <a:t> - predicting what might happen next?</a:t>
            </a:r>
          </a:p>
          <a:p>
            <a:pPr>
              <a:lnSpc>
                <a:spcPct val="90000"/>
              </a:lnSpc>
              <a:buFont typeface="Arial" charset="0"/>
              <a:buNone/>
            </a:pPr>
            <a:r>
              <a:rPr lang="en-GB" i="1" dirty="0" smtClean="0">
                <a:latin typeface="NTPreCursive" panose="03000400000000000000" pitchFamily="66" charset="0"/>
              </a:rPr>
              <a:t>(using pictures, word clues, the context, their own experiences to UNDERSTAND what they are reading)</a:t>
            </a:r>
            <a:endParaRPr lang="en-US" i="1" dirty="0" smtClean="0">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GB" dirty="0" smtClean="0">
                <a:latin typeface="NTPreCursive" panose="03000400000000000000" pitchFamily="66" charset="0"/>
              </a:rPr>
              <a:t>Home Learning</a:t>
            </a:r>
            <a:endParaRPr lang="en-US" dirty="0" smtClean="0">
              <a:latin typeface="NTPreCursive" panose="03000400000000000000" pitchFamily="66" charset="0"/>
            </a:endParaRPr>
          </a:p>
        </p:txBody>
      </p:sp>
      <p:sp>
        <p:nvSpPr>
          <p:cNvPr id="21507" name="Rectangle 3"/>
          <p:cNvSpPr>
            <a:spLocks noGrp="1"/>
          </p:cNvSpPr>
          <p:nvPr>
            <p:ph type="body" idx="1"/>
          </p:nvPr>
        </p:nvSpPr>
        <p:spPr/>
        <p:txBody>
          <a:bodyPr/>
          <a:lstStyle/>
          <a:p>
            <a:pPr>
              <a:lnSpc>
                <a:spcPct val="90000"/>
              </a:lnSpc>
              <a:buFont typeface="Arial" charset="0"/>
              <a:buNone/>
            </a:pPr>
            <a:r>
              <a:rPr lang="en-GB" dirty="0" smtClean="0">
                <a:latin typeface="NTPreCursive" panose="03000400000000000000" pitchFamily="66" charset="0"/>
              </a:rPr>
              <a:t>Children need to practise these skills during their home learning tasks.</a:t>
            </a:r>
          </a:p>
          <a:p>
            <a:pPr>
              <a:lnSpc>
                <a:spcPct val="90000"/>
              </a:lnSpc>
              <a:buFont typeface="Arial" charset="0"/>
              <a:buNone/>
            </a:pPr>
            <a:endParaRPr lang="en-GB" dirty="0" smtClean="0">
              <a:latin typeface="NTPreCursive" panose="03000400000000000000" pitchFamily="66" charset="0"/>
            </a:endParaRPr>
          </a:p>
          <a:p>
            <a:pPr>
              <a:lnSpc>
                <a:spcPct val="90000"/>
              </a:lnSpc>
              <a:buFont typeface="Arial" charset="0"/>
              <a:buNone/>
            </a:pPr>
            <a:r>
              <a:rPr lang="en-GB" dirty="0" smtClean="0">
                <a:latin typeface="NTPreCursive" panose="03000400000000000000" pitchFamily="66" charset="0"/>
              </a:rPr>
              <a:t>Don’t worry about misspelt words! </a:t>
            </a:r>
          </a:p>
          <a:p>
            <a:pPr>
              <a:lnSpc>
                <a:spcPct val="90000"/>
              </a:lnSpc>
              <a:buFont typeface="Arial" charset="0"/>
              <a:buNone/>
            </a:pPr>
            <a:r>
              <a:rPr lang="en-GB" dirty="0" smtClean="0">
                <a:latin typeface="NTPreCursive" panose="03000400000000000000" pitchFamily="66" charset="0"/>
              </a:rPr>
              <a:t>Please don’t just tell your child the letters in every word.</a:t>
            </a:r>
          </a:p>
          <a:p>
            <a:pPr>
              <a:lnSpc>
                <a:spcPct val="90000"/>
              </a:lnSpc>
              <a:buFont typeface="Arial" charset="0"/>
              <a:buNone/>
            </a:pPr>
            <a:endParaRPr lang="en-GB" dirty="0" smtClean="0">
              <a:latin typeface="NTPreCursive" panose="03000400000000000000" pitchFamily="66" charset="0"/>
            </a:endParaRPr>
          </a:p>
          <a:p>
            <a:pPr>
              <a:lnSpc>
                <a:spcPct val="90000"/>
              </a:lnSpc>
              <a:buFont typeface="Arial" charset="0"/>
              <a:buNone/>
            </a:pPr>
            <a:r>
              <a:rPr lang="en-GB" dirty="0" smtClean="0">
                <a:latin typeface="NTPreCursive" panose="03000400000000000000" pitchFamily="66" charset="0"/>
              </a:rPr>
              <a:t>Phonetically plausible words are accepted </a:t>
            </a:r>
            <a:r>
              <a:rPr lang="en-GB" dirty="0" err="1" smtClean="0">
                <a:latin typeface="NTPreCursive" panose="03000400000000000000" pitchFamily="66" charset="0"/>
              </a:rPr>
              <a:t>e.g</a:t>
            </a:r>
            <a:r>
              <a:rPr lang="en-GB" dirty="0" smtClean="0">
                <a:latin typeface="NTPreCursive" panose="03000400000000000000" pitchFamily="66" charset="0"/>
              </a:rPr>
              <a:t> Elephant – </a:t>
            </a:r>
            <a:r>
              <a:rPr lang="en-GB" i="1" dirty="0" err="1" smtClean="0">
                <a:latin typeface="NTPreCursive" panose="03000400000000000000" pitchFamily="66" charset="0"/>
              </a:rPr>
              <a:t>elifant</a:t>
            </a:r>
            <a:r>
              <a:rPr lang="en-GB" dirty="0" smtClean="0">
                <a:latin typeface="NTPreCursive" panose="03000400000000000000" pitchFamily="66" charset="0"/>
              </a:rPr>
              <a:t> this may start off as </a:t>
            </a:r>
            <a:r>
              <a:rPr lang="en-GB" i="1" dirty="0" err="1" smtClean="0">
                <a:latin typeface="NTPreCursive" panose="03000400000000000000" pitchFamily="66" charset="0"/>
              </a:rPr>
              <a:t>eft</a:t>
            </a:r>
            <a:r>
              <a:rPr lang="en-GB" dirty="0" smtClean="0">
                <a:latin typeface="NTPreCursive" panose="03000400000000000000" pitchFamily="66" charset="0"/>
              </a:rPr>
              <a:t> or </a:t>
            </a:r>
            <a:r>
              <a:rPr lang="en-GB" i="1" dirty="0" err="1" smtClean="0">
                <a:latin typeface="NTPreCursive" panose="03000400000000000000" pitchFamily="66" charset="0"/>
              </a:rPr>
              <a:t>elft</a:t>
            </a:r>
            <a:endParaRPr lang="en-GB" i="1" dirty="0" smtClean="0">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GB" dirty="0" smtClean="0">
                <a:latin typeface="NTPreCursive" panose="03000400000000000000" pitchFamily="66" charset="0"/>
              </a:rPr>
              <a:t>Things you can do to help</a:t>
            </a:r>
            <a:endParaRPr lang="en-US" dirty="0" smtClean="0">
              <a:latin typeface="NTPreCursive" panose="03000400000000000000" pitchFamily="66" charset="0"/>
            </a:endParaRPr>
          </a:p>
        </p:txBody>
      </p:sp>
      <p:sp>
        <p:nvSpPr>
          <p:cNvPr id="22531" name="Rectangle 3"/>
          <p:cNvSpPr>
            <a:spLocks noGrp="1"/>
          </p:cNvSpPr>
          <p:nvPr>
            <p:ph type="body" idx="1"/>
          </p:nvPr>
        </p:nvSpPr>
        <p:spPr>
          <a:xfrm>
            <a:off x="611560" y="1628800"/>
            <a:ext cx="8229600" cy="4525963"/>
          </a:xfrm>
        </p:spPr>
        <p:txBody>
          <a:bodyPr/>
          <a:lstStyle/>
          <a:p>
            <a:pPr>
              <a:lnSpc>
                <a:spcPct val="90000"/>
              </a:lnSpc>
            </a:pPr>
            <a:r>
              <a:rPr lang="en-GB" dirty="0" smtClean="0">
                <a:latin typeface="NTPreCursive" panose="03000400000000000000" pitchFamily="66" charset="0"/>
              </a:rPr>
              <a:t>Reading to/with your child is very important to help your child’s comprehension skills – if possible everyday.</a:t>
            </a:r>
          </a:p>
          <a:p>
            <a:pPr marL="0" indent="0">
              <a:lnSpc>
                <a:spcPct val="90000"/>
              </a:lnSpc>
              <a:buNone/>
            </a:pPr>
            <a:endParaRPr lang="en-GB" dirty="0" smtClean="0">
              <a:latin typeface="NTPreCursive" panose="03000400000000000000" pitchFamily="66" charset="0"/>
            </a:endParaRPr>
          </a:p>
          <a:p>
            <a:pPr>
              <a:lnSpc>
                <a:spcPct val="90000"/>
              </a:lnSpc>
            </a:pPr>
            <a:r>
              <a:rPr lang="en-GB" i="1" dirty="0" smtClean="0">
                <a:latin typeface="NTPreCursive" panose="03000400000000000000" pitchFamily="66" charset="0"/>
              </a:rPr>
              <a:t>Reading books which </a:t>
            </a:r>
            <a:r>
              <a:rPr lang="en-GB" i="1" u="sng" dirty="0" smtClean="0">
                <a:latin typeface="NTPreCursive" panose="03000400000000000000" pitchFamily="66" charset="0"/>
              </a:rPr>
              <a:t>your child </a:t>
            </a:r>
            <a:r>
              <a:rPr lang="en-GB" i="1" dirty="0" smtClean="0">
                <a:latin typeface="NTPreCursive" panose="03000400000000000000" pitchFamily="66" charset="0"/>
              </a:rPr>
              <a:t>chooses rather than just Biff and Kipper/Phonics Bugs.</a:t>
            </a:r>
          </a:p>
          <a:p>
            <a:pPr marL="0" indent="0">
              <a:lnSpc>
                <a:spcPct val="90000"/>
              </a:lnSpc>
              <a:buNone/>
            </a:pPr>
            <a:endParaRPr lang="en-GB" i="1" dirty="0" smtClean="0">
              <a:latin typeface="NTPreCursive" panose="03000400000000000000" pitchFamily="66" charset="0"/>
            </a:endParaRPr>
          </a:p>
          <a:p>
            <a:pPr>
              <a:lnSpc>
                <a:spcPct val="90000"/>
              </a:lnSpc>
            </a:pPr>
            <a:r>
              <a:rPr lang="en-GB" dirty="0" smtClean="0">
                <a:latin typeface="NTPreCursive" panose="03000400000000000000" pitchFamily="66" charset="0"/>
              </a:rPr>
              <a:t>Fill in the reading journals and complete the tasks with your child when appropriate.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latin typeface="NTPreCursive" panose="03000400000000000000" pitchFamily="66" charset="0"/>
              </a:rPr>
              <a:t>Introduction</a:t>
            </a:r>
            <a:br>
              <a:rPr lang="en-GB" dirty="0" smtClean="0">
                <a:latin typeface="NTPreCursive" panose="03000400000000000000" pitchFamily="66" charset="0"/>
              </a:rPr>
            </a:br>
            <a:r>
              <a:rPr lang="en-GB" sz="3600" dirty="0" smtClean="0">
                <a:latin typeface="NTPreCursive" panose="03000400000000000000" pitchFamily="66" charset="0"/>
              </a:rPr>
              <a:t>Speed sounds Sets 1, 2 and 3</a:t>
            </a:r>
            <a:r>
              <a:rPr lang="en-GB" sz="3600" dirty="0" smtClean="0">
                <a:latin typeface="SassoonPrimaryInfant" pitchFamily="2" charset="0"/>
              </a:rPr>
              <a:t>.</a:t>
            </a:r>
            <a:endParaRPr lang="en-GB" sz="3600" dirty="0">
              <a:latin typeface="SassoonPrimaryInfant" pitchFamily="2" charset="0"/>
            </a:endParaRPr>
          </a:p>
        </p:txBody>
      </p:sp>
      <p:sp>
        <p:nvSpPr>
          <p:cNvPr id="3" name="Content Placeholder 2"/>
          <p:cNvSpPr>
            <a:spLocks noGrp="1"/>
          </p:cNvSpPr>
          <p:nvPr>
            <p:ph idx="1"/>
          </p:nvPr>
        </p:nvSpPr>
        <p:spPr>
          <a:xfrm>
            <a:off x="467544" y="1412776"/>
            <a:ext cx="8229600" cy="4925144"/>
          </a:xfrm>
        </p:spPr>
        <p:txBody>
          <a:bodyPr/>
          <a:lstStyle/>
          <a:p>
            <a:pPr marL="0" indent="0">
              <a:buNone/>
            </a:pPr>
            <a:r>
              <a:rPr lang="en-GB" dirty="0" smtClean="0">
                <a:latin typeface="NTPreCursive" panose="03000400000000000000" pitchFamily="66" charset="0"/>
              </a:rPr>
              <a:t>Children </a:t>
            </a:r>
          </a:p>
          <a:p>
            <a:r>
              <a:rPr lang="en-GB" dirty="0" smtClean="0">
                <a:latin typeface="NTPreCursive" panose="03000400000000000000" pitchFamily="66" charset="0"/>
              </a:rPr>
              <a:t>Learn 44 sounds and the corresponding letters/letter groups using simple picture prompts.</a:t>
            </a:r>
          </a:p>
          <a:p>
            <a:r>
              <a:rPr lang="en-GB" dirty="0" smtClean="0">
                <a:latin typeface="NTPreCursive" panose="03000400000000000000" pitchFamily="66" charset="0"/>
              </a:rPr>
              <a:t>Learn to read words using sound blending.</a:t>
            </a:r>
          </a:p>
          <a:p>
            <a:r>
              <a:rPr lang="en-GB" dirty="0" smtClean="0">
                <a:latin typeface="NTPreCursive" panose="03000400000000000000" pitchFamily="66" charset="0"/>
              </a:rPr>
              <a:t>Learn to write the letters/letter groups which represent the 44 sounds.</a:t>
            </a:r>
          </a:p>
          <a:p>
            <a:r>
              <a:rPr lang="en-GB" dirty="0" smtClean="0">
                <a:latin typeface="NTPreCursive" panose="03000400000000000000" pitchFamily="66" charset="0"/>
              </a:rPr>
              <a:t>Learn to write words by saying the sounds and graphemes.</a:t>
            </a:r>
          </a:p>
          <a:p>
            <a:r>
              <a:rPr lang="en-GB" dirty="0" smtClean="0">
                <a:latin typeface="NTPreCursive" panose="03000400000000000000" pitchFamily="66" charset="0"/>
              </a:rPr>
              <a:t>Learn to spot ‘special friends’, i.e. digraphs and </a:t>
            </a:r>
            <a:r>
              <a:rPr lang="en-GB" dirty="0" err="1" smtClean="0">
                <a:latin typeface="NTPreCursive" panose="03000400000000000000" pitchFamily="66" charset="0"/>
              </a:rPr>
              <a:t>trigraphs</a:t>
            </a:r>
            <a:r>
              <a:rPr lang="en-GB" dirty="0" smtClean="0">
                <a:latin typeface="NTPreCursive" panose="03000400000000000000" pitchFamily="66" charset="0"/>
              </a:rPr>
              <a:t>.</a:t>
            </a:r>
            <a:endParaRPr lang="en-GB" dirty="0">
              <a:latin typeface="NTPreCursive" panose="03000400000000000000" pitchFamily="66" charset="0"/>
            </a:endParaRPr>
          </a:p>
        </p:txBody>
      </p:sp>
    </p:spTree>
    <p:extLst>
      <p:ext uri="{BB962C8B-B14F-4D97-AF65-F5344CB8AC3E}">
        <p14:creationId xmlns:p14="http://schemas.microsoft.com/office/powerpoint/2010/main" val="3364384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99561" y="1196752"/>
            <a:ext cx="7200800" cy="417646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5656" y="1730712"/>
            <a:ext cx="6552728" cy="3108543"/>
          </a:xfrm>
          <a:prstGeom prst="rect">
            <a:avLst/>
          </a:prstGeom>
        </p:spPr>
        <p:txBody>
          <a:bodyPr wrap="square">
            <a:spAutoFit/>
          </a:bodyPr>
          <a:lstStyle/>
          <a:p>
            <a:r>
              <a:rPr lang="en-GB" sz="2800" b="1" u="sng" dirty="0">
                <a:latin typeface="Bradley Hand ITC" panose="03070402050302030203" pitchFamily="66" charset="0"/>
              </a:rPr>
              <a:t>Infant Librarian Update </a:t>
            </a:r>
            <a:endParaRPr lang="en-GB" sz="2800" b="1" u="sng" dirty="0" smtClean="0">
              <a:latin typeface="Bradley Hand ITC" panose="03070402050302030203" pitchFamily="66" charset="0"/>
            </a:endParaRPr>
          </a:p>
          <a:p>
            <a:endParaRPr lang="en-GB" sz="2800" b="1" dirty="0">
              <a:latin typeface="Bradley Hand ITC" panose="03070402050302030203" pitchFamily="66" charset="0"/>
            </a:endParaRPr>
          </a:p>
          <a:p>
            <a:r>
              <a:rPr lang="en-GB" sz="2800" b="1" dirty="0">
                <a:latin typeface="Bradley Hand ITC" panose="03070402050302030203" pitchFamily="66" charset="0"/>
              </a:rPr>
              <a:t>A big thank you to the </a:t>
            </a:r>
            <a:r>
              <a:rPr lang="en-GB" sz="2800" b="1" dirty="0" err="1">
                <a:latin typeface="Bradley Hand ITC" panose="03070402050302030203" pitchFamily="66" charset="0"/>
              </a:rPr>
              <a:t>Padda</a:t>
            </a:r>
            <a:r>
              <a:rPr lang="en-GB" sz="2800" b="1" dirty="0">
                <a:latin typeface="Bradley Hand ITC" panose="03070402050302030203" pitchFamily="66" charset="0"/>
              </a:rPr>
              <a:t> family who have volunteered to man the infant library after school on Fridays. They will be on hand to offer suggestions and record your book choices so feel free to pop in! </a:t>
            </a:r>
          </a:p>
        </p:txBody>
      </p:sp>
    </p:spTree>
    <p:extLst>
      <p:ext uri="{BB962C8B-B14F-4D97-AF65-F5344CB8AC3E}">
        <p14:creationId xmlns:p14="http://schemas.microsoft.com/office/powerpoint/2010/main" val="2906205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Physical strength for writing</a:t>
            </a:r>
            <a:endParaRPr lang="en-GB" dirty="0">
              <a:latin typeface="NTPreCursive"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 panose="03000400000000000000" pitchFamily="66" charset="0"/>
              </a:rPr>
              <a:t>Children need to have core strength and stability to be able to write.</a:t>
            </a:r>
          </a:p>
          <a:p>
            <a:r>
              <a:rPr lang="en-GB" dirty="0" smtClean="0">
                <a:latin typeface="NTPreCursive" panose="03000400000000000000" pitchFamily="66" charset="0"/>
              </a:rPr>
              <a:t>When we learn to write we use new muscles and it can be painful. If done daily, it compounds the issue and the memory stays.</a:t>
            </a:r>
          </a:p>
          <a:p>
            <a:r>
              <a:rPr lang="en-GB" dirty="0" smtClean="0">
                <a:latin typeface="NTPreCursive" panose="03000400000000000000" pitchFamily="66" charset="0"/>
              </a:rPr>
              <a:t>We want to avoid this! </a:t>
            </a:r>
          </a:p>
          <a:p>
            <a:r>
              <a:rPr lang="en-GB" dirty="0" smtClean="0">
                <a:latin typeface="NTPreCursive" panose="03000400000000000000" pitchFamily="66" charset="0"/>
              </a:rPr>
              <a:t>There are ways we can!</a:t>
            </a:r>
            <a:endParaRPr lang="en-GB" dirty="0">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Physical strength for writing</a:t>
            </a:r>
            <a:endParaRPr lang="en-GB" dirty="0">
              <a:latin typeface="NTPreCursive"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 panose="03000400000000000000" pitchFamily="66" charset="0"/>
              </a:rPr>
              <a:t>Developing gross motor skills – big movements!</a:t>
            </a:r>
          </a:p>
          <a:p>
            <a:endParaRPr lang="en-GB" dirty="0" smtClean="0">
              <a:latin typeface="NTPreCursive" panose="03000400000000000000" pitchFamily="66" charset="0"/>
            </a:endParaRPr>
          </a:p>
          <a:p>
            <a:r>
              <a:rPr lang="en-GB" dirty="0" smtClean="0">
                <a:latin typeface="NTPreCursive" panose="03000400000000000000" pitchFamily="66" charset="0"/>
              </a:rPr>
              <a:t>Developing fine motor skills – smaller movements. </a:t>
            </a:r>
            <a:endParaRPr lang="en-GB" dirty="0">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28625" y="785813"/>
            <a:ext cx="8229600" cy="4525962"/>
          </a:xfrm>
        </p:spPr>
        <p:txBody>
          <a:bodyPr/>
          <a:lstStyle/>
          <a:p>
            <a:pPr algn="ctr">
              <a:buFont typeface="Arial" charset="0"/>
              <a:buNone/>
            </a:pPr>
            <a:r>
              <a:rPr lang="en-GB" dirty="0" smtClean="0">
                <a:latin typeface="NTPreCursive" panose="03000400000000000000" pitchFamily="66" charset="0"/>
              </a:rPr>
              <a:t>Don’t forget we are just </a:t>
            </a:r>
            <a:r>
              <a:rPr lang="en-GB" b="1" dirty="0" smtClean="0">
                <a:latin typeface="NTPreCursive" panose="03000400000000000000" pitchFamily="66" charset="0"/>
              </a:rPr>
              <a:t>beginning</a:t>
            </a:r>
            <a:r>
              <a:rPr lang="en-GB" dirty="0" smtClean="0">
                <a:latin typeface="NTPreCursive" panose="03000400000000000000" pitchFamily="66" charset="0"/>
              </a:rPr>
              <a:t> to learn to read. Everything is new and hopefully exciting!</a:t>
            </a:r>
          </a:p>
          <a:p>
            <a:pPr algn="ctr">
              <a:buFont typeface="Arial" charset="0"/>
              <a:buNone/>
            </a:pPr>
            <a:endParaRPr lang="en-GB" dirty="0" smtClean="0">
              <a:latin typeface="NTPreCursive" panose="03000400000000000000" pitchFamily="66" charset="0"/>
            </a:endParaRPr>
          </a:p>
          <a:p>
            <a:pPr algn="ctr">
              <a:buFont typeface="Arial" charset="0"/>
              <a:buNone/>
            </a:pPr>
            <a:r>
              <a:rPr lang="en-GB" dirty="0" smtClean="0">
                <a:latin typeface="NTPreCursive" panose="03000400000000000000" pitchFamily="66" charset="0"/>
              </a:rPr>
              <a:t> Please be patient. </a:t>
            </a:r>
          </a:p>
          <a:p>
            <a:pPr algn="ctr">
              <a:buFont typeface="Arial" charset="0"/>
              <a:buNone/>
            </a:pPr>
            <a:endParaRPr lang="en-GB" dirty="0" smtClean="0">
              <a:latin typeface="NTPreCursive" panose="03000400000000000000" pitchFamily="66" charset="0"/>
            </a:endParaRPr>
          </a:p>
          <a:p>
            <a:pPr algn="ctr">
              <a:buFont typeface="Arial" charset="0"/>
              <a:buNone/>
            </a:pPr>
            <a:r>
              <a:rPr lang="en-GB" u="sng" dirty="0" smtClean="0">
                <a:latin typeface="NTPreCursive" panose="03000400000000000000" pitchFamily="66" charset="0"/>
              </a:rPr>
              <a:t>Every child is an individual, and will learn at their own pace</a:t>
            </a:r>
            <a:r>
              <a:rPr lang="en-GB" u="sng" dirty="0" smtClean="0">
                <a:latin typeface="Sassoon Primary Infant" pitchFamily="2"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r>
              <a:rPr lang="en-GB" sz="2800" dirty="0" smtClean="0">
                <a:latin typeface="NTPreCursive" panose="03000400000000000000" pitchFamily="66" charset="0"/>
              </a:rPr>
              <a:t>Once a sound has been taught it is practised over and over again until children can read words by blending the sounds they have learnt.</a:t>
            </a:r>
          </a:p>
          <a:p>
            <a:pPr marL="0" indent="0">
              <a:buNone/>
            </a:pPr>
            <a:endParaRPr lang="en-GB" sz="2800" dirty="0">
              <a:latin typeface="SassoonPrimaryInfant" pitchFamily="2" charset="0"/>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4584"/>
            <a:ext cx="4392488" cy="49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37537"/>
            <a:ext cx="3744416" cy="535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33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body" idx="1"/>
          </p:nvPr>
        </p:nvSpPr>
        <p:spPr>
          <a:xfrm>
            <a:off x="457200" y="260350"/>
            <a:ext cx="8229600" cy="5865813"/>
          </a:xfrm>
        </p:spPr>
        <p:txBody>
          <a:bodyPr/>
          <a:lstStyle/>
          <a:p>
            <a:pPr marL="609600" indent="-609600" algn="ctr">
              <a:lnSpc>
                <a:spcPct val="80000"/>
              </a:lnSpc>
              <a:buFont typeface="Arial" charset="0"/>
              <a:buNone/>
            </a:pPr>
            <a:r>
              <a:rPr lang="en-GB" sz="2800" u="sng" dirty="0" smtClean="0">
                <a:latin typeface="NTPreCursive" panose="03000400000000000000" pitchFamily="66" charset="0"/>
              </a:rPr>
              <a:t>Teaching a sound</a:t>
            </a:r>
          </a:p>
          <a:p>
            <a:pPr marL="609600" indent="-609600" algn="ctr">
              <a:lnSpc>
                <a:spcPct val="80000"/>
              </a:lnSpc>
              <a:buFont typeface="Arial" charset="0"/>
              <a:buNone/>
            </a:pPr>
            <a:endParaRPr lang="en-GB" sz="2800" u="sng" dirty="0" smtClean="0">
              <a:latin typeface="NTPreCursive" panose="03000400000000000000" pitchFamily="66" charset="0"/>
            </a:endParaRPr>
          </a:p>
          <a:p>
            <a:pPr marL="609600" indent="-609600">
              <a:lnSpc>
                <a:spcPct val="80000"/>
              </a:lnSpc>
              <a:buFontTx/>
              <a:buChar char="•"/>
            </a:pPr>
            <a:r>
              <a:rPr lang="en-GB" sz="2800" dirty="0" smtClean="0">
                <a:latin typeface="NTPreCursive" panose="03000400000000000000" pitchFamily="66" charset="0"/>
              </a:rPr>
              <a:t> Each day a new letter SOUND is introduced</a:t>
            </a:r>
          </a:p>
          <a:p>
            <a:pPr marL="609600" indent="-609600">
              <a:lnSpc>
                <a:spcPct val="80000"/>
              </a:lnSpc>
              <a:buFont typeface="Arial" charset="0"/>
              <a:buNone/>
            </a:pPr>
            <a:r>
              <a:rPr lang="en-GB" sz="2800" dirty="0" smtClean="0">
                <a:latin typeface="NTPreCursive" panose="03000400000000000000" pitchFamily="66" charset="0"/>
              </a:rPr>
              <a:t>(not the capital letter name)</a:t>
            </a:r>
          </a:p>
          <a:p>
            <a:pPr marL="609600" indent="-609600">
              <a:lnSpc>
                <a:spcPct val="80000"/>
              </a:lnSpc>
              <a:buFontTx/>
              <a:buChar char="•"/>
            </a:pPr>
            <a:r>
              <a:rPr lang="en-GB" sz="2800" dirty="0" smtClean="0">
                <a:latin typeface="NTPreCursive" panose="03000400000000000000" pitchFamily="66" charset="0"/>
              </a:rPr>
              <a:t>Usually 3-4 new sounds are taught a week and these are then revised through the week and throughout the day.</a:t>
            </a:r>
          </a:p>
          <a:p>
            <a:pPr marL="609600" indent="-609600">
              <a:lnSpc>
                <a:spcPct val="80000"/>
              </a:lnSpc>
              <a:buFontTx/>
              <a:buChar char="•"/>
            </a:pPr>
            <a:r>
              <a:rPr lang="en-GB" sz="2800" dirty="0" smtClean="0">
                <a:latin typeface="NTPreCursive" panose="03000400000000000000" pitchFamily="66" charset="0"/>
              </a:rPr>
              <a:t>Each sound is introduced using a rhyme.</a:t>
            </a:r>
          </a:p>
          <a:p>
            <a:pPr marL="609600" indent="-609600">
              <a:lnSpc>
                <a:spcPct val="80000"/>
              </a:lnSpc>
              <a:buFontTx/>
              <a:buChar char="•"/>
            </a:pPr>
            <a:endParaRPr lang="en-GB" sz="2800" dirty="0" smtClean="0">
              <a:latin typeface="NTPreCursive" panose="03000400000000000000" pitchFamily="66" charset="0"/>
            </a:endParaRPr>
          </a:p>
          <a:p>
            <a:pPr marL="0" indent="0">
              <a:lnSpc>
                <a:spcPct val="80000"/>
              </a:lnSpc>
              <a:buNone/>
            </a:pPr>
            <a:endParaRPr lang="en-GB" sz="2800" dirty="0" smtClean="0"/>
          </a:p>
          <a:p>
            <a:pPr marL="609600" indent="-609600">
              <a:lnSpc>
                <a:spcPct val="80000"/>
              </a:lnSpc>
              <a:buFont typeface="Arial" charset="0"/>
              <a:buNone/>
            </a:pPr>
            <a:endParaRPr lang="en-GB" sz="2800" dirty="0" smtClean="0"/>
          </a:p>
          <a:p>
            <a:pPr marL="609600" indent="-609600">
              <a:lnSpc>
                <a:spcPct val="80000"/>
              </a:lnSpc>
              <a:buFont typeface="Arial" charset="0"/>
              <a:buNone/>
            </a:pPr>
            <a:endParaRPr lang="en-US" sz="28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45024"/>
            <a:ext cx="3033528" cy="21602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68" y="332656"/>
            <a:ext cx="81153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229600" cy="4525963"/>
          </a:xfrm>
        </p:spPr>
        <p:txBody>
          <a:bodyPr/>
          <a:lstStyle/>
          <a:p>
            <a:r>
              <a:rPr lang="en-GB" sz="3600" dirty="0">
                <a:latin typeface="NTPreCursive" panose="03000400000000000000" pitchFamily="66" charset="0"/>
              </a:rPr>
              <a:t>Children are taught to </a:t>
            </a:r>
            <a:r>
              <a:rPr lang="en-GB" sz="3600" dirty="0" smtClean="0">
                <a:latin typeface="NTPreCursive" panose="03000400000000000000" pitchFamily="66" charset="0"/>
              </a:rPr>
              <a:t>‘Ted’ </a:t>
            </a:r>
            <a:r>
              <a:rPr lang="en-GB" sz="3600" dirty="0">
                <a:latin typeface="NTPreCursive" panose="03000400000000000000" pitchFamily="66" charset="0"/>
              </a:rPr>
              <a:t>talk words by sounding out and blending to read.   </a:t>
            </a:r>
            <a:r>
              <a:rPr lang="en-GB" sz="3600" dirty="0" err="1">
                <a:latin typeface="NTPreCursive" panose="03000400000000000000" pitchFamily="66" charset="0"/>
              </a:rPr>
              <a:t>m_a_t</a:t>
            </a:r>
            <a:r>
              <a:rPr lang="en-GB" sz="3600" dirty="0">
                <a:latin typeface="NTPreCursive" panose="03000400000000000000" pitchFamily="66" charset="0"/>
              </a:rPr>
              <a:t>      </a:t>
            </a:r>
            <a:endParaRPr lang="en-GB" sz="3600" dirty="0" smtClean="0">
              <a:latin typeface="NTPreCursive" panose="03000400000000000000" pitchFamily="66" charset="0"/>
            </a:endParaRPr>
          </a:p>
          <a:p>
            <a:pPr marL="0" indent="0">
              <a:buNone/>
            </a:pPr>
            <a:r>
              <a:rPr lang="en-GB" sz="3600" dirty="0">
                <a:latin typeface="NTPreCursive" panose="03000400000000000000" pitchFamily="66" charset="0"/>
              </a:rPr>
              <a:t> </a:t>
            </a:r>
          </a:p>
          <a:p>
            <a:r>
              <a:rPr lang="en-GB" sz="3600" dirty="0">
                <a:latin typeface="NTPreCursive" panose="03000400000000000000" pitchFamily="66" charset="0"/>
              </a:rPr>
              <a:t>Children are taught to spell by hearing and saying sounds in a word before writing them down. We call this using </a:t>
            </a:r>
            <a:r>
              <a:rPr lang="en-GB" sz="3600" dirty="0" smtClean="0">
                <a:latin typeface="NTPreCursive" panose="03000400000000000000" pitchFamily="66" charset="0"/>
              </a:rPr>
              <a:t>‘Ted’ </a:t>
            </a:r>
            <a:r>
              <a:rPr lang="en-GB" sz="3600" dirty="0">
                <a:latin typeface="NTPreCursive" panose="03000400000000000000" pitchFamily="66" charset="0"/>
              </a:rPr>
              <a:t>fingers.</a:t>
            </a:r>
          </a:p>
          <a:p>
            <a:endParaRPr lang="en-GB" dirty="0"/>
          </a:p>
        </p:txBody>
      </p:sp>
    </p:spTree>
    <p:extLst>
      <p:ext uri="{BB962C8B-B14F-4D97-AF65-F5344CB8AC3E}">
        <p14:creationId xmlns:p14="http://schemas.microsoft.com/office/powerpoint/2010/main" val="139815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2332037"/>
            <a:ext cx="8229600" cy="4525963"/>
          </a:xfrm>
        </p:spPr>
        <p:txBody>
          <a:bodyPr/>
          <a:lstStyle/>
          <a:p>
            <a:pPr marL="0" indent="0">
              <a:buNone/>
            </a:pPr>
            <a:r>
              <a:rPr lang="en-GB" sz="3600" b="1" i="1" u="sng" dirty="0">
                <a:latin typeface="NTPreCursive" panose="03000400000000000000" pitchFamily="66" charset="0"/>
              </a:rPr>
              <a:t>T</a:t>
            </a:r>
            <a:r>
              <a:rPr lang="en-GB" sz="3600" b="1" i="1" u="sng" dirty="0" smtClean="0">
                <a:latin typeface="NTPreCursive" panose="03000400000000000000" pitchFamily="66" charset="0"/>
              </a:rPr>
              <a:t>ed </a:t>
            </a:r>
            <a:r>
              <a:rPr lang="en-GB" sz="3600" b="1" i="1" u="sng" dirty="0">
                <a:latin typeface="NTPreCursive" panose="03000400000000000000" pitchFamily="66" charset="0"/>
              </a:rPr>
              <a:t>Talk</a:t>
            </a:r>
            <a:endParaRPr lang="en-GB" sz="3600" b="1" u="sng" dirty="0">
              <a:latin typeface="NTPreCursive" panose="03000400000000000000" pitchFamily="66" charset="0"/>
            </a:endParaRPr>
          </a:p>
          <a:p>
            <a:r>
              <a:rPr lang="en-GB" sz="3600" dirty="0" smtClean="0">
                <a:latin typeface="NTPreCursive" panose="03000400000000000000" pitchFamily="66" charset="0"/>
              </a:rPr>
              <a:t>Ted </a:t>
            </a:r>
            <a:r>
              <a:rPr lang="en-GB" sz="3600" dirty="0">
                <a:latin typeface="NTPreCursive" panose="03000400000000000000" pitchFamily="66" charset="0"/>
              </a:rPr>
              <a:t>is a </a:t>
            </a:r>
            <a:r>
              <a:rPr lang="en-GB" sz="3600" dirty="0" smtClean="0">
                <a:latin typeface="NTPreCursive" panose="03000400000000000000" pitchFamily="66" charset="0"/>
              </a:rPr>
              <a:t>puppet </a:t>
            </a:r>
            <a:r>
              <a:rPr lang="en-GB" sz="3600" dirty="0">
                <a:latin typeface="NTPreCursive" panose="03000400000000000000" pitchFamily="66" charset="0"/>
              </a:rPr>
              <a:t>who says, reads and spells words in pure sounds; he never says the whole word so the children do this for him. He never adds ‘uh’ after a consonant sound e.g. </a:t>
            </a:r>
            <a:r>
              <a:rPr lang="en-GB" sz="3600" dirty="0" err="1">
                <a:latin typeface="NTPreCursive" panose="03000400000000000000" pitchFamily="66" charset="0"/>
              </a:rPr>
              <a:t>fuh</a:t>
            </a:r>
            <a:r>
              <a:rPr lang="en-GB" sz="3600" dirty="0">
                <a:latin typeface="NTPreCursive" panose="03000400000000000000" pitchFamily="66" charset="0"/>
              </a:rPr>
              <a:t>, </a:t>
            </a:r>
            <a:r>
              <a:rPr lang="en-GB" sz="3600" dirty="0" err="1">
                <a:latin typeface="NTPreCursive" panose="03000400000000000000" pitchFamily="66" charset="0"/>
              </a:rPr>
              <a:t>luh</a:t>
            </a:r>
            <a:r>
              <a:rPr lang="en-GB" sz="3600" dirty="0">
                <a:latin typeface="NTPreCursive" panose="03000400000000000000" pitchFamily="66" charset="0"/>
              </a:rPr>
              <a:t> (a slight ‘uh’ cannot be helped when saying the sounds b, g, d, j, w and y).</a:t>
            </a:r>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7015">
            <a:off x="5249373" y="261351"/>
            <a:ext cx="2194711"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59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Other terminology</a:t>
            </a:r>
            <a:endParaRPr lang="en-GB" dirty="0">
              <a:latin typeface="NTPreCursive" panose="03000400000000000000" pitchFamily="66" charset="0"/>
            </a:endParaRPr>
          </a:p>
        </p:txBody>
      </p:sp>
      <p:sp>
        <p:nvSpPr>
          <p:cNvPr id="3" name="Content Placeholder 2"/>
          <p:cNvSpPr>
            <a:spLocks noGrp="1"/>
          </p:cNvSpPr>
          <p:nvPr>
            <p:ph idx="1"/>
          </p:nvPr>
        </p:nvSpPr>
        <p:spPr/>
        <p:txBody>
          <a:bodyPr/>
          <a:lstStyle/>
          <a:p>
            <a:pPr marL="0" indent="0">
              <a:buNone/>
            </a:pPr>
            <a:r>
              <a:rPr lang="en-GB" b="1" i="1" dirty="0">
                <a:latin typeface="NTPreCursive" panose="03000400000000000000" pitchFamily="66" charset="0"/>
              </a:rPr>
              <a:t>Grapheme</a:t>
            </a:r>
            <a:endParaRPr lang="en-GB" dirty="0">
              <a:latin typeface="NTPreCursive" panose="03000400000000000000" pitchFamily="66" charset="0"/>
            </a:endParaRPr>
          </a:p>
          <a:p>
            <a:r>
              <a:rPr lang="en-GB" dirty="0">
                <a:latin typeface="NTPreCursive" panose="03000400000000000000" pitchFamily="66" charset="0"/>
              </a:rPr>
              <a:t>A grapheme is one letter or group of letters used to write one sound, e.g. the sound ‘f’ can be written with the grapheme f (fun), </a:t>
            </a:r>
            <a:r>
              <a:rPr lang="en-GB" dirty="0" err="1">
                <a:latin typeface="NTPreCursive" panose="03000400000000000000" pitchFamily="66" charset="0"/>
              </a:rPr>
              <a:t>ff</a:t>
            </a:r>
            <a:r>
              <a:rPr lang="en-GB" dirty="0">
                <a:latin typeface="NTPreCursive" panose="03000400000000000000" pitchFamily="66" charset="0"/>
              </a:rPr>
              <a:t> (huff) and </a:t>
            </a:r>
            <a:r>
              <a:rPr lang="en-GB" dirty="0" err="1">
                <a:latin typeface="NTPreCursive" panose="03000400000000000000" pitchFamily="66" charset="0"/>
              </a:rPr>
              <a:t>ph</a:t>
            </a:r>
            <a:r>
              <a:rPr lang="en-GB" dirty="0">
                <a:latin typeface="NTPreCursive" panose="03000400000000000000" pitchFamily="66" charset="0"/>
              </a:rPr>
              <a:t> (phone).</a:t>
            </a:r>
          </a:p>
          <a:p>
            <a:pPr marL="0" indent="0">
              <a:buNone/>
            </a:pPr>
            <a:r>
              <a:rPr lang="en-GB" b="1" i="1" dirty="0">
                <a:latin typeface="NTPreCursive" panose="03000400000000000000" pitchFamily="66" charset="0"/>
              </a:rPr>
              <a:t>Syllables</a:t>
            </a:r>
            <a:endParaRPr lang="en-GB" dirty="0">
              <a:latin typeface="NTPreCursive" panose="03000400000000000000" pitchFamily="66" charset="0"/>
            </a:endParaRPr>
          </a:p>
          <a:p>
            <a:r>
              <a:rPr lang="en-GB" dirty="0">
                <a:latin typeface="NTPreCursive" panose="03000400000000000000" pitchFamily="66" charset="0"/>
              </a:rPr>
              <a:t>Syllables are chunks within long words.</a:t>
            </a:r>
          </a:p>
          <a:p>
            <a:endParaRPr lang="en-GB" dirty="0">
              <a:latin typeface="NTPreCursive" panose="03000400000000000000" pitchFamily="66" charset="0"/>
            </a:endParaRPr>
          </a:p>
        </p:txBody>
      </p:sp>
    </p:spTree>
    <p:extLst>
      <p:ext uri="{BB962C8B-B14F-4D97-AF65-F5344CB8AC3E}">
        <p14:creationId xmlns:p14="http://schemas.microsoft.com/office/powerpoint/2010/main" val="4225670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idx="1"/>
          </p:nvPr>
        </p:nvSpPr>
        <p:spPr>
          <a:xfrm>
            <a:off x="467544" y="476672"/>
            <a:ext cx="8229600" cy="5937250"/>
          </a:xfrm>
        </p:spPr>
        <p:txBody>
          <a:bodyPr/>
          <a:lstStyle/>
          <a:p>
            <a:pPr marL="0" indent="0">
              <a:buNone/>
            </a:pPr>
            <a:r>
              <a:rPr lang="en-GB" sz="3600" b="1" i="1" dirty="0" smtClean="0">
                <a:latin typeface="NTPreCursive" panose="03000400000000000000" pitchFamily="66" charset="0"/>
              </a:rPr>
              <a:t>Diagraphs</a:t>
            </a:r>
            <a:r>
              <a:rPr lang="en-GB" sz="3600" i="1" dirty="0" smtClean="0">
                <a:latin typeface="NTPreCursive" panose="03000400000000000000" pitchFamily="66" charset="0"/>
              </a:rPr>
              <a:t> </a:t>
            </a:r>
          </a:p>
          <a:p>
            <a:pPr>
              <a:buFontTx/>
              <a:buChar char="•"/>
            </a:pPr>
            <a:r>
              <a:rPr lang="en-GB" sz="3600" dirty="0" smtClean="0">
                <a:latin typeface="NTPreCursive" panose="03000400000000000000" pitchFamily="66" charset="0"/>
              </a:rPr>
              <a:t>Sounds which are made up of 2 letters e.g.  </a:t>
            </a:r>
            <a:r>
              <a:rPr lang="en-GB" sz="3600" i="1" dirty="0" err="1" smtClean="0">
                <a:latin typeface="NTPreCursive" panose="03000400000000000000" pitchFamily="66" charset="0"/>
              </a:rPr>
              <a:t>ai</a:t>
            </a:r>
            <a:r>
              <a:rPr lang="en-GB" sz="3600" i="1" dirty="0" smtClean="0">
                <a:latin typeface="NTPreCursive" panose="03000400000000000000" pitchFamily="66" charset="0"/>
              </a:rPr>
              <a:t>,   </a:t>
            </a:r>
            <a:r>
              <a:rPr lang="en-GB" sz="3600" i="1" dirty="0" err="1" smtClean="0">
                <a:latin typeface="NTPreCursive" panose="03000400000000000000" pitchFamily="66" charset="0"/>
              </a:rPr>
              <a:t>ee</a:t>
            </a:r>
            <a:r>
              <a:rPr lang="en-GB" sz="3600" i="1" dirty="0" smtClean="0">
                <a:latin typeface="NTPreCursive" panose="03000400000000000000" pitchFamily="66" charset="0"/>
              </a:rPr>
              <a:t>,   </a:t>
            </a:r>
            <a:r>
              <a:rPr lang="en-GB" sz="3600" i="1" dirty="0" err="1" smtClean="0">
                <a:latin typeface="NTPreCursive" panose="03000400000000000000" pitchFamily="66" charset="0"/>
              </a:rPr>
              <a:t>oo</a:t>
            </a:r>
            <a:r>
              <a:rPr lang="en-GB" sz="3600" i="1" dirty="0" smtClean="0">
                <a:latin typeface="NTPreCursive" panose="03000400000000000000" pitchFamily="66" charset="0"/>
              </a:rPr>
              <a:t>,  </a:t>
            </a:r>
            <a:r>
              <a:rPr lang="en-GB" sz="3600" i="1" dirty="0" err="1" smtClean="0">
                <a:latin typeface="NTPreCursive" panose="03000400000000000000" pitchFamily="66" charset="0"/>
              </a:rPr>
              <a:t>oa</a:t>
            </a:r>
            <a:endParaRPr lang="en-GB" sz="3600" i="1" dirty="0" smtClean="0">
              <a:latin typeface="NTPreCursive" panose="03000400000000000000" pitchFamily="66" charset="0"/>
            </a:endParaRPr>
          </a:p>
          <a:p>
            <a:pPr marL="0" indent="0">
              <a:buNone/>
            </a:pPr>
            <a:endParaRPr lang="en-GB" sz="3600" dirty="0" smtClean="0">
              <a:latin typeface="NTPreCursive" panose="03000400000000000000" pitchFamily="66" charset="0"/>
            </a:endParaRPr>
          </a:p>
          <a:p>
            <a:pPr marL="0" indent="0">
              <a:buNone/>
            </a:pPr>
            <a:r>
              <a:rPr lang="en-GB" sz="3600" b="1" i="1" dirty="0" err="1" smtClean="0">
                <a:latin typeface="NTPreCursive" panose="03000400000000000000" pitchFamily="66" charset="0"/>
              </a:rPr>
              <a:t>Trigraphs</a:t>
            </a:r>
            <a:endParaRPr lang="en-GB" sz="3600" b="1" i="1" dirty="0" smtClean="0">
              <a:latin typeface="NTPreCursive" panose="03000400000000000000" pitchFamily="66" charset="0"/>
            </a:endParaRPr>
          </a:p>
          <a:p>
            <a:pPr>
              <a:buFontTx/>
              <a:buChar char="•"/>
            </a:pPr>
            <a:r>
              <a:rPr lang="en-GB" sz="3600" dirty="0" smtClean="0">
                <a:latin typeface="NTPreCursive" panose="03000400000000000000" pitchFamily="66" charset="0"/>
              </a:rPr>
              <a:t>There are also some, such as </a:t>
            </a:r>
            <a:r>
              <a:rPr lang="en-GB" sz="3600" i="1" dirty="0" err="1" smtClean="0">
                <a:latin typeface="NTPreCursive" panose="03000400000000000000" pitchFamily="66" charset="0"/>
              </a:rPr>
              <a:t>igh</a:t>
            </a:r>
            <a:r>
              <a:rPr lang="en-GB" sz="3600" i="1" dirty="0" smtClean="0">
                <a:latin typeface="NTPreCursive" panose="03000400000000000000" pitchFamily="66" charset="0"/>
              </a:rPr>
              <a:t>, air, </a:t>
            </a:r>
            <a:r>
              <a:rPr lang="en-GB" sz="3600" i="1" dirty="0" err="1" smtClean="0">
                <a:latin typeface="NTPreCursive" panose="03000400000000000000" pitchFamily="66" charset="0"/>
              </a:rPr>
              <a:t>ure</a:t>
            </a:r>
            <a:endParaRPr lang="en-GB" sz="3600" i="1" dirty="0" smtClean="0">
              <a:latin typeface="NTPreCursive" panose="03000400000000000000"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835</Words>
  <Application>Microsoft Office PowerPoint</Application>
  <PresentationFormat>On-screen Show (4:3)</PresentationFormat>
  <Paragraphs>96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Read Write Inc. Speed Sounds     EYFS Phonics information for parents     10th October 2016  </vt:lpstr>
      <vt:lpstr>Introduction Speed sounds Sets 1, 2 and 3.</vt:lpstr>
      <vt:lpstr>PowerPoint Presentation</vt:lpstr>
      <vt:lpstr>PowerPoint Presentation</vt:lpstr>
      <vt:lpstr>PowerPoint Presentation</vt:lpstr>
      <vt:lpstr>PowerPoint Presentation</vt:lpstr>
      <vt:lpstr>PowerPoint Presentation</vt:lpstr>
      <vt:lpstr>Other terminology</vt:lpstr>
      <vt:lpstr>PowerPoint Presentation</vt:lpstr>
      <vt:lpstr>PowerPoint Presentation</vt:lpstr>
      <vt:lpstr>Red words</vt:lpstr>
      <vt:lpstr>The Hungry Caterpillar</vt:lpstr>
      <vt:lpstr>The Hungry Caterpillar</vt:lpstr>
      <vt:lpstr>Reading</vt:lpstr>
      <vt:lpstr>Reading</vt:lpstr>
      <vt:lpstr>Reading</vt:lpstr>
      <vt:lpstr>Guided/Individual reading</vt:lpstr>
      <vt:lpstr>Home Learning</vt:lpstr>
      <vt:lpstr>Things you can do to help</vt:lpstr>
      <vt:lpstr>PowerPoint Presentation</vt:lpstr>
      <vt:lpstr>Physical strength for writing</vt:lpstr>
      <vt:lpstr>Physical strength for writing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and Sounds Phonics information for parents and carers with children in Clee</dc:title>
  <dc:creator>Ward</dc:creator>
  <cp:lastModifiedBy>AuthorisedUser</cp:lastModifiedBy>
  <cp:revision>76</cp:revision>
  <dcterms:created xsi:type="dcterms:W3CDTF">2010-04-27T21:11:53Z</dcterms:created>
  <dcterms:modified xsi:type="dcterms:W3CDTF">2016-10-09T17:44:26Z</dcterms:modified>
</cp:coreProperties>
</file>