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  <p:sldMasterId id="2147483672" r:id="rId5"/>
    <p:sldMasterId id="2147483684" r:id="rId6"/>
  </p:sldMasterIdLst>
  <p:sldIdLst>
    <p:sldId id="257" r:id="rId7"/>
    <p:sldId id="283" r:id="rId8"/>
    <p:sldId id="279" r:id="rId9"/>
    <p:sldId id="280" r:id="rId10"/>
    <p:sldId id="264" r:id="rId11"/>
    <p:sldId id="267" r:id="rId12"/>
    <p:sldId id="258" r:id="rId13"/>
    <p:sldId id="259" r:id="rId14"/>
    <p:sldId id="282" r:id="rId15"/>
    <p:sldId id="281" r:id="rId16"/>
    <p:sldId id="337" r:id="rId17"/>
    <p:sldId id="344" r:id="rId18"/>
    <p:sldId id="345" r:id="rId19"/>
    <p:sldId id="347" r:id="rId20"/>
    <p:sldId id="3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Wall" userId="86c2eab2-72e2-4717-a957-2caaa0da4228" providerId="ADAL" clId="{8E3A0D2D-62E2-4C5C-A6CC-2A784A3A287F}"/>
    <pc:docChg chg="modSld">
      <pc:chgData name="Katie Wall" userId="86c2eab2-72e2-4717-a957-2caaa0da4228" providerId="ADAL" clId="{8E3A0D2D-62E2-4C5C-A6CC-2A784A3A287F}" dt="2024-04-16T07:49:01.629" v="9" actId="20577"/>
      <pc:docMkLst>
        <pc:docMk/>
      </pc:docMkLst>
      <pc:sldChg chg="modSp mod">
        <pc:chgData name="Katie Wall" userId="86c2eab2-72e2-4717-a957-2caaa0da4228" providerId="ADAL" clId="{8E3A0D2D-62E2-4C5C-A6CC-2A784A3A287F}" dt="2024-04-16T07:49:01.629" v="9" actId="20577"/>
        <pc:sldMkLst>
          <pc:docMk/>
          <pc:sldMk cId="1127154852" sldId="257"/>
        </pc:sldMkLst>
        <pc:spChg chg="mod">
          <ac:chgData name="Katie Wall" userId="86c2eab2-72e2-4717-a957-2caaa0da4228" providerId="ADAL" clId="{8E3A0D2D-62E2-4C5C-A6CC-2A784A3A287F}" dt="2024-04-16T07:49:01.629" v="9" actId="20577"/>
          <ac:spMkLst>
            <pc:docMk/>
            <pc:sldMk cId="1127154852" sldId="257"/>
            <ac:spMk id="4" creationId="{CE9E287F-050E-6DD2-DCBA-24C68E71BF6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8716-85A0-B0E2-C2F9-A80A71005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9F39F-01C4-1163-E877-3872DFA22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2A211-82C4-36A2-AD9C-36898057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842B8-4D2B-2AAB-8E15-EBAB7288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178FF-78EA-4C9B-9B15-B7B0B4DD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0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DAB8-474F-56CD-D451-5A3CEC21D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4EF8E-A7A6-7665-23F2-F5554A9A4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534D-C3EB-48DA-4EE4-ACD89CFC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0A5F2-875B-0A6F-0DB4-4FA08F04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43516-9C47-C3D6-B3FD-4C13299A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2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1CB2F4-2C1C-BB0A-B6D7-B574AAB6A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99323-7B1E-85FB-992B-F5D1E8D7F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7D14-A8F7-4757-8A0C-571EB6605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7F04F-5463-D883-976E-BEB02BBB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FE83-D683-4D60-46F7-C3720D41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1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26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9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6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5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2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38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99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39555-95C7-0B99-BE2C-0083D560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1E57C-C834-730D-CD6A-FDA049AA7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69637-8417-0BFA-4880-0EB52C78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08B87-132F-CF2D-D5E7-D9D0C2F8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68A1-221E-6A36-6EA3-66B54128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62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64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2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46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30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58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8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01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07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04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03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B762-6191-88AA-59C5-04B5F620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60694-D7AF-A3C3-FD43-F1A9AB3ED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777C9-F5A2-CAA5-93A3-F0AAB7B1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B6DAF-54D4-B961-A9FF-DD7CE56F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895D4-0895-C2CF-F1D5-16C5F552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6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18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2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167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242560" y="1327188"/>
            <a:ext cx="170688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73249" y="5211060"/>
            <a:ext cx="5905500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286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2560" y="1325880"/>
            <a:ext cx="170688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2905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7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74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7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0A70-FB1A-1B81-FD7E-B83732EE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D419-19D9-8A3F-BBED-4C5D5C180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8E503-CF14-678D-41F7-6479C162E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A2A27-316B-D90F-7593-94D2800E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C8094-FF50-A9EC-1E47-12DC2932D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0D378-CF07-79B8-8185-A3A48EE7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264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0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173736"/>
            <a:ext cx="8531352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310086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284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309360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3721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89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7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D101-BEC5-0915-8DC7-686683B5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32F03-3EA6-715B-AFFA-03E37D18F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F87E1-552F-88DB-F6F8-CC89C1A4B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93FE6-F9C5-272A-AFE6-AA7FC2E4E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1A479-439B-5717-6220-A1136C564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AAB21-7FD5-E09D-2AFC-C16DA547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1A86B5-6945-046B-D062-6C182165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DE8A0-B655-4A39-94B1-4126FCBC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4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A877-D38A-6DF0-5858-91D1208A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0963B-0541-47B1-2760-E187929C0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C40A5-DDE9-50B1-EC12-E692576D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83593-955F-B4F3-8474-BB70B92A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2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C6417-325F-D9A9-8C95-33850358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09134-8E8D-D8AA-46B4-5A24A91E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60CEC-3998-6D58-0446-17E781FB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0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6D75-61D7-2378-8E25-70401F9D3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5125-5258-2D9D-D62A-9CDA8295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DE3CE-1D5E-47F8-A5D9-687B9C918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831E5-D1A3-6E7C-3C43-39DA6F73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7E97E-7789-92D5-8F17-05006B59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78305-8F7E-E10E-5494-8CEC458A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2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3D3-FE0E-97F5-0616-88595F20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07C8A-B0CA-CA19-394F-EEF6FB85E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D772-4C68-FA2C-08E0-E98D62497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C40DC-0AEE-4812-B0F3-1B8AA1C7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D8D54-AAE8-EC79-274B-B21C425E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A5397-8111-732A-2E8D-ED597801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3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E1426-7CEB-8C74-B17A-A3A1D133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77ED8-85E6-5DF4-954B-D5553331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E0775-1A88-57D8-0841-A2DC0627C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A8BEFB-0F00-4C15-98A2-145A9637BEE6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53805-7A02-933D-7F6A-918D8573B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BCC08-23A7-8231-057A-836477ABD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960294-7A45-4B93-B241-664B0868C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B6F8-9691-4E27-8BA0-D39C29329453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5AF9-0D64-4FE0-ABCC-A79B12351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A746-6B0D-4C07-ACC5-6F9ABA303295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F88E2-56F3-4938-9977-0146CFD30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642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103120"/>
            <a:ext cx="1024128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024" y="63093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8E2F62-FA25-4628-91EF-33F0DD2F11D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2528" y="6309360"/>
            <a:ext cx="5266944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1176" y="6309360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545DFE-ED73-43AF-9B89-9435200BA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urtleacademy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urtleacademy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9E287F-050E-6DD2-DCBA-24C68E71BF66}"/>
              </a:ext>
            </a:extLst>
          </p:cNvPr>
          <p:cNvSpPr txBox="1"/>
          <p:nvPr/>
        </p:nvSpPr>
        <p:spPr>
          <a:xfrm>
            <a:off x="1921267" y="1335640"/>
            <a:ext cx="803439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winkl Cursive Unlooped" panose="02000000000000000000" pitchFamily="2" charset="0"/>
                <a:ea typeface="+mn-ea"/>
                <a:cs typeface="+mn-cs"/>
              </a:rPr>
              <a:t>Year 3 / 4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winkl Cursive Unloope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Twinkl Cursive Unlooped" panose="02000000000000000000" pitchFamily="2" charset="0"/>
              </a:rPr>
              <a:t>Spring Term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winkl Cursive Unlooped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winkl Cursive Unlooped" panose="02000000000000000000" pitchFamily="2" charset="0"/>
                <a:ea typeface="+mn-ea"/>
                <a:cs typeface="+mn-cs"/>
              </a:rPr>
              <a:t>Cycle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0" dirty="0">
              <a:solidFill>
                <a:schemeClr val="accent4">
                  <a:lumMod val="75000"/>
                </a:schemeClr>
              </a:solidFill>
              <a:latin typeface="Twinkl Cursive Unlooped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Twinkl Cursive Unlooped" panose="02000000000000000000" pitchFamily="2" charset="0"/>
                <a:ea typeface="+mn-ea"/>
                <a:cs typeface="+mn-cs"/>
              </a:rPr>
              <a:t>The Great British Road Trip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E0615-97FB-4536-B2D5-94DA992F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174" y="256426"/>
            <a:ext cx="2055320" cy="1798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E9B67C-10F4-7484-5AA8-799527245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2" y="131692"/>
            <a:ext cx="3286982" cy="200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5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2F65882-8457-9EB4-EAAA-69B71816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0026"/>
            <a:ext cx="9144000" cy="63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5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DED112-4C62-530D-D8A6-3E07A39C3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744" y="0"/>
            <a:ext cx="9144000" cy="6492874"/>
          </a:xfrm>
        </p:spPr>
      </p:pic>
    </p:spTree>
    <p:extLst>
      <p:ext uri="{BB962C8B-B14F-4D97-AF65-F5344CB8AC3E}">
        <p14:creationId xmlns:p14="http://schemas.microsoft.com/office/powerpoint/2010/main" val="86938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4D00C-E620-4450-AD44-AAF24FDD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2" y="116666"/>
            <a:ext cx="630897" cy="615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70865F-DB19-4FE9-9798-8D813A6DA324}"/>
              </a:ext>
            </a:extLst>
          </p:cNvPr>
          <p:cNvSpPr/>
          <p:nvPr/>
        </p:nvSpPr>
        <p:spPr>
          <a:xfrm>
            <a:off x="1674155" y="157084"/>
            <a:ext cx="8184223" cy="439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Milverton Primary School Knowledge Map [Years 3/4 – Spring 2 Term – Dance Around GB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9729957-062A-4BB9-AF5F-871DEA79801E}"/>
              </a:ext>
            </a:extLst>
          </p:cNvPr>
          <p:cNvGraphicFramePr>
            <a:graphicFrameLocks noGrp="1"/>
          </p:cNvGraphicFramePr>
          <p:nvPr/>
        </p:nvGraphicFramePr>
        <p:xfrm>
          <a:off x="1674154" y="1006475"/>
          <a:ext cx="3107396" cy="3296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83876">
                  <a:extLst>
                    <a:ext uri="{9D8B030D-6E8A-4147-A177-3AD203B41FA5}">
                      <a16:colId xmlns:a16="http://schemas.microsoft.com/office/drawing/2014/main" val="1478066642"/>
                    </a:ext>
                  </a:extLst>
                </a:gridCol>
                <a:gridCol w="2023520">
                  <a:extLst>
                    <a:ext uri="{9D8B030D-6E8A-4147-A177-3AD203B41FA5}">
                      <a16:colId xmlns:a16="http://schemas.microsoft.com/office/drawing/2014/main" val="3866545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Dynamics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Weight, force, energy and  movement in dance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5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Form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Phrases of movement linked together to create sections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31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Space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How a dancer moves through space </a:t>
                      </a:r>
                      <a:r>
                        <a:rPr lang="en-GB" sz="1200" b="0" dirty="0" err="1">
                          <a:latin typeface="Arial Narrow" panose="020B0606020202030204" pitchFamily="34" charset="0"/>
                        </a:rPr>
                        <a:t>eg</a:t>
                      </a:r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 walk, skip, hop, slide.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4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Time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Timings in dance and how steps fit to music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58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Energy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The way the dancer moves and the style they bring to the dance.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26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Body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Arial Narrow" panose="020B0606020202030204" pitchFamily="34" charset="0"/>
                        </a:rPr>
                        <a:t>The position the body makes and the way different parts of the body are used in dance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42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2383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B6B5B7-0B93-4A0A-B04F-96AD4BB03092}"/>
              </a:ext>
            </a:extLst>
          </p:cNvPr>
          <p:cNvSpPr txBox="1"/>
          <p:nvPr/>
        </p:nvSpPr>
        <p:spPr>
          <a:xfrm>
            <a:off x="1674154" y="637143"/>
            <a:ext cx="238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Vocabulary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8F4E-9AC2-44FF-AB18-C3CFF9D419B0}"/>
              </a:ext>
            </a:extLst>
          </p:cNvPr>
          <p:cNvSpPr txBox="1"/>
          <p:nvPr/>
        </p:nvSpPr>
        <p:spPr>
          <a:xfrm>
            <a:off x="5547360" y="637144"/>
            <a:ext cx="2383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Questions to consider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C59FA578-BF85-40A5-B75F-26172A141EAC}"/>
              </a:ext>
            </a:extLst>
          </p:cNvPr>
          <p:cNvGraphicFramePr>
            <a:graphicFrameLocks noGrp="1"/>
          </p:cNvGraphicFramePr>
          <p:nvPr/>
        </p:nvGraphicFramePr>
        <p:xfrm>
          <a:off x="5547360" y="3648075"/>
          <a:ext cx="512064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0640">
                  <a:extLst>
                    <a:ext uri="{9D8B030D-6E8A-4147-A177-3AD203B41FA5}">
                      <a16:colId xmlns:a16="http://schemas.microsoft.com/office/drawing/2014/main" val="2544006039"/>
                    </a:ext>
                  </a:extLst>
                </a:gridCol>
              </a:tblGrid>
              <a:tr h="34945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 the end of this unit, I will be able to perform a routine based on folk dances around GB I will understand the terminology of dance, communicate with my partner or group and observe others to help me improve my performance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8482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61C5244-6D69-EA1B-19E9-E03FD5C69D0F}"/>
              </a:ext>
            </a:extLst>
          </p:cNvPr>
          <p:cNvSpPr/>
          <p:nvPr/>
        </p:nvSpPr>
        <p:spPr>
          <a:xfrm>
            <a:off x="4870062" y="1004840"/>
            <a:ext cx="4133850" cy="2715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Am I moving across the floor?</a:t>
            </a:r>
          </a:p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Are my movements big or small? High or low? </a:t>
            </a:r>
          </a:p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What direction am I moving  in? </a:t>
            </a:r>
          </a:p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Is my pathway straight, boxy, curved or chaotic?</a:t>
            </a:r>
          </a:p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Is the dance sharp or smooth?</a:t>
            </a:r>
          </a:p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Are the movements light and floaty or heavy and stompy? </a:t>
            </a:r>
          </a:p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Is the dance gentle or strong? </a:t>
            </a:r>
          </a:p>
          <a:p>
            <a:pPr algn="ctr"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What emotions does the dance provoke?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C99834-966F-2BF1-0336-ECA262FCA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218" y="4762830"/>
            <a:ext cx="1826432" cy="16042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F7D9A2-30A3-BBF5-F5D7-550669D45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360" y="4970086"/>
            <a:ext cx="1659622" cy="13969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AF9B2F-22E1-E53C-EB53-A5AE7521C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989" y="4958716"/>
            <a:ext cx="1805162" cy="147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0E2DF5EB-2429-237D-09F5-3747E700E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351"/>
            <a:ext cx="9144000" cy="63541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CEA593-DC29-4D75-F3D9-E7C25316ECCA}"/>
              </a:ext>
            </a:extLst>
          </p:cNvPr>
          <p:cNvSpPr/>
          <p:nvPr/>
        </p:nvSpPr>
        <p:spPr>
          <a:xfrm>
            <a:off x="9410701" y="333375"/>
            <a:ext cx="123825" cy="228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dirty="0">
                <a:solidFill>
                  <a:prstClr val="white"/>
                </a:solidFill>
                <a:latin typeface="Calibri" panose="020F050202020403020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462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0FC01-DB1C-4678-99B3-E79EEC7ED98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4907" y="189311"/>
            <a:ext cx="517912" cy="50482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600635-6AC6-4378-8FD8-9E0AFD2AA56A}"/>
              </a:ext>
            </a:extLst>
          </p:cNvPr>
          <p:cNvGraphicFramePr>
            <a:graphicFrameLocks noGrp="1"/>
          </p:cNvGraphicFramePr>
          <p:nvPr/>
        </p:nvGraphicFramePr>
        <p:xfrm>
          <a:off x="1832344" y="750519"/>
          <a:ext cx="3911974" cy="5730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94988">
                  <a:extLst>
                    <a:ext uri="{9D8B030D-6E8A-4147-A177-3AD203B41FA5}">
                      <a16:colId xmlns:a16="http://schemas.microsoft.com/office/drawing/2014/main" val="2368232625"/>
                    </a:ext>
                  </a:extLst>
                </a:gridCol>
                <a:gridCol w="2616986">
                  <a:extLst>
                    <a:ext uri="{9D8B030D-6E8A-4147-A177-3AD203B41FA5}">
                      <a16:colId xmlns:a16="http://schemas.microsoft.com/office/drawing/2014/main" val="876400432"/>
                    </a:ext>
                  </a:extLst>
                </a:gridCol>
              </a:tblGrid>
              <a:tr h="491949"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latin typeface="Arial Narrow" panose="020B0606020202030204" pitchFamily="34" charset="0"/>
                        </a:rPr>
                        <a:t>Key Vocabulary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55210"/>
                  </a:ext>
                </a:extLst>
              </a:tr>
              <a:tr h="117535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algorithm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step-by-step set of instructions or rules that a computer follows to solve a problem or perform a task.</a:t>
                      </a:r>
                      <a:endParaRPr lang="en-GB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77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clear screen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command that removes everything drawn on the screen by the turtle.</a:t>
                      </a:r>
                      <a:endParaRPr lang="en-GB" sz="12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1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j-lt"/>
                        </a:rPr>
                        <a:t>procedure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set of steps or actions that need to be followed to complete a task.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7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random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feature that allows the turtle to make choices or movements without following a specific pattern.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03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fill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Adding colour or shading to an area.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8112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arc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arc command will draw an arc for a specific arc length, measured in degrees, of a specific radius.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37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label</a:t>
                      </a:r>
                      <a:endParaRPr lang="en-GB" sz="14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label command enables a single word to be written at the turtle. The label is usually written in the direction the turtle is pointing.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59673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8C797C5-6EF8-42F0-B934-86175B3AC454}"/>
              </a:ext>
            </a:extLst>
          </p:cNvPr>
          <p:cNvSpPr txBox="1"/>
          <p:nvPr/>
        </p:nvSpPr>
        <p:spPr>
          <a:xfrm>
            <a:off x="5798415" y="750519"/>
            <a:ext cx="4561236" cy="507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/>
              </a:rPr>
              <a:t>Key Concept: Coding and Programming</a:t>
            </a:r>
          </a:p>
          <a:p>
            <a:pPr defTabSz="457200">
              <a:defRPr/>
            </a:pPr>
            <a:endParaRPr lang="en-GB" sz="11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925AE-3540-45B2-BC53-1CA3C5D0D776}"/>
              </a:ext>
            </a:extLst>
          </p:cNvPr>
          <p:cNvSpPr/>
          <p:nvPr/>
        </p:nvSpPr>
        <p:spPr>
          <a:xfrm>
            <a:off x="1832344" y="279387"/>
            <a:ext cx="7992818" cy="414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457200">
              <a:defRPr/>
            </a:pPr>
            <a:r>
              <a:rPr lang="en-GB" sz="1400" b="1" dirty="0">
                <a:solidFill>
                  <a:srgbClr val="002060"/>
                </a:solidFill>
                <a:latin typeface="Century Gothic"/>
              </a:rPr>
              <a:t>Y34 Computing – Cycle A - Programming Turtle Logo and Scratch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3024B7-E202-4C3A-A670-D803999CAA16}"/>
              </a:ext>
            </a:extLst>
          </p:cNvPr>
          <p:cNvSpPr txBox="1"/>
          <p:nvPr/>
        </p:nvSpPr>
        <p:spPr>
          <a:xfrm>
            <a:off x="5798416" y="1304316"/>
            <a:ext cx="456124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</a:rPr>
              <a:t>Creating Algorithms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F2662B-5055-434D-9773-05905DE21C0E}"/>
              </a:ext>
            </a:extLst>
          </p:cNvPr>
          <p:cNvSpPr txBox="1"/>
          <p:nvPr/>
        </p:nvSpPr>
        <p:spPr>
          <a:xfrm>
            <a:off x="5798415" y="1615581"/>
            <a:ext cx="4561236" cy="969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200" dirty="0">
                <a:solidFill>
                  <a:prstClr val="black"/>
                </a:solidFill>
                <a:latin typeface="Century Gothic" panose="020B0502020202020204"/>
              </a:rPr>
              <a:t>An example of an algorithm: making a square on Turtle Logo. Type: &gt; to square (or whatever name you wish to give to the shape. This algorithm will draw a square like this.</a:t>
            </a:r>
          </a:p>
          <a:p>
            <a:pPr defTabSz="457200">
              <a:defRPr/>
            </a:pPr>
            <a:endParaRPr lang="en-GB" sz="105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>
              <a:defRPr/>
            </a:pPr>
            <a:endParaRPr lang="en-GB" sz="105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5783F1-35BE-4641-84E3-A9DC096A70DB}"/>
              </a:ext>
            </a:extLst>
          </p:cNvPr>
          <p:cNvGrpSpPr/>
          <p:nvPr/>
        </p:nvGrpSpPr>
        <p:grpSpPr>
          <a:xfrm>
            <a:off x="5798415" y="2657106"/>
            <a:ext cx="4561242" cy="1380131"/>
            <a:chOff x="4274413" y="2462671"/>
            <a:chExt cx="4561242" cy="13801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746693-884C-46D5-8F72-7F31786D3EB0}"/>
                </a:ext>
              </a:extLst>
            </p:cNvPr>
            <p:cNvSpPr txBox="1"/>
            <p:nvPr/>
          </p:nvSpPr>
          <p:spPr>
            <a:xfrm>
              <a:off x="4274413" y="2462671"/>
              <a:ext cx="4561241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entury Gothic" panose="020B0502020202020204"/>
                </a:rPr>
                <a:t>Debug an </a:t>
              </a:r>
              <a:r>
                <a:rPr lang="en-GB" sz="1400" b="1" dirty="0" err="1">
                  <a:solidFill>
                    <a:prstClr val="black"/>
                  </a:solidFill>
                  <a:latin typeface="Century Gothic" panose="020B0502020202020204"/>
                </a:rPr>
                <a:t>algorith</a:t>
              </a:r>
              <a:r>
                <a:rPr lang="en-GB" sz="1400" b="1" dirty="0">
                  <a:solidFill>
                    <a:prstClr val="black"/>
                  </a:solidFill>
                  <a:latin typeface="Century Gothic" panose="020B0502020202020204"/>
                </a:rPr>
                <a:t>m</a:t>
              </a:r>
              <a:r>
                <a:rPr lang="en-GB" b="1" dirty="0">
                  <a:solidFill>
                    <a:prstClr val="black"/>
                  </a:solidFill>
                  <a:latin typeface="Century Gothic" panose="020B0502020202020204"/>
                </a:rPr>
                <a:t>	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FA5A01-6889-41FD-99B3-B40DF1137513}"/>
                </a:ext>
              </a:extLst>
            </p:cNvPr>
            <p:cNvSpPr txBox="1"/>
            <p:nvPr/>
          </p:nvSpPr>
          <p:spPr>
            <a:xfrm>
              <a:off x="4274414" y="2827139"/>
              <a:ext cx="4561241" cy="101566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200" dirty="0">
                  <a:solidFill>
                    <a:srgbClr val="374151"/>
                  </a:solidFill>
                  <a:latin typeface="Century Gothic" panose="020B0502020202020204"/>
                </a:rPr>
                <a:t>To find and fix mistakes or errors in a set of instructions (algorithm) that a computer program follows. Debugging involves carefully checking the steps in the algorithm to identify and correct any issues, ensuring that the program runs smoothly and produces the intended results. </a:t>
              </a:r>
              <a:endParaRPr lang="en-GB" sz="1200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8F4631-C66C-4313-A0AF-A1AC0D8EC11C}"/>
              </a:ext>
            </a:extLst>
          </p:cNvPr>
          <p:cNvSpPr txBox="1"/>
          <p:nvPr/>
        </p:nvSpPr>
        <p:spPr>
          <a:xfrm>
            <a:off x="1725800" y="6457436"/>
            <a:ext cx="858047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</a:rPr>
              <a:t>Turtle Logo is a free software that you can use online or download. </a:t>
            </a: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  <a:hlinkClick r:id="rId3"/>
              </a:rPr>
              <a:t>https://turtleacademy.com/</a:t>
            </a: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</a:rPr>
              <a:t>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3E94F4-DA0F-43BD-B2AA-BB419ECEA8DA}"/>
              </a:ext>
            </a:extLst>
          </p:cNvPr>
          <p:cNvSpPr/>
          <p:nvPr/>
        </p:nvSpPr>
        <p:spPr>
          <a:xfrm>
            <a:off x="6840946" y="5740594"/>
            <a:ext cx="2582059" cy="57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1400" b="1" dirty="0">
                <a:solidFill>
                  <a:prstClr val="white"/>
                </a:solidFill>
                <a:latin typeface="Century Gothic" panose="020B0502020202020204"/>
              </a:rPr>
              <a:t>Scratch and Turtle Logo installed/online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A8A03B-AE4A-4274-8F42-C3B54FB0D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14" b="-1933"/>
          <a:stretch/>
        </p:blipFill>
        <p:spPr>
          <a:xfrm>
            <a:off x="9423004" y="2244908"/>
            <a:ext cx="644674" cy="498048"/>
          </a:xfrm>
          <a:prstGeom prst="rect">
            <a:avLst/>
          </a:prstGeom>
        </p:spPr>
      </p:pic>
      <p:pic>
        <p:nvPicPr>
          <p:cNvPr id="2050" name="Picture 2" descr="Scratch-cat-logo-300x300px - Junior Tech">
            <a:extLst>
              <a:ext uri="{FF2B5EF4-FFF2-40B4-BE49-F238E27FC236}">
                <a16:creationId xmlns:a16="http://schemas.microsoft.com/office/drawing/2014/main" id="{1E55EE38-611E-ED18-E2E6-C83ECF2A7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24" y="5587306"/>
            <a:ext cx="885217" cy="8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urtle Academy">
            <a:extLst>
              <a:ext uri="{FF2B5EF4-FFF2-40B4-BE49-F238E27FC236}">
                <a16:creationId xmlns:a16="http://schemas.microsoft.com/office/drawing/2014/main" id="{AA9E5B7F-D6BD-5821-66A4-82BAAB3E6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12597" r="15934" b="16598"/>
          <a:stretch/>
        </p:blipFill>
        <p:spPr bwMode="auto">
          <a:xfrm>
            <a:off x="9487720" y="5728699"/>
            <a:ext cx="885217" cy="66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BB7F21-D004-4B53-B17A-4CD2F9D31ECF}"/>
              </a:ext>
            </a:extLst>
          </p:cNvPr>
          <p:cNvSpPr txBox="1"/>
          <p:nvPr/>
        </p:nvSpPr>
        <p:spPr>
          <a:xfrm>
            <a:off x="5799183" y="4112817"/>
            <a:ext cx="456124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</a:rPr>
              <a:t>Drawing regular polygons</a:t>
            </a:r>
            <a:endParaRPr lang="en-GB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D7ECE-2D4F-919D-546D-A17318117ABD}"/>
              </a:ext>
            </a:extLst>
          </p:cNvPr>
          <p:cNvSpPr txBox="1"/>
          <p:nvPr/>
        </p:nvSpPr>
        <p:spPr>
          <a:xfrm>
            <a:off x="5799183" y="4412706"/>
            <a:ext cx="456124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200" dirty="0">
                <a:solidFill>
                  <a:srgbClr val="374151"/>
                </a:solidFill>
                <a:latin typeface="Century Gothic" panose="020B0502020202020204"/>
              </a:rPr>
              <a:t>You can use commands to guide a turtle to draw regular polygons, which are shapes with equal sides and angles. For example, you might instruct the turtle to draw a regular triangle (equilateral triangle) by moving forward a certain distance, turning a specific angle, and repeating these steps.</a:t>
            </a:r>
            <a:endParaRPr lang="en-GB" sz="1200" dirty="0">
              <a:solidFill>
                <a:prstClr val="black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3679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0FC01-DB1C-4678-99B3-E79EEC7ED984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4907" y="189311"/>
            <a:ext cx="517912" cy="50482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1600635-6AC6-4378-8FD8-9E0AFD2AA56A}"/>
              </a:ext>
            </a:extLst>
          </p:cNvPr>
          <p:cNvGraphicFramePr>
            <a:graphicFrameLocks noGrp="1"/>
          </p:cNvGraphicFramePr>
          <p:nvPr/>
        </p:nvGraphicFramePr>
        <p:xfrm>
          <a:off x="1832344" y="750520"/>
          <a:ext cx="3911974" cy="523307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9006">
                  <a:extLst>
                    <a:ext uri="{9D8B030D-6E8A-4147-A177-3AD203B41FA5}">
                      <a16:colId xmlns:a16="http://schemas.microsoft.com/office/drawing/2014/main" val="2368232625"/>
                    </a:ext>
                  </a:extLst>
                </a:gridCol>
                <a:gridCol w="2562968">
                  <a:extLst>
                    <a:ext uri="{9D8B030D-6E8A-4147-A177-3AD203B41FA5}">
                      <a16:colId xmlns:a16="http://schemas.microsoft.com/office/drawing/2014/main" val="876400432"/>
                    </a:ext>
                  </a:extLst>
                </a:gridCol>
              </a:tblGrid>
              <a:tr h="491949">
                <a:tc gridSpan="2">
                  <a:txBody>
                    <a:bodyPr/>
                    <a:lstStyle/>
                    <a:p>
                      <a:r>
                        <a:rPr lang="en-GB" sz="2800" b="1" dirty="0">
                          <a:latin typeface="Arial Narrow" panose="020B0606020202030204" pitchFamily="34" charset="0"/>
                        </a:rPr>
                        <a:t>Key Vocabulary 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55210"/>
                  </a:ext>
                </a:extLst>
              </a:tr>
              <a:tr h="600091"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Barefoot Computing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Using logical thinking to solve an open-ended problem by breaking it up into smaller parts. 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177851"/>
                  </a:ext>
                </a:extLst>
              </a:tr>
              <a:tr h="771545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+mj-lt"/>
                        </a:rPr>
                        <a:t>Programming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Putting commands into a sequence to achieve a specific outcome.</a:t>
                      </a:r>
                    </a:p>
                    <a:p>
                      <a:endParaRPr lang="en-GB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765047"/>
                  </a:ext>
                </a:extLst>
              </a:tr>
              <a:tr h="667823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Algorithm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set of instructions for solving a problem or accomplishing a task.</a:t>
                      </a:r>
                      <a:endParaRPr lang="en-GB" sz="14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1257"/>
                  </a:ext>
                </a:extLst>
              </a:tr>
              <a:tr h="77154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Commands</a:t>
                      </a:r>
                      <a:endParaRPr lang="en-GB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 order to perform a specific task. For example: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forward (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fd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), left (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lt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), right (rt), move, turn, clear screen (cs).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327268"/>
                  </a:ext>
                </a:extLst>
              </a:tr>
              <a:tr h="935397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Flowchart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type of diagram that represents a workflow or process.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0335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8C797C5-6EF8-42F0-B934-86175B3AC454}"/>
              </a:ext>
            </a:extLst>
          </p:cNvPr>
          <p:cNvSpPr txBox="1"/>
          <p:nvPr/>
        </p:nvSpPr>
        <p:spPr>
          <a:xfrm>
            <a:off x="5798415" y="750519"/>
            <a:ext cx="4561236" cy="5078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/>
              </a:rPr>
              <a:t>Key Concept: Coding and Programming</a:t>
            </a:r>
          </a:p>
          <a:p>
            <a:pPr defTabSz="457200">
              <a:defRPr/>
            </a:pPr>
            <a:endParaRPr lang="en-GB" sz="11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9925AE-3540-45B2-BC53-1CA3C5D0D776}"/>
              </a:ext>
            </a:extLst>
          </p:cNvPr>
          <p:cNvSpPr/>
          <p:nvPr/>
        </p:nvSpPr>
        <p:spPr>
          <a:xfrm>
            <a:off x="1832344" y="279387"/>
            <a:ext cx="7992818" cy="414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457200">
              <a:defRPr/>
            </a:pPr>
            <a:r>
              <a:rPr lang="en-GB" sz="1400" b="1" dirty="0">
                <a:solidFill>
                  <a:srgbClr val="002060"/>
                </a:solidFill>
                <a:latin typeface="Century Gothic"/>
              </a:rPr>
              <a:t>Y34 Computing – Cycle A - Programming Turtle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8B187-C4F8-457C-934A-CB8827459615}"/>
              </a:ext>
            </a:extLst>
          </p:cNvPr>
          <p:cNvGrpSpPr/>
          <p:nvPr/>
        </p:nvGrpSpPr>
        <p:grpSpPr>
          <a:xfrm>
            <a:off x="5798413" y="1240408"/>
            <a:ext cx="4587824" cy="1331052"/>
            <a:chOff x="4274413" y="1219142"/>
            <a:chExt cx="4587824" cy="13310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3024B7-E202-4C3A-A670-D803999CAA16}"/>
                </a:ext>
              </a:extLst>
            </p:cNvPr>
            <p:cNvSpPr txBox="1"/>
            <p:nvPr/>
          </p:nvSpPr>
          <p:spPr>
            <a:xfrm>
              <a:off x="4274413" y="1219142"/>
              <a:ext cx="4561241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entury Gothic" panose="020B0502020202020204"/>
                </a:rPr>
                <a:t>Creating Algorithms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F2662B-5055-434D-9773-05905DE21C0E}"/>
                </a:ext>
              </a:extLst>
            </p:cNvPr>
            <p:cNvSpPr txBox="1"/>
            <p:nvPr/>
          </p:nvSpPr>
          <p:spPr>
            <a:xfrm>
              <a:off x="4274415" y="1580698"/>
              <a:ext cx="4587822" cy="9694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200" dirty="0">
                  <a:solidFill>
                    <a:prstClr val="black"/>
                  </a:solidFill>
                  <a:latin typeface="Century Gothic" panose="020B0502020202020204"/>
                </a:rPr>
                <a:t>An example of an algorithm: making a square on Turtle Logo. Type: &gt; to square (or whatever name you wish to give to the shape. This algorithm will draw a square like this.</a:t>
              </a:r>
            </a:p>
            <a:p>
              <a:pPr defTabSz="457200">
                <a:defRPr/>
              </a:pPr>
              <a:endParaRPr lang="en-GB" sz="105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defTabSz="457200">
                <a:defRPr/>
              </a:pPr>
              <a:endParaRPr lang="en-GB" sz="105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5783F1-35BE-4641-84E3-A9DC096A70DB}"/>
              </a:ext>
            </a:extLst>
          </p:cNvPr>
          <p:cNvGrpSpPr/>
          <p:nvPr/>
        </p:nvGrpSpPr>
        <p:grpSpPr>
          <a:xfrm>
            <a:off x="5811695" y="2646836"/>
            <a:ext cx="4561242" cy="1195465"/>
            <a:chOff x="4274413" y="2462671"/>
            <a:chExt cx="4561242" cy="11954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746693-884C-46D5-8F72-7F31786D3EB0}"/>
                </a:ext>
              </a:extLst>
            </p:cNvPr>
            <p:cNvSpPr txBox="1"/>
            <p:nvPr/>
          </p:nvSpPr>
          <p:spPr>
            <a:xfrm>
              <a:off x="4274413" y="2462671"/>
              <a:ext cx="4561241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entury Gothic" panose="020B0502020202020204"/>
                </a:rPr>
                <a:t>Label</a:t>
              </a:r>
              <a:r>
                <a:rPr lang="en-GB" b="1" dirty="0">
                  <a:solidFill>
                    <a:prstClr val="black"/>
                  </a:solidFill>
                  <a:latin typeface="Century Gothic" panose="020B0502020202020204"/>
                </a:rPr>
                <a:t>	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FA5A01-6889-41FD-99B3-B40DF1137513}"/>
                </a:ext>
              </a:extLst>
            </p:cNvPr>
            <p:cNvSpPr txBox="1"/>
            <p:nvPr/>
          </p:nvSpPr>
          <p:spPr>
            <a:xfrm>
              <a:off x="4274414" y="2827139"/>
              <a:ext cx="4561241" cy="83099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200" dirty="0">
                  <a:solidFill>
                    <a:prstClr val="black"/>
                  </a:solidFill>
                  <a:latin typeface="Century Gothic" panose="020B0502020202020204"/>
                </a:rPr>
                <a:t>The label command enables a single word to be written at the turtle. The label is usually written in the direction the turtle is pointing. To have the label horizontal turn the turtle rt 90.</a:t>
              </a:r>
              <a:endParaRPr lang="en-GB" sz="120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94948A-2ED1-45F8-91D8-C2A2E9789EE5}"/>
              </a:ext>
            </a:extLst>
          </p:cNvPr>
          <p:cNvGrpSpPr/>
          <p:nvPr/>
        </p:nvGrpSpPr>
        <p:grpSpPr>
          <a:xfrm>
            <a:off x="5838279" y="3893222"/>
            <a:ext cx="4574541" cy="618330"/>
            <a:chOff x="4274413" y="3737887"/>
            <a:chExt cx="4574541" cy="618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F691DA-3319-4CFB-9B0F-08F5926DCD49}"/>
                </a:ext>
              </a:extLst>
            </p:cNvPr>
            <p:cNvSpPr txBox="1"/>
            <p:nvPr/>
          </p:nvSpPr>
          <p:spPr>
            <a:xfrm>
              <a:off x="4274413" y="3737887"/>
              <a:ext cx="4561241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400" b="1" dirty="0" err="1">
                  <a:solidFill>
                    <a:prstClr val="black"/>
                  </a:solidFill>
                  <a:latin typeface="Century Gothic" panose="020B0502020202020204"/>
                </a:rPr>
                <a:t>Septos</a:t>
              </a:r>
              <a:endParaRPr lang="en-GB" sz="1400" b="1" dirty="0">
                <a:solidFill>
                  <a:prstClr val="black"/>
                </a:solidFill>
                <a:latin typeface="Century Gothic" panose="020B050202020202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12062E-001E-4A4E-A32D-48B8A0953CA0}"/>
                </a:ext>
              </a:extLst>
            </p:cNvPr>
            <p:cNvSpPr txBox="1"/>
            <p:nvPr/>
          </p:nvSpPr>
          <p:spPr>
            <a:xfrm>
              <a:off x="4287713" y="4102301"/>
              <a:ext cx="4561241" cy="253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endParaRPr lang="en-GB" sz="105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B609B3-AAF3-4DBD-B973-FCCF8D5A3DF6}"/>
              </a:ext>
            </a:extLst>
          </p:cNvPr>
          <p:cNvGrpSpPr/>
          <p:nvPr/>
        </p:nvGrpSpPr>
        <p:grpSpPr>
          <a:xfrm>
            <a:off x="5811694" y="5143355"/>
            <a:ext cx="4561242" cy="623248"/>
            <a:chOff x="4274412" y="4939242"/>
            <a:chExt cx="4561242" cy="62324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8C7069-AED5-4877-8469-F07B61C6A1B7}"/>
                </a:ext>
              </a:extLst>
            </p:cNvPr>
            <p:cNvSpPr txBox="1"/>
            <p:nvPr/>
          </p:nvSpPr>
          <p:spPr>
            <a:xfrm>
              <a:off x="4274412" y="4939242"/>
              <a:ext cx="4561241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GB" sz="1400" b="1" dirty="0">
                  <a:solidFill>
                    <a:prstClr val="black"/>
                  </a:solidFill>
                  <a:latin typeface="Century Gothic" panose="020B0502020202020204"/>
                </a:rPr>
                <a:t>Arc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B2624FB-432C-4E40-81FF-509B6378DCC5}"/>
                </a:ext>
              </a:extLst>
            </p:cNvPr>
            <p:cNvSpPr txBox="1"/>
            <p:nvPr/>
          </p:nvSpPr>
          <p:spPr>
            <a:xfrm>
              <a:off x="4274413" y="5308574"/>
              <a:ext cx="4561241" cy="25391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endParaRPr lang="en-GB" sz="105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8F4631-C66C-4313-A0AF-A1AC0D8EC11C}"/>
              </a:ext>
            </a:extLst>
          </p:cNvPr>
          <p:cNvSpPr txBox="1"/>
          <p:nvPr/>
        </p:nvSpPr>
        <p:spPr>
          <a:xfrm>
            <a:off x="1805763" y="6343684"/>
            <a:ext cx="8580475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</a:rPr>
              <a:t>Turtle Logo is a free software that you can use online or download. </a:t>
            </a: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  <a:hlinkClick r:id="rId3"/>
              </a:rPr>
              <a:t>https://turtleacademy.com/</a:t>
            </a:r>
            <a:r>
              <a:rPr lang="en-GB" sz="1400" b="1" dirty="0">
                <a:solidFill>
                  <a:prstClr val="black"/>
                </a:solidFill>
                <a:latin typeface="Century Gothic" panose="020B0502020202020204"/>
              </a:rPr>
              <a:t>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3E94F4-DA0F-43BD-B2AA-BB419ECEA8DA}"/>
              </a:ext>
            </a:extLst>
          </p:cNvPr>
          <p:cNvSpPr/>
          <p:nvPr/>
        </p:nvSpPr>
        <p:spPr>
          <a:xfrm>
            <a:off x="1816590" y="5878674"/>
            <a:ext cx="2901581" cy="438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1400" b="1" dirty="0">
                <a:solidFill>
                  <a:prstClr val="white"/>
                </a:solidFill>
                <a:latin typeface="Century Gothic" panose="020B0502020202020204"/>
              </a:rPr>
              <a:t>Turtle Logo application installed/online</a:t>
            </a:r>
          </a:p>
        </p:txBody>
      </p:sp>
      <p:pic>
        <p:nvPicPr>
          <p:cNvPr id="1026" name="Picture 2" descr="Turtle Academy">
            <a:extLst>
              <a:ext uri="{FF2B5EF4-FFF2-40B4-BE49-F238E27FC236}">
                <a16:creationId xmlns:a16="http://schemas.microsoft.com/office/drawing/2014/main" id="{FBF74B44-4C11-4C40-A4B9-C883A059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82" y="5734322"/>
            <a:ext cx="864105" cy="5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8A03B-AE4A-4274-8F42-C3B54FB0D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14" b="-1933"/>
          <a:stretch/>
        </p:blipFill>
        <p:spPr>
          <a:xfrm>
            <a:off x="9423004" y="2350071"/>
            <a:ext cx="644674" cy="4980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2039EF2-4B02-4FCA-8867-35EB12FDB799}"/>
              </a:ext>
            </a:extLst>
          </p:cNvPr>
          <p:cNvSpPr txBox="1"/>
          <p:nvPr/>
        </p:nvSpPr>
        <p:spPr>
          <a:xfrm>
            <a:off x="5797948" y="4281582"/>
            <a:ext cx="4668501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1100" dirty="0">
                <a:solidFill>
                  <a:prstClr val="black"/>
                </a:solidFill>
                <a:latin typeface="Century Gothic" panose="020B0502020202020204"/>
              </a:rPr>
              <a:t>As well as giving commands to move or turn the turtle, you can move the turtle to a position. </a:t>
            </a:r>
          </a:p>
          <a:p>
            <a:pPr defTabSz="457200">
              <a:defRPr/>
            </a:pPr>
            <a:r>
              <a:rPr lang="en-GB" sz="1100" dirty="0" err="1">
                <a:solidFill>
                  <a:prstClr val="black"/>
                </a:solidFill>
                <a:latin typeface="Century Gothic" panose="020B0502020202020204"/>
              </a:rPr>
              <a:t>Septos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/>
              </a:rPr>
              <a:t> means moving the position of the turtle using the x and y coordinates using turtle logo software.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E1B322-6E5F-4E1C-9C91-3539EAFE83D8}"/>
              </a:ext>
            </a:extLst>
          </p:cNvPr>
          <p:cNvSpPr txBox="1"/>
          <p:nvPr/>
        </p:nvSpPr>
        <p:spPr>
          <a:xfrm>
            <a:off x="5800936" y="5481910"/>
            <a:ext cx="45720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1100" dirty="0">
                <a:solidFill>
                  <a:prstClr val="black"/>
                </a:solidFill>
                <a:latin typeface="Century Gothic" panose="020B0502020202020204"/>
              </a:rPr>
              <a:t>The arc command will draw an arc for a specific arc length, measured in degrees, of a specific radius. </a:t>
            </a:r>
          </a:p>
          <a:p>
            <a:pPr defTabSz="457200">
              <a:defRPr/>
            </a:pPr>
            <a:r>
              <a:rPr lang="en-GB" sz="1100" dirty="0">
                <a:solidFill>
                  <a:prstClr val="black"/>
                </a:solidFill>
                <a:latin typeface="Century Gothic" panose="020B0502020202020204"/>
              </a:rPr>
              <a:t>For example, arc 180 100 will draw a semi circle starting in the direction in which the turtle is facing</a:t>
            </a:r>
          </a:p>
        </p:txBody>
      </p:sp>
    </p:spTree>
    <p:extLst>
      <p:ext uri="{BB962C8B-B14F-4D97-AF65-F5344CB8AC3E}">
        <p14:creationId xmlns:p14="http://schemas.microsoft.com/office/powerpoint/2010/main" val="88310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A97F09-9668-E37E-FF22-A9FA580D7D7E}"/>
              </a:ext>
            </a:extLst>
          </p:cNvPr>
          <p:cNvSpPr txBox="1"/>
          <p:nvPr/>
        </p:nvSpPr>
        <p:spPr>
          <a:xfrm>
            <a:off x="1396780" y="102559"/>
            <a:ext cx="8921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40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en-GB" sz="1400">
                <a:solidFill>
                  <a:prstClr val="black"/>
                </a:solidFill>
                <a:latin typeface="Century Gothic" panose="020B0502020202020204" pitchFamily="34" charset="0"/>
              </a:rPr>
              <a:t>Milverton English Thematic Map-Year 3/4  Cycle A – Spring Term – Great British Road Trip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7F88F44-5A8A-9B93-7BA5-CCFCA1103233}"/>
              </a:ext>
            </a:extLst>
          </p:cNvPr>
          <p:cNvGraphicFramePr>
            <a:graphicFrameLocks noGrp="1"/>
          </p:cNvGraphicFramePr>
          <p:nvPr/>
        </p:nvGraphicFramePr>
        <p:xfrm>
          <a:off x="1785067" y="1791011"/>
          <a:ext cx="8621864" cy="4894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0742">
                  <a:extLst>
                    <a:ext uri="{9D8B030D-6E8A-4147-A177-3AD203B41FA5}">
                      <a16:colId xmlns:a16="http://schemas.microsoft.com/office/drawing/2014/main" val="3926207095"/>
                    </a:ext>
                  </a:extLst>
                </a:gridCol>
                <a:gridCol w="6441122">
                  <a:extLst>
                    <a:ext uri="{9D8B030D-6E8A-4147-A177-3AD203B41FA5}">
                      <a16:colId xmlns:a16="http://schemas.microsoft.com/office/drawing/2014/main" val="3165848519"/>
                    </a:ext>
                  </a:extLst>
                </a:gridCol>
              </a:tblGrid>
              <a:tr h="232535"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Main Genres: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Genre Success Criteria: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355317"/>
                  </a:ext>
                </a:extLst>
              </a:tr>
              <a:tr h="784805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Narrative: To Entertain (Re-create a version of The </a:t>
                      </a:r>
                      <a:r>
                        <a:rPr lang="en-GB" sz="80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Minpins</a:t>
                      </a:r>
                      <a:r>
                        <a:rPr lang="en-GB" sz="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•Introduction, build-up, climax, resolution and ending 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•Develop characters and settings using small detail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•paragraphs •past tense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•Effective but not unnecessary dialogue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•A wide range of sentence structure, starters and punctuation &amp; effective language devices.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•Use a mixture of simple, compound and complex sentences.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32922"/>
                  </a:ext>
                </a:extLst>
              </a:tr>
              <a:tr h="1017340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Persuasion: To Persuade (Horrible Hotel adverts and Goldilocks is innocent)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•Start by stating the issue and opinion of it •Support arguments with reasons and factual evidence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•Logical and cause and effect connectives to link arguments in paragraphs •Summarise my arguments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•Use some/all of the following persuasive devices: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1.emotive language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2.rhetorical questions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3.daring the reader to disagree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4.making my opinions sound like facts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5.Superlatives (biggest, fastest, greatest, best!)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30082"/>
                  </a:ext>
                </a:extLst>
              </a:tr>
              <a:tr h="668538"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 panose="020B0502020202020204" pitchFamily="34" charset="0"/>
                        </a:rPr>
                        <a:t>Biography: To Inform (The Life of Lowry)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•Written about someone else’s life •Chronological order •Specific dates</a:t>
                      </a:r>
                    </a:p>
                    <a:p>
                      <a:pPr marL="0" lvl="0" algn="l" defTabSz="914400" rtl="0" eaLnBrk="1" fontAlgn="base" latinLnBrk="0" hangingPunct="1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•Mostly factual (a little author’s opinion)</a:t>
                      </a:r>
                    </a:p>
                    <a:p>
                      <a:pPr marL="0" lvl="0" algn="l" defTabSz="914400" rtl="0" eaLnBrk="1" fontAlgn="base" latinLnBrk="0" hangingPunct="1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•My first paragraph summarises  who, where, when  •Key events in the person’s life</a:t>
                      </a:r>
                    </a:p>
                    <a:p>
                      <a:pPr marL="0" lvl="0" algn="l" defTabSz="914400" rtl="0" eaLnBrk="1" fontAlgn="base" latinLnBrk="0" hangingPunct="1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•Final paragraph summarises how he/she will be remembered •3rd person/3rd person pronouns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•Past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971928"/>
                  </a:ext>
                </a:extLst>
              </a:tr>
              <a:tr h="74148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Recounts: To Recount (Horrible Hotels)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•Chronological order •real events</a:t>
                      </a: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•5Ws to hook the reader •Specific names of people, places, and objects.</a:t>
                      </a: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•Incidents of interest / amusement •Closing statement, including opinion/summary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•1st or 3rd person •Past tense</a:t>
                      </a: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•Time connectives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16608"/>
                  </a:ext>
                </a:extLst>
              </a:tr>
              <a:tr h="743810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Explanation: To Explain (How Chocolate is Made)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•Title may be a question - may begin ‘how’ or ‘why’. •Text answers the title question </a:t>
                      </a: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•logical, explanatory steps (can be chronological) •Paragraphs using varied openers</a:t>
                      </a: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•Diagrams •Formal tone</a:t>
                      </a: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•Generalisation •Present tense</a:t>
                      </a:r>
                    </a:p>
                    <a:p>
                      <a:pPr marL="0" lvl="0" indent="0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•Causal connectives  •Technical/lexical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77281"/>
                  </a:ext>
                </a:extLst>
              </a:tr>
              <a:tr h="476394">
                <a:tc>
                  <a:txBody>
                    <a:bodyPr/>
                    <a:lstStyle/>
                    <a:p>
                      <a:r>
                        <a:rPr lang="en-GB" sz="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Diary: To Recount (based on Katie and the Sunflowers)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•Chronological order</a:t>
                      </a: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•Key events/dates •Feelings/emotions</a:t>
                      </a:r>
                    </a:p>
                    <a:p>
                      <a:pPr marL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243205" algn="l"/>
                        </a:tabLst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•Personal opinions •1st person •Past Tense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3547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55A5BCC-5C6D-1976-A6C0-A05B4C191D57}"/>
              </a:ext>
            </a:extLst>
          </p:cNvPr>
          <p:cNvSpPr/>
          <p:nvPr/>
        </p:nvSpPr>
        <p:spPr>
          <a:xfrm>
            <a:off x="3933245" y="432135"/>
            <a:ext cx="6473687" cy="1309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1FC60E-756A-8813-FB4C-EE69DC8A3ECB}"/>
              </a:ext>
            </a:extLst>
          </p:cNvPr>
          <p:cNvSpPr/>
          <p:nvPr/>
        </p:nvSpPr>
        <p:spPr>
          <a:xfrm>
            <a:off x="1785068" y="432135"/>
            <a:ext cx="2067339" cy="13092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GB" sz="2000">
                <a:solidFill>
                  <a:prstClr val="black"/>
                </a:solidFill>
                <a:latin typeface="Century Gothic" panose="020B0502020202020204" pitchFamily="34" charset="0"/>
              </a:rPr>
              <a:t>Motivational Core Texts: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CB162-21E7-94B3-237A-01CC8D5E4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43" y="62782"/>
            <a:ext cx="632830" cy="624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431309-4729-5127-AA9C-38914917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08" y="467639"/>
            <a:ext cx="936648" cy="1215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16FBD-2263-0C6E-6BE5-A5B7ABA51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20" y="467639"/>
            <a:ext cx="782970" cy="12043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7DC2B69-F702-8216-AEED-6F3051138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955" y="481808"/>
            <a:ext cx="1312959" cy="1193180"/>
          </a:xfrm>
          <a:prstGeom prst="rect">
            <a:avLst/>
          </a:prstGeom>
        </p:spPr>
      </p:pic>
      <p:pic>
        <p:nvPicPr>
          <p:cNvPr id="12" name="Picture 11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2A2E6E1-7363-5B3A-630E-BE8239FB3E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1278" y="487516"/>
            <a:ext cx="835519" cy="11931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418717-02C1-0830-5B90-F406167CB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8161" y="471392"/>
            <a:ext cx="923925" cy="11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AA742DB-AF26-419D-9823-F737DE398401}"/>
              </a:ext>
            </a:extLst>
          </p:cNvPr>
          <p:cNvSpPr txBox="1"/>
          <p:nvPr/>
        </p:nvSpPr>
        <p:spPr>
          <a:xfrm>
            <a:off x="9441937" y="6663431"/>
            <a:ext cx="1540367" cy="220687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63305" tIns="31652" rIns="63305" bIns="31652" anchor="t" anchorCtr="0" compatLnSpc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en-GB" sz="6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Cambria" panose="02040503050406030204" pitchFamily="18" charset="0"/>
              </a:rPr>
              <a:t>©</a:t>
            </a:r>
            <a:r>
              <a:rPr kumimoji="0" lang="en-GB" sz="6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Times New Roman" panose="02020603050405020304" pitchFamily="18" charset="0"/>
              </a:rPr>
              <a:t> Primary Stars Education</a:t>
            </a:r>
            <a:endParaRPr kumimoji="0" lang="en-GB" sz="6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weetness" panose="02000603000000000000" pitchFamily="2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B42546-77B6-446B-A40A-8FB322A84BAE}"/>
              </a:ext>
            </a:extLst>
          </p:cNvPr>
          <p:cNvGraphicFramePr>
            <a:graphicFrameLocks noGrp="1"/>
          </p:cNvGraphicFramePr>
          <p:nvPr/>
        </p:nvGraphicFramePr>
        <p:xfrm>
          <a:off x="92467" y="571372"/>
          <a:ext cx="12020767" cy="6278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91">
                  <a:extLst>
                    <a:ext uri="{9D8B030D-6E8A-4147-A177-3AD203B41FA5}">
                      <a16:colId xmlns:a16="http://schemas.microsoft.com/office/drawing/2014/main" val="1558636196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185067635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839010137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2881577828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2333984587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2368918563"/>
                    </a:ext>
                  </a:extLst>
                </a:gridCol>
                <a:gridCol w="588152">
                  <a:extLst>
                    <a:ext uri="{9D8B030D-6E8A-4147-A177-3AD203B41FA5}">
                      <a16:colId xmlns:a16="http://schemas.microsoft.com/office/drawing/2014/main" val="493329073"/>
                    </a:ext>
                  </a:extLst>
                </a:gridCol>
                <a:gridCol w="354496">
                  <a:extLst>
                    <a:ext uri="{9D8B030D-6E8A-4147-A177-3AD203B41FA5}">
                      <a16:colId xmlns:a16="http://schemas.microsoft.com/office/drawing/2014/main" val="3860391972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920426860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3366675494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1904794656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2030266313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587566285"/>
                    </a:ext>
                  </a:extLst>
                </a:gridCol>
                <a:gridCol w="942648">
                  <a:extLst>
                    <a:ext uri="{9D8B030D-6E8A-4147-A177-3AD203B41FA5}">
                      <a16:colId xmlns:a16="http://schemas.microsoft.com/office/drawing/2014/main" val="1189135501"/>
                    </a:ext>
                  </a:extLst>
                </a:gridCol>
              </a:tblGrid>
              <a:tr h="517141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262664"/>
                  </a:ext>
                </a:extLst>
              </a:tr>
              <a:tr h="8034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Autumn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Place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Addition and Subtraction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Multiplication and Division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Consolidation/ Autumn term assessments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941894"/>
                  </a:ext>
                </a:extLst>
              </a:tr>
              <a:tr h="112195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On-going: Flashback 4 at start of every 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Fluency: Monday and Tuesday in classes 9:00-9:30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 Solving  and Reasoning / Blue box challenges: Every lesson and additional focus in lessons on Fridays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TT rockstars: additional time for children to practise on class timetable</a:t>
                      </a:r>
                      <a:endParaRPr lang="en-US" sz="11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KIRFs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1: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number bonds for all numbers to 20.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2: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the multiplication and division facts for the 3 times table.</a:t>
                      </a:r>
                      <a:endParaRPr lang="en-US" sz="11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4015016"/>
                  </a:ext>
                </a:extLst>
              </a:tr>
              <a:tr h="80348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Spring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Multiplication and Division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Length and Perimeter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Statistics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Fractions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Mass and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Consolidation/ Spring  term assessments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263820"/>
                  </a:ext>
                </a:extLst>
              </a:tr>
              <a:tr h="101760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On-going: Flashback 4 at start of every 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Fluency: Monday and Tuesday in classes 9:00-9:30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 Solving  and Reasoning / Blue box challenges: Every lesson and additional focus in lessons on Fridays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TT rockstars: additional time for children to practise on class timetable</a:t>
                      </a:r>
                      <a:endParaRPr lang="en-US" sz="11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KIRFs</a:t>
                      </a:r>
                    </a:p>
                    <a:p>
                      <a:pPr algn="ctr"/>
                      <a:r>
                        <a:rPr lang="en-US" sz="1100" b="0" i="0" dirty="0" err="1">
                          <a:latin typeface="+mn-lt"/>
                        </a:rPr>
                        <a:t>Spr</a:t>
                      </a:r>
                      <a:r>
                        <a:rPr lang="en-US" sz="1100" b="0" i="0" dirty="0">
                          <a:latin typeface="+mn-lt"/>
                        </a:rPr>
                        <a:t> 1: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recall facts about durations of time.</a:t>
                      </a:r>
                    </a:p>
                    <a:p>
                      <a:pPr algn="ctr"/>
                      <a:r>
                        <a:rPr lang="en-GB" sz="11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Durations and number of days in the months of the year</a:t>
                      </a:r>
                    </a:p>
                    <a:p>
                      <a:pPr algn="ctr"/>
                      <a:r>
                        <a:rPr lang="en-US" sz="1100" b="0" i="0" dirty="0" err="1">
                          <a:latin typeface="+mn-lt"/>
                        </a:rPr>
                        <a:t>Spr</a:t>
                      </a:r>
                      <a:r>
                        <a:rPr lang="en-US" sz="1100" b="0" i="0" dirty="0">
                          <a:latin typeface="+mn-lt"/>
                        </a:rPr>
                        <a:t> 2: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the multiplication and division facts for the 4 times table.</a:t>
                      </a:r>
                      <a:endParaRPr lang="en-US" sz="11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758469"/>
                  </a:ext>
                </a:extLst>
              </a:tr>
              <a:tr h="90083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Summer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Fractions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Money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</a:t>
                      </a:r>
                      <a:r>
                        <a:rPr lang="en-GB" sz="1250" b="0">
                          <a:solidFill>
                            <a:schemeClr val="tx1"/>
                          </a:solidFill>
                          <a:latin typeface="+mn-lt"/>
                        </a:rPr>
                        <a:t>: Time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Time</a:t>
                      </a:r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Mass and Capacity</a:t>
                      </a:r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Geometry: Property of Shapes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Geometry: Shape</a:t>
                      </a:r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Mass and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Sassoon Infant Std" panose="020B0503020103030203" pitchFamily="34" charset="0"/>
                        </a:rPr>
                        <a:t>Statistics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Consolidation/ Summer term assessments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26249"/>
                  </a:ext>
                </a:extLst>
              </a:tr>
              <a:tr h="11140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On-going: Flashback 4 at start of every lesson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Fluency: Monday and Tuesday in classes 9:00-9:30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 Solving  and Reasoning / Blue box challenges: Every lesson and additional focus in lessons on Fridays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TT rockstars: additional time for children to practise on class timetable</a:t>
                      </a:r>
                      <a:endParaRPr lang="en-US" sz="11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KIRFs</a:t>
                      </a:r>
                    </a:p>
                    <a:p>
                      <a:pPr algn="ctr"/>
                      <a:r>
                        <a:rPr lang="en-US" sz="1100" b="0" i="0" dirty="0">
                          <a:latin typeface="+mn-lt"/>
                        </a:rPr>
                        <a:t>Sum 1: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tell the time (to the nearest minute).</a:t>
                      </a:r>
                    </a:p>
                    <a:p>
                      <a:pPr algn="ctr"/>
                      <a:r>
                        <a:rPr lang="en-US" sz="1100" b="0" i="0" dirty="0">
                          <a:latin typeface="+mn-lt"/>
                        </a:rPr>
                        <a:t>Sum 2: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the multiplication and division facts for the 8 times table.</a:t>
                      </a:r>
                      <a:endParaRPr lang="en-US" sz="1100" b="0" i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3961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82F294-F229-4B33-A1E2-E382BE7C4ECE}"/>
              </a:ext>
            </a:extLst>
          </p:cNvPr>
          <p:cNvSpPr txBox="1"/>
          <p:nvPr/>
        </p:nvSpPr>
        <p:spPr>
          <a:xfrm>
            <a:off x="1271589" y="8070"/>
            <a:ext cx="454358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3 – Yearly Overview- Maths</a:t>
            </a:r>
          </a:p>
        </p:txBody>
      </p:sp>
    </p:spTree>
    <p:extLst>
      <p:ext uri="{BB962C8B-B14F-4D97-AF65-F5344CB8AC3E}">
        <p14:creationId xmlns:p14="http://schemas.microsoft.com/office/powerpoint/2010/main" val="381188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AA742DB-AF26-419D-9823-F737DE398401}"/>
              </a:ext>
            </a:extLst>
          </p:cNvPr>
          <p:cNvSpPr txBox="1"/>
          <p:nvPr/>
        </p:nvSpPr>
        <p:spPr>
          <a:xfrm>
            <a:off x="9441937" y="6663431"/>
            <a:ext cx="1540367" cy="220687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63305" tIns="31652" rIns="63305" bIns="31652" anchor="t" anchorCtr="0" compatLnSpc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Times New Roman" panose="02020603050405020304" pitchFamily="18" charset="0"/>
              </a:rPr>
              <a:t>      </a:t>
            </a:r>
            <a:r>
              <a:rPr kumimoji="0" lang="en-GB" sz="6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Cambria" panose="02040503050406030204" pitchFamily="18" charset="0"/>
              </a:rPr>
              <a:t>©</a:t>
            </a:r>
            <a:r>
              <a:rPr kumimoji="0" lang="en-GB" sz="69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Times New Roman" panose="02020603050405020304" pitchFamily="18" charset="0"/>
              </a:rPr>
              <a:t> Primary Stars Education</a:t>
            </a:r>
            <a:endParaRPr kumimoji="0" lang="en-GB" sz="6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weetness" panose="02000603000000000000" pitchFamily="2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weetness" panose="02000603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B42546-77B6-446B-A40A-8FB322A84BAE}"/>
              </a:ext>
            </a:extLst>
          </p:cNvPr>
          <p:cNvGraphicFramePr>
            <a:graphicFrameLocks noGrp="1"/>
          </p:cNvGraphicFramePr>
          <p:nvPr/>
        </p:nvGraphicFramePr>
        <p:xfrm>
          <a:off x="74488" y="330273"/>
          <a:ext cx="12117516" cy="671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96">
                  <a:extLst>
                    <a:ext uri="{9D8B030D-6E8A-4147-A177-3AD203B41FA5}">
                      <a16:colId xmlns:a16="http://schemas.microsoft.com/office/drawing/2014/main" val="1558636196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185067635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839010137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2881577828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2333984587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2368918563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493329073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920426860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3366675494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1904794656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2030266313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587566285"/>
                    </a:ext>
                  </a:extLst>
                </a:gridCol>
                <a:gridCol w="950235">
                  <a:extLst>
                    <a:ext uri="{9D8B030D-6E8A-4147-A177-3AD203B41FA5}">
                      <a16:colId xmlns:a16="http://schemas.microsoft.com/office/drawing/2014/main" val="1189135501"/>
                    </a:ext>
                  </a:extLst>
                </a:gridCol>
              </a:tblGrid>
              <a:tr h="433006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1" dirty="0">
                          <a:solidFill>
                            <a:schemeClr val="bg1"/>
                          </a:solidFill>
                          <a:latin typeface="+mn-lt"/>
                        </a:rPr>
                        <a:t>Week 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262664"/>
                  </a:ext>
                </a:extLst>
              </a:tr>
              <a:tr h="104143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Autumn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Place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Addition and Subtraction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Length and Perimeter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Multiplication and Division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Consolidation/ Autumn term assessments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941894"/>
                  </a:ext>
                </a:extLst>
              </a:tr>
              <a:tr h="896504">
                <a:tc gridSpan="9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On-going: Flashbacks  Tues, Wed Thurs and Fri (to recap on previous learning)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Monday 4 number operations fluency and KIRFS- all classes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Fluency Monday and Tuesday in classes- 9:00-9:30 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Problem Solving  and Reasoning / Blue box challenges, Tues, Wed, </a:t>
                      </a:r>
                      <a:r>
                        <a:rPr lang="en-GB" sz="1100" b="1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thurs</a:t>
                      </a: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en-GB" sz="1100" b="1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fri</a:t>
                      </a:r>
                      <a:endParaRPr lang="en-GB" sz="1100" b="1" i="0" u="none" strike="noStrike" noProof="0" dirty="0">
                        <a:solidFill>
                          <a:schemeClr val="bg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TT rockstars- additional time in week for children to practise using </a:t>
                      </a:r>
                      <a:r>
                        <a:rPr lang="en-GB" sz="1100" b="1" i="0" u="none" strike="noStrike" noProof="0" dirty="0" err="1">
                          <a:solidFill>
                            <a:schemeClr val="bg1"/>
                          </a:solidFill>
                          <a:latin typeface="Calibri"/>
                        </a:rPr>
                        <a:t>Ipads</a:t>
                      </a: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Calibri"/>
                        </a:rPr>
                        <a:t>- dependant on class timetable</a:t>
                      </a:r>
                      <a:endParaRPr lang="en-US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KIRFs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1: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number bonds to 100.</a:t>
                      </a:r>
                      <a:endParaRPr lang="en-US" sz="1100" b="0" i="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2: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the multiplication and division facts for the 6 times table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1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45633"/>
                  </a:ext>
                </a:extLst>
              </a:tr>
              <a:tr h="104143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Spring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Number: Multiplication and Division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Area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Fractions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Decimals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Consolidation/ Spring  term assessments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263820"/>
                  </a:ext>
                </a:extLst>
              </a:tr>
              <a:tr h="10875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On-going: Flashbacks  Tues, Wed Thurs and Fri (to recap on previous learning)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Monday 4 number operations fl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uency and KIRFS- all classes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Fluency Monday and Tuesday in classes- 9:00-9:30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 Solving  and Reasoning / Blue box challenges, Tues, Wed,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Extra fluency Thurs (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yr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3 swim)</a:t>
                      </a:r>
                    </a:p>
                    <a:p>
                      <a:pPr lvl="0" algn="ctr">
                        <a:buNone/>
                      </a:pPr>
                      <a:r>
                        <a:rPr lang="en-GB" sz="12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TT rockstars- additional time in week for children to practise using </a:t>
                      </a:r>
                      <a:r>
                        <a:rPr lang="en-GB" sz="12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Ipads</a:t>
                      </a:r>
                      <a:r>
                        <a:rPr lang="en-GB" sz="12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- dependant on class timetable</a:t>
                      </a:r>
                      <a:endParaRPr lang="en-US" sz="12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KIRFs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1: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the multiplication and division facts for the 9 and 11 times tables.</a:t>
                      </a:r>
                      <a:endParaRPr lang="en-US" sz="1100" b="0" i="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2: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can recognise decimal equivalents of fractions.</a:t>
                      </a:r>
                      <a:endParaRPr lang="en-US" sz="1100" b="0" i="0" dirty="0"/>
                    </a:p>
                    <a:p>
                      <a:pPr lvl="0" algn="ctr">
                        <a:buNone/>
                      </a:pPr>
                      <a:endParaRPr lang="en-US" sz="12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778071"/>
                  </a:ext>
                </a:extLst>
              </a:tr>
              <a:tr h="104143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Summer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Decimals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Money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Measurement: Time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Statistics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Geometry: Property of Shape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Sassoon Infant Std" panose="020B050302010303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Geometry: Position and Direction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50" b="0" dirty="0">
                          <a:solidFill>
                            <a:schemeClr val="tx1"/>
                          </a:solidFill>
                          <a:latin typeface="+mn-lt"/>
                        </a:rPr>
                        <a:t>Consolidation/ Summer term assessments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26249"/>
                  </a:ext>
                </a:extLst>
              </a:tr>
              <a:tr h="896504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On-going: Flashbacks  Tues, Wed Thurs and Fri (to recap on previous learning)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Monday 4 number operations fl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uency and KIRFS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Fluency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Tuesday and 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Problem Solving  and Reasoning / Blue box challenges, Tues, Wed,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TT rockstars- additional time in week for children to practise using </a:t>
                      </a:r>
                      <a:r>
                        <a:rPr lang="en-GB" sz="11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Ipads</a:t>
                      </a:r>
                      <a:r>
                        <a:rPr lang="en-GB" sz="11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- dependant on class timetable</a:t>
                      </a:r>
                      <a:endParaRPr lang="en-US" sz="11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KIRFs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1: </a:t>
                      </a:r>
                      <a:r>
                        <a:rPr lang="en-GB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the multiplication and division facts for the 7 times table.</a:t>
                      </a:r>
                      <a:endParaRPr lang="en-US" sz="1100" b="0" i="0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+mn-lt"/>
                        </a:rPr>
                        <a:t>Aut 2: </a:t>
                      </a:r>
                      <a:r>
                        <a:rPr lang="en-GB" sz="1100" b="0" i="0" dirty="0">
                          <a:latin typeface="+mn-lt"/>
                        </a:rPr>
                        <a:t>I can multiply and divide single-digit numbers by 10 and 100.</a:t>
                      </a:r>
                      <a:endParaRPr lang="en-US" sz="1100" b="0" i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41197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79D25E6-7DD3-45F0-A83C-A4CFFE46A682}"/>
              </a:ext>
            </a:extLst>
          </p:cNvPr>
          <p:cNvSpPr txBox="1"/>
          <p:nvPr/>
        </p:nvSpPr>
        <p:spPr>
          <a:xfrm>
            <a:off x="74487" y="-56190"/>
            <a:ext cx="441531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4 – Yearly Overview Maths</a:t>
            </a:r>
          </a:p>
        </p:txBody>
      </p:sp>
    </p:spTree>
    <p:extLst>
      <p:ext uri="{BB962C8B-B14F-4D97-AF65-F5344CB8AC3E}">
        <p14:creationId xmlns:p14="http://schemas.microsoft.com/office/powerpoint/2010/main" val="381433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0FC01-DB1C-4678-99B3-E79EEC7ED9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8184" y="122092"/>
            <a:ext cx="589316" cy="5830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925AE-3540-45B2-BC53-1CA3C5D0D776}"/>
              </a:ext>
            </a:extLst>
          </p:cNvPr>
          <p:cNvSpPr/>
          <p:nvPr/>
        </p:nvSpPr>
        <p:spPr>
          <a:xfrm>
            <a:off x="1583163" y="122092"/>
            <a:ext cx="8170438" cy="583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GB" sz="2400">
                <a:solidFill>
                  <a:prstClr val="black"/>
                </a:solidFill>
                <a:latin typeface="Century Gothic" panose="020B0502020202020204" pitchFamily="34" charset="0"/>
              </a:rPr>
              <a:t>Years 3&amp;4 Science Spring Term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3162" y="777909"/>
            <a:ext cx="367191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n-GB" sz="1600">
                <a:solidFill>
                  <a:prstClr val="black"/>
                </a:solidFill>
                <a:latin typeface="Century Gothic" panose="020B0502020202020204" pitchFamily="34" charset="0"/>
              </a:rPr>
              <a:t>States of Matter: Water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593009" y="1222513"/>
          <a:ext cx="3946400" cy="41644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3200">
                  <a:extLst>
                    <a:ext uri="{9D8B030D-6E8A-4147-A177-3AD203B41FA5}">
                      <a16:colId xmlns:a16="http://schemas.microsoft.com/office/drawing/2014/main" val="1070374094"/>
                    </a:ext>
                  </a:extLst>
                </a:gridCol>
                <a:gridCol w="1973200">
                  <a:extLst>
                    <a:ext uri="{9D8B030D-6E8A-4147-A177-3AD203B41FA5}">
                      <a16:colId xmlns:a16="http://schemas.microsoft.com/office/drawing/2014/main" val="496790844"/>
                    </a:ext>
                  </a:extLst>
                </a:gridCol>
              </a:tblGrid>
              <a:tr h="99247">
                <a:tc gridSpan="2">
                  <a:txBody>
                    <a:bodyPr/>
                    <a:lstStyle/>
                    <a:p>
                      <a:r>
                        <a:rPr lang="en-GB" sz="1100">
                          <a:latin typeface="Arial Narrow" panose="020B0606020202030204" pitchFamily="34" charset="0"/>
                        </a:rPr>
                        <a:t>Key Knowledge:</a:t>
                      </a: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837624"/>
                  </a:ext>
                </a:extLst>
              </a:tr>
              <a:tr h="1084569">
                <a:tc gridSpan="2"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There are three states of matter:</a:t>
                      </a:r>
                      <a:r>
                        <a:rPr lang="en-GB" sz="105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05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solid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GB" sz="105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</a:rPr>
                        <a:t>liquid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GB" sz="1050">
                          <a:solidFill>
                            <a:srgbClr val="FF33CC"/>
                          </a:solidFill>
                          <a:latin typeface="Arial Narrow" panose="020B0606020202030204" pitchFamily="34" charset="0"/>
                        </a:rPr>
                        <a:t> gas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endParaRPr lang="en-GB" sz="1050">
                        <a:latin typeface="Arial Narrow" panose="020B0606020202030204" pitchFamily="34" charset="0"/>
                      </a:endParaRPr>
                    </a:p>
                    <a:p>
                      <a:endParaRPr lang="en-GB" sz="1050">
                        <a:latin typeface="Arial Narrow" panose="020B0606020202030204" pitchFamily="34" charset="0"/>
                      </a:endParaRPr>
                    </a:p>
                    <a:p>
                      <a:endParaRPr lang="en-GB" sz="1050">
                        <a:latin typeface="Arial Narrow" panose="020B0606020202030204" pitchFamily="34" charset="0"/>
                      </a:endParaRPr>
                    </a:p>
                    <a:p>
                      <a:endParaRPr lang="en-GB" sz="1050">
                        <a:latin typeface="Arial Narrow" panose="020B0606020202030204" pitchFamily="34" charset="0"/>
                      </a:endParaRPr>
                    </a:p>
                    <a:p>
                      <a:endParaRPr lang="en-GB" sz="1050">
                        <a:latin typeface="Arial Narrow" panose="020B0606020202030204" pitchFamily="34" charset="0"/>
                      </a:endParaRPr>
                    </a:p>
                    <a:p>
                      <a:endParaRPr lang="en-GB" sz="105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536651"/>
                  </a:ext>
                </a:extLst>
              </a:tr>
              <a:tr h="612582">
                <a:tc gridSpan="2"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When water and other </a:t>
                      </a:r>
                      <a:r>
                        <a:rPr lang="en-GB" sz="105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</a:rPr>
                        <a:t>liquids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 reach a certain temperature, they change state into a </a:t>
                      </a:r>
                      <a:r>
                        <a:rPr lang="en-GB" sz="105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solid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 or a </a:t>
                      </a:r>
                      <a:r>
                        <a:rPr lang="en-GB" sz="1050">
                          <a:solidFill>
                            <a:srgbClr val="FF33CC"/>
                          </a:solidFill>
                          <a:latin typeface="Arial Narrow" panose="020B0606020202030204" pitchFamily="34" charset="0"/>
                        </a:rPr>
                        <a:t>gas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. The temperatures that these changes happen at are called</a:t>
                      </a:r>
                      <a:r>
                        <a:rPr lang="en-GB" sz="1050" baseline="0">
                          <a:latin typeface="Arial Narrow" panose="020B0606020202030204" pitchFamily="34" charset="0"/>
                        </a:rPr>
                        <a:t> the boiling, melting or freezing point.</a:t>
                      </a:r>
                      <a:endParaRPr lang="en-GB" sz="105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97134"/>
                  </a:ext>
                </a:extLst>
              </a:tr>
              <a:tr h="169959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5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313729"/>
                  </a:ext>
                </a:extLst>
              </a:tr>
              <a:tr h="427383">
                <a:tc gridSpan="2"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The</a:t>
                      </a:r>
                      <a:r>
                        <a:rPr lang="en-GB" sz="1050" baseline="0">
                          <a:latin typeface="Arial Narrow" panose="020B0606020202030204" pitchFamily="34" charset="0"/>
                        </a:rPr>
                        <a:t> Water Cycle.</a:t>
                      </a:r>
                    </a:p>
                    <a:p>
                      <a:r>
                        <a:rPr lang="en-GB" sz="1050" baseline="0">
                          <a:solidFill>
                            <a:srgbClr val="00B0F0"/>
                          </a:solidFill>
                          <a:latin typeface="Arial Narrow" panose="020B0606020202030204" pitchFamily="34" charset="0"/>
                        </a:rPr>
                        <a:t>Condensation</a:t>
                      </a:r>
                      <a:r>
                        <a:rPr lang="en-GB" sz="1050" baseline="0">
                          <a:latin typeface="Arial Narrow" panose="020B0606020202030204" pitchFamily="34" charset="0"/>
                        </a:rPr>
                        <a:t> and </a:t>
                      </a:r>
                      <a:r>
                        <a:rPr lang="en-GB" sz="1050" baseline="0">
                          <a:solidFill>
                            <a:srgbClr val="7030A0"/>
                          </a:solidFill>
                          <a:latin typeface="Arial Narrow" panose="020B0606020202030204" pitchFamily="34" charset="0"/>
                        </a:rPr>
                        <a:t>evaporation</a:t>
                      </a:r>
                      <a:r>
                        <a:rPr lang="en-GB" sz="1050" baseline="0">
                          <a:latin typeface="Arial Narrow" panose="020B0606020202030204" pitchFamily="34" charset="0"/>
                        </a:rPr>
                        <a:t> occur within the water cycle. </a:t>
                      </a:r>
                      <a:endParaRPr lang="en-GB" sz="1050"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45047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104F2CF-ABF6-45A0-8789-1FE338742949}"/>
              </a:ext>
            </a:extLst>
          </p:cNvPr>
          <p:cNvGraphicFramePr>
            <a:graphicFrameLocks noGrp="1"/>
          </p:cNvGraphicFramePr>
          <p:nvPr/>
        </p:nvGraphicFramePr>
        <p:xfrm>
          <a:off x="6015751" y="790226"/>
          <a:ext cx="4522592" cy="38843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5664">
                  <a:extLst>
                    <a:ext uri="{9D8B030D-6E8A-4147-A177-3AD203B41FA5}">
                      <a16:colId xmlns:a16="http://schemas.microsoft.com/office/drawing/2014/main" val="2173572439"/>
                    </a:ext>
                  </a:extLst>
                </a:gridCol>
                <a:gridCol w="3716928">
                  <a:extLst>
                    <a:ext uri="{9D8B030D-6E8A-4147-A177-3AD203B41FA5}">
                      <a16:colId xmlns:a16="http://schemas.microsoft.com/office/drawing/2014/main" val="1191208669"/>
                    </a:ext>
                  </a:extLst>
                </a:gridCol>
              </a:tblGrid>
              <a:tr h="242868">
                <a:tc gridSpan="2"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Key vocabulary: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04715"/>
                  </a:ext>
                </a:extLst>
              </a:tr>
              <a:tr h="242868">
                <a:tc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states of matter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Materials can be one of three states: </a:t>
                      </a:r>
                      <a:r>
                        <a:rPr lang="en-GB" sz="1100">
                          <a:solidFill>
                            <a:schemeClr val="accent1"/>
                          </a:solidFill>
                          <a:latin typeface="Arial Narrow"/>
                        </a:rPr>
                        <a:t>solids</a:t>
                      </a:r>
                      <a:r>
                        <a:rPr lang="en-GB" sz="1100">
                          <a:latin typeface="Arial Narrow"/>
                        </a:rPr>
                        <a:t>, </a:t>
                      </a:r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liquids</a:t>
                      </a:r>
                      <a:r>
                        <a:rPr lang="en-GB" sz="1100">
                          <a:latin typeface="Arial Narrow"/>
                        </a:rPr>
                        <a:t> or </a:t>
                      </a:r>
                      <a:r>
                        <a:rPr lang="en-GB" sz="1100">
                          <a:solidFill>
                            <a:srgbClr val="FF33CC"/>
                          </a:solidFill>
                          <a:latin typeface="Arial Narrow"/>
                        </a:rPr>
                        <a:t>gases</a:t>
                      </a:r>
                      <a:r>
                        <a:rPr lang="en-GB" sz="1100">
                          <a:latin typeface="Arial Narrow"/>
                        </a:rPr>
                        <a:t>. Water</a:t>
                      </a:r>
                      <a:r>
                        <a:rPr lang="en-GB" sz="1100" baseline="0">
                          <a:latin typeface="Arial Narrow"/>
                        </a:rPr>
                        <a:t> can change from one state to another and back again.</a:t>
                      </a:r>
                      <a:endParaRPr lang="en-GB" sz="1100">
                        <a:latin typeface="Arial Narro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67661"/>
                  </a:ext>
                </a:extLst>
              </a:tr>
              <a:tr h="293140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accent1"/>
                          </a:solidFill>
                          <a:latin typeface="Arial Narrow"/>
                        </a:rPr>
                        <a:t>solids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chemeClr val="accent1"/>
                          </a:solidFill>
                          <a:latin typeface="Arial Narrow"/>
                        </a:rPr>
                        <a:t>Solids</a:t>
                      </a:r>
                      <a:r>
                        <a:rPr lang="en-GB" sz="1100">
                          <a:latin typeface="Arial Narrow"/>
                        </a:rPr>
                        <a:t> keep their shape unless a force is applied to them.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19598"/>
                  </a:ext>
                </a:extLst>
              </a:tr>
              <a:tr h="327992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liquids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Liquids</a:t>
                      </a:r>
                      <a:r>
                        <a:rPr lang="en-GB" sz="1100">
                          <a:latin typeface="Arial Narrow"/>
                        </a:rPr>
                        <a:t> take the shape of their container. They can flow</a:t>
                      </a:r>
                      <a:r>
                        <a:rPr lang="en-GB" sz="1100" baseline="0">
                          <a:latin typeface="Arial Narrow"/>
                        </a:rPr>
                        <a:t> or be poured.</a:t>
                      </a:r>
                      <a:endParaRPr lang="en-GB" sz="1100">
                        <a:latin typeface="Arial Narro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539263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FF33CC"/>
                          </a:solidFill>
                          <a:latin typeface="Arial Narrow"/>
                        </a:rPr>
                        <a:t>gases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FF33CC"/>
                          </a:solidFill>
                          <a:latin typeface="Arial Narrow"/>
                        </a:rPr>
                        <a:t>Gases</a:t>
                      </a:r>
                      <a:r>
                        <a:rPr lang="en-GB" sz="1100">
                          <a:latin typeface="Arial Narrow"/>
                        </a:rPr>
                        <a:t> can spread out to completely fill the container or room they are in. They do not have any fixed shape but they do have</a:t>
                      </a:r>
                      <a:r>
                        <a:rPr lang="en-GB" sz="1100" baseline="0">
                          <a:latin typeface="Arial Narrow"/>
                        </a:rPr>
                        <a:t> a mass.</a:t>
                      </a:r>
                      <a:endParaRPr lang="en-GB" sz="1100">
                        <a:latin typeface="Arial Narro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003511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 Narrow"/>
                        </a:rPr>
                        <a:t>water</a:t>
                      </a:r>
                      <a:r>
                        <a:rPr lang="en-GB" sz="1100" baseline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 Narrow"/>
                        </a:rPr>
                        <a:t> vapour</a:t>
                      </a:r>
                      <a:endParaRPr lang="en-GB" sz="11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Arial Narrow"/>
                      </a:endParaRPr>
                    </a:p>
                    <a:p>
                      <a:endParaRPr lang="en-GB" sz="1100">
                        <a:latin typeface="Arial Narrow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>
                          <a:latin typeface="Arial Narrow"/>
                        </a:rPr>
                        <a:t>This is water that takes the form of a </a:t>
                      </a:r>
                      <a:r>
                        <a:rPr lang="en-GB" sz="1100">
                          <a:solidFill>
                            <a:srgbClr val="FF33CC"/>
                          </a:solidFill>
                          <a:latin typeface="Arial Narrow"/>
                        </a:rPr>
                        <a:t>gas</a:t>
                      </a:r>
                      <a:r>
                        <a:rPr lang="en-GB" sz="1100">
                          <a:latin typeface="Arial Narrow"/>
                        </a:rPr>
                        <a:t>. When water is boiled, it evaporates into a </a:t>
                      </a:r>
                      <a:r>
                        <a:rPr lang="en-GB" sz="11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 Narrow"/>
                        </a:rPr>
                        <a:t>water vapour</a:t>
                      </a:r>
                      <a:r>
                        <a:rPr lang="en-GB" sz="1100">
                          <a:latin typeface="Arial Narrow"/>
                        </a:rPr>
                        <a:t>.</a:t>
                      </a:r>
                    </a:p>
                    <a:p>
                      <a:endParaRPr lang="en-GB" sz="1100">
                        <a:latin typeface="Arial Narrow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20185"/>
                  </a:ext>
                </a:extLst>
              </a:tr>
              <a:tr h="242868">
                <a:tc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melt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 This is when a </a:t>
                      </a:r>
                      <a:r>
                        <a:rPr lang="en-GB" sz="1100">
                          <a:solidFill>
                            <a:schemeClr val="accent1"/>
                          </a:solidFill>
                          <a:latin typeface="Arial Narrow"/>
                        </a:rPr>
                        <a:t>solid</a:t>
                      </a:r>
                      <a:r>
                        <a:rPr lang="en-GB" sz="1100">
                          <a:latin typeface="Arial Narrow"/>
                        </a:rPr>
                        <a:t> changes to a </a:t>
                      </a:r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liquid</a:t>
                      </a:r>
                      <a:r>
                        <a:rPr lang="en-GB" sz="1100">
                          <a:latin typeface="Arial Narrow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00331"/>
                  </a:ext>
                </a:extLst>
              </a:tr>
              <a:tr h="242868">
                <a:tc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freeze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Liquid</a:t>
                      </a:r>
                      <a:r>
                        <a:rPr lang="en-GB" sz="1100">
                          <a:latin typeface="Arial Narrow"/>
                        </a:rPr>
                        <a:t> turns into a </a:t>
                      </a:r>
                      <a:r>
                        <a:rPr lang="en-GB" sz="1100">
                          <a:solidFill>
                            <a:schemeClr val="accent1"/>
                          </a:solidFill>
                          <a:latin typeface="Arial Narrow"/>
                        </a:rPr>
                        <a:t>solid</a:t>
                      </a:r>
                      <a:r>
                        <a:rPr lang="en-GB" sz="1100">
                          <a:latin typeface="Arial Narrow"/>
                        </a:rPr>
                        <a:t> during the freezing process.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856236"/>
                  </a:ext>
                </a:extLst>
              </a:tr>
              <a:tr h="244726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7030A0"/>
                          </a:solidFill>
                          <a:latin typeface="Arial Narrow"/>
                        </a:rPr>
                        <a:t>evaporate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Turn a</a:t>
                      </a:r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 liquid </a:t>
                      </a:r>
                      <a:r>
                        <a:rPr lang="en-GB" sz="1100">
                          <a:latin typeface="Arial Narrow"/>
                        </a:rPr>
                        <a:t>into a </a:t>
                      </a:r>
                      <a:r>
                        <a:rPr lang="en-GB" sz="1100">
                          <a:solidFill>
                            <a:srgbClr val="FF33CC"/>
                          </a:solidFill>
                          <a:latin typeface="Arial Narrow"/>
                        </a:rPr>
                        <a:t>gas</a:t>
                      </a:r>
                      <a:r>
                        <a:rPr lang="en-GB" sz="1100">
                          <a:latin typeface="Arial Narrow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924061"/>
                  </a:ext>
                </a:extLst>
              </a:tr>
              <a:tr h="288235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00B0F0"/>
                          </a:solidFill>
                          <a:latin typeface="Arial Narrow"/>
                        </a:rPr>
                        <a:t>condense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latin typeface="Arial Narrow"/>
                        </a:rPr>
                        <a:t>Turn a </a:t>
                      </a:r>
                      <a:r>
                        <a:rPr lang="en-GB" sz="1100">
                          <a:solidFill>
                            <a:srgbClr val="FF33CC"/>
                          </a:solidFill>
                          <a:latin typeface="Arial Narrow"/>
                        </a:rPr>
                        <a:t>gas</a:t>
                      </a:r>
                      <a:r>
                        <a:rPr lang="en-GB" sz="1100">
                          <a:latin typeface="Arial Narrow"/>
                        </a:rPr>
                        <a:t> into a </a:t>
                      </a:r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liquid</a:t>
                      </a:r>
                      <a:r>
                        <a:rPr lang="en-GB" sz="1100">
                          <a:latin typeface="Arial Narrow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14953"/>
                  </a:ext>
                </a:extLst>
              </a:tr>
              <a:tr h="440506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18625B"/>
                          </a:solidFill>
                          <a:latin typeface="Arial Narrow"/>
                        </a:rPr>
                        <a:t>precipitation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FFC000"/>
                          </a:solidFill>
                          <a:latin typeface="Arial Narrow"/>
                        </a:rPr>
                        <a:t>Liquid</a:t>
                      </a:r>
                      <a:r>
                        <a:rPr lang="en-GB" sz="1100">
                          <a:latin typeface="Arial Narrow"/>
                        </a:rPr>
                        <a:t> or</a:t>
                      </a:r>
                      <a:r>
                        <a:rPr lang="en-GB" sz="1100">
                          <a:solidFill>
                            <a:schemeClr val="accent1"/>
                          </a:solidFill>
                          <a:latin typeface="Arial Narrow"/>
                        </a:rPr>
                        <a:t> solid </a:t>
                      </a:r>
                      <a:r>
                        <a:rPr lang="en-GB" sz="1100">
                          <a:latin typeface="Arial Narrow"/>
                        </a:rPr>
                        <a:t>particles that fall from a cloud as rain, hail, sleet or snow.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08189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17AF381-BF7F-4366-AA1B-7348C916B710}"/>
              </a:ext>
            </a:extLst>
          </p:cNvPr>
          <p:cNvSpPr/>
          <p:nvPr/>
        </p:nvSpPr>
        <p:spPr>
          <a:xfrm>
            <a:off x="9147140" y="5356992"/>
            <a:ext cx="1041636" cy="2625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defTabSz="457200"/>
            <a:r>
              <a:rPr lang="en-GB" sz="1050">
                <a:solidFill>
                  <a:prstClr val="black"/>
                </a:solidFill>
                <a:latin typeface="Arial Narrow"/>
              </a:rPr>
              <a:t>Changes of State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926" y="1729409"/>
            <a:ext cx="2743610" cy="825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224" y="3396491"/>
            <a:ext cx="1771049" cy="1443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873" y="3456125"/>
            <a:ext cx="1756868" cy="1404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914" y="5416825"/>
            <a:ext cx="3665469" cy="13616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044" y="4760986"/>
            <a:ext cx="4953620" cy="196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7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0FC01-DB1C-4678-99B3-E79EEC7ED9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8184" y="122092"/>
            <a:ext cx="589316" cy="5830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925AE-3540-45B2-BC53-1CA3C5D0D776}"/>
              </a:ext>
            </a:extLst>
          </p:cNvPr>
          <p:cNvSpPr/>
          <p:nvPr/>
        </p:nvSpPr>
        <p:spPr>
          <a:xfrm>
            <a:off x="1583163" y="122092"/>
            <a:ext cx="8170438" cy="583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GB" sz="2400">
                <a:solidFill>
                  <a:prstClr val="black"/>
                </a:solidFill>
                <a:latin typeface="Century Gothic" panose="020B0502020202020204" pitchFamily="34" charset="0"/>
              </a:rPr>
              <a:t>Years 3&amp;4 Science Spring Term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8301" y="761581"/>
            <a:ext cx="3671917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n-GB" sz="1600">
                <a:solidFill>
                  <a:prstClr val="black"/>
                </a:solidFill>
                <a:latin typeface="Century Gothic" panose="020B0502020202020204" pitchFamily="34" charset="0"/>
              </a:rPr>
              <a:t>Rocks and soils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104F2CF-ABF6-45A0-8789-1FE338742949}"/>
              </a:ext>
            </a:extLst>
          </p:cNvPr>
          <p:cNvGraphicFramePr>
            <a:graphicFrameLocks noGrp="1"/>
          </p:cNvGraphicFramePr>
          <p:nvPr/>
        </p:nvGraphicFramePr>
        <p:xfrm>
          <a:off x="6484984" y="778490"/>
          <a:ext cx="3995668" cy="38924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9090">
                  <a:extLst>
                    <a:ext uri="{9D8B030D-6E8A-4147-A177-3AD203B41FA5}">
                      <a16:colId xmlns:a16="http://schemas.microsoft.com/office/drawing/2014/main" val="2173572439"/>
                    </a:ext>
                  </a:extLst>
                </a:gridCol>
                <a:gridCol w="2936578">
                  <a:extLst>
                    <a:ext uri="{9D8B030D-6E8A-4147-A177-3AD203B41FA5}">
                      <a16:colId xmlns:a16="http://schemas.microsoft.com/office/drawing/2014/main" val="1191208669"/>
                    </a:ext>
                  </a:extLst>
                </a:gridCol>
              </a:tblGrid>
              <a:tr h="238769">
                <a:tc gridSpan="2"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Key vocabulary: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04715"/>
                  </a:ext>
                </a:extLst>
              </a:tr>
              <a:tr h="245398"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igneous rock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Rock that has been formed from </a:t>
                      </a:r>
                      <a:r>
                        <a:rPr lang="en-GB" sz="105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magma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 or </a:t>
                      </a:r>
                      <a:r>
                        <a:rPr lang="en-GB" sz="105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</a:rPr>
                        <a:t>lava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67661"/>
                  </a:ext>
                </a:extLst>
              </a:tr>
              <a:tr h="390712"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sedimentary rock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Rock that has been formed by layers of sediment being pressed down and sticking together.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0019598"/>
                  </a:ext>
                </a:extLst>
              </a:tr>
              <a:tr h="569047"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accent2"/>
                          </a:solidFill>
                          <a:latin typeface="Arial Narrow" panose="020B0606020202030204" pitchFamily="34" charset="0"/>
                        </a:rPr>
                        <a:t>metamorphic rock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Rock that has started out as </a:t>
                      </a:r>
                      <a:r>
                        <a:rPr lang="en-GB" sz="105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igneous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 or </a:t>
                      </a:r>
                      <a:r>
                        <a:rPr lang="en-GB" sz="105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sedimentary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 rock but changed due to being exposed</a:t>
                      </a:r>
                      <a:r>
                        <a:rPr lang="en-GB" sz="1050" baseline="0">
                          <a:latin typeface="Arial Narrow" panose="020B0606020202030204" pitchFamily="34" charset="0"/>
                        </a:rPr>
                        <a:t> to extreme heat or pressure.</a:t>
                      </a:r>
                      <a:endParaRPr lang="en-GB" sz="105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539263"/>
                  </a:ext>
                </a:extLst>
              </a:tr>
              <a:tr h="262242"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minerals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>
                          <a:latin typeface="Arial Narrow" panose="020B0606020202030204" pitchFamily="34" charset="0"/>
                        </a:rPr>
                        <a:t>A substance which is taken out of the ground.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3003511"/>
                  </a:ext>
                </a:extLst>
              </a:tr>
              <a:tr h="390712"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permeable</a:t>
                      </a:r>
                    </a:p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non- permeable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>
                          <a:latin typeface="Arial Narrow" panose="020B0606020202030204" pitchFamily="34" charset="0"/>
                        </a:rPr>
                        <a:t>Lets water through.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>
                          <a:latin typeface="Arial Narrow" panose="020B0606020202030204" pitchFamily="34" charset="0"/>
                        </a:rPr>
                        <a:t>Does </a:t>
                      </a:r>
                      <a:r>
                        <a:rPr lang="en-GB" sz="1050" b="1">
                          <a:latin typeface="Arial Narrow" panose="020B0606020202030204" pitchFamily="34" charset="0"/>
                        </a:rPr>
                        <a:t>not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 let water through.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820185"/>
                  </a:ext>
                </a:extLst>
              </a:tr>
              <a:tr h="278197"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magma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Molten rock that remains underground.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00331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r>
                        <a:rPr lang="en-GB" sz="105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</a:rPr>
                        <a:t>lava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Molten rock that comes out of the ground is called </a:t>
                      </a:r>
                      <a:r>
                        <a:rPr lang="en-GB" sz="1050">
                          <a:solidFill>
                            <a:srgbClr val="FFC000"/>
                          </a:solidFill>
                          <a:latin typeface="Arial Narrow" panose="020B0606020202030204" pitchFamily="34" charset="0"/>
                        </a:rPr>
                        <a:t>lava</a:t>
                      </a:r>
                      <a:r>
                        <a:rPr lang="en-GB" sz="105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856236"/>
                  </a:ext>
                </a:extLst>
              </a:tr>
              <a:tr h="238769"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sediment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Natural</a:t>
                      </a:r>
                      <a:r>
                        <a:rPr lang="en-GB" sz="1050" baseline="0">
                          <a:latin typeface="Arial Narrow" panose="020B0606020202030204" pitchFamily="34" charset="0"/>
                        </a:rPr>
                        <a:t> solid material that is moved and dropped off in a new place by water or wind, e.g. sand.</a:t>
                      </a:r>
                      <a:endParaRPr lang="en-GB" sz="105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924061"/>
                  </a:ext>
                </a:extLst>
              </a:tr>
              <a:tr h="238769"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fossilisation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The process by which fossils are made.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055480"/>
                  </a:ext>
                </a:extLst>
              </a:tr>
              <a:tr h="238769"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palaeontology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The study of fossils.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018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erosion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50">
                          <a:latin typeface="Arial Narrow" panose="020B0606020202030204" pitchFamily="34" charset="0"/>
                        </a:rPr>
                        <a:t>When water, wind or ice wears away land.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32783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C723388-670F-4CC8-AB14-34A513A79C53}"/>
              </a:ext>
            </a:extLst>
          </p:cNvPr>
          <p:cNvSpPr txBox="1"/>
          <p:nvPr/>
        </p:nvSpPr>
        <p:spPr>
          <a:xfrm>
            <a:off x="1670959" y="3365846"/>
            <a:ext cx="4664757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Soil is the uppermost layer of the Earth.</a:t>
            </a:r>
          </a:p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 It is a mixture of different things: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Minerals – the minerals in soil come from finely</a:t>
            </a:r>
          </a:p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 broken-down rock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Air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Water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Organic matter – including living and dead plants</a:t>
            </a:r>
          </a:p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 and animals.</a:t>
            </a:r>
          </a:p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There are different types of soil.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FF27AF-666F-4A8F-B1DA-01868B93B5FC}"/>
              </a:ext>
            </a:extLst>
          </p:cNvPr>
          <p:cNvSpPr txBox="1"/>
          <p:nvPr/>
        </p:nvSpPr>
        <p:spPr>
          <a:xfrm>
            <a:off x="1669239" y="1485698"/>
            <a:ext cx="4620126" cy="5770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Rocks</a:t>
            </a:r>
          </a:p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There are three types of naturally occurring rock – </a:t>
            </a:r>
            <a:r>
              <a:rPr lang="en-GB" sz="1050">
                <a:solidFill>
                  <a:srgbClr val="FF0000"/>
                </a:solidFill>
                <a:latin typeface="Arial Narrow" panose="020B0606020202030204" pitchFamily="34" charset="0"/>
              </a:rPr>
              <a:t>igneous</a:t>
            </a: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n-GB" sz="1050">
                <a:solidFill>
                  <a:srgbClr val="4472C4"/>
                </a:solidFill>
                <a:latin typeface="Arial Narrow" panose="020B0606020202030204" pitchFamily="34" charset="0"/>
              </a:rPr>
              <a:t>sedimentary</a:t>
            </a: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 and </a:t>
            </a:r>
            <a:r>
              <a:rPr lang="en-GB" sz="1050">
                <a:solidFill>
                  <a:srgbClr val="ED7D31"/>
                </a:solidFill>
                <a:latin typeface="Arial Narrow" panose="020B0606020202030204" pitchFamily="34" charset="0"/>
              </a:rPr>
              <a:t>metamorphic</a:t>
            </a: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  <a:p>
            <a:pPr defTabSz="457200"/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There are also human-made rocks., e.g. bricks, concrete and </a:t>
            </a:r>
            <a:r>
              <a:rPr lang="en-GB" sz="1050" err="1">
                <a:solidFill>
                  <a:prstClr val="black"/>
                </a:solidFill>
                <a:latin typeface="Arial Narrow" panose="020B0606020202030204" pitchFamily="34" charset="0"/>
              </a:rPr>
              <a:t>coade</a:t>
            </a:r>
            <a:r>
              <a:rPr lang="en-GB" sz="1050">
                <a:solidFill>
                  <a:prstClr val="black"/>
                </a:solidFill>
                <a:latin typeface="Arial Narrow" panose="020B0606020202030204" pitchFamily="34" charset="0"/>
              </a:rPr>
              <a:t> stone.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1E1CF1-B40C-49CF-A56A-B540856FCF6B}"/>
              </a:ext>
            </a:extLst>
          </p:cNvPr>
          <p:cNvSpPr txBox="1"/>
          <p:nvPr/>
        </p:nvSpPr>
        <p:spPr>
          <a:xfrm>
            <a:off x="6613358" y="4716379"/>
            <a:ext cx="3741821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F808FE-1F26-4F63-99F3-172AFE2EDDDB}"/>
              </a:ext>
            </a:extLst>
          </p:cNvPr>
          <p:cNvSpPr txBox="1"/>
          <p:nvPr/>
        </p:nvSpPr>
        <p:spPr>
          <a:xfrm>
            <a:off x="1652109" y="2149888"/>
            <a:ext cx="4672493" cy="2539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endParaRPr lang="en-GB" sz="105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27" name="Table 1028">
            <a:extLst>
              <a:ext uri="{FF2B5EF4-FFF2-40B4-BE49-F238E27FC236}">
                <a16:creationId xmlns:a16="http://schemas.microsoft.com/office/drawing/2014/main" id="{6EAE74BC-184F-4EE4-8E32-492779965D65}"/>
              </a:ext>
            </a:extLst>
          </p:cNvPr>
          <p:cNvGraphicFramePr>
            <a:graphicFrameLocks noGrp="1"/>
          </p:cNvGraphicFramePr>
          <p:nvPr/>
        </p:nvGraphicFramePr>
        <p:xfrm>
          <a:off x="1674138" y="4905770"/>
          <a:ext cx="4676316" cy="17658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6316">
                  <a:extLst>
                    <a:ext uri="{9D8B030D-6E8A-4147-A177-3AD203B41FA5}">
                      <a16:colId xmlns:a16="http://schemas.microsoft.com/office/drawing/2014/main" val="263495975"/>
                    </a:ext>
                  </a:extLst>
                </a:gridCol>
              </a:tblGrid>
              <a:tr h="256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>
                          <a:latin typeface="Arial Narrow" panose="020B0606020202030204" pitchFamily="34" charset="0"/>
                        </a:rPr>
                        <a:t>How fossils are formed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96783"/>
                  </a:ext>
                </a:extLst>
              </a:tr>
              <a:tr h="1509673">
                <a:tc>
                  <a:txBody>
                    <a:bodyPr/>
                    <a:lstStyle/>
                    <a:p>
                      <a:endParaRPr lang="en-GB" sz="1050" b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38757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14A188B8-16D9-4A5C-8412-22E27DFC68A1}"/>
              </a:ext>
            </a:extLst>
          </p:cNvPr>
          <p:cNvSpPr/>
          <p:nvPr/>
        </p:nvSpPr>
        <p:spPr>
          <a:xfrm>
            <a:off x="1687287" y="1159138"/>
            <a:ext cx="1780525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/>
            <a:r>
              <a:rPr lang="en-GB" sz="1100">
                <a:solidFill>
                  <a:prstClr val="black"/>
                </a:solidFill>
                <a:latin typeface="Century Gothic" panose="020B0502020202020204" pitchFamily="34" charset="0"/>
              </a:rPr>
              <a:t>Key knowledge: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375" y="3438130"/>
            <a:ext cx="1792705" cy="127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15" y="2215278"/>
            <a:ext cx="4574401" cy="999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263" y="5252357"/>
            <a:ext cx="4534161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242" y="4735931"/>
            <a:ext cx="3475622" cy="1838553"/>
          </a:xfrm>
          <a:prstGeom prst="rect">
            <a:avLst/>
          </a:prstGeom>
        </p:spPr>
      </p:pic>
      <p:sp>
        <p:nvSpPr>
          <p:cNvPr id="10" name="AutoShape 2" descr="data:image/png;base64,%20iVBORw0KGgoAAAANSUhEUgAAAFIAAAA7CAYAAADo190JAAAAAXNSR0IArs4c6QAAAARnQU1BAACxjwv8YQUAAAAJcEhZcwAADsMAAA7DAcdvqGQAACFuSURBVHhe7Zx3kF3Xfd8/777etxdsARaLBRaVIAoJgCTYRJqySIkqluQyHMseJ+MZ24kc1yiTP+LEdizHkSeOZFkuiizRKjQpFhMmSBEsKETvvSwW29vb1/t9N9/zAFiyRyABmppoJjyLu+/t21vO+Z3f71vuPQvXg5998yu4+ADvt3ffHF5xPfjrbw59/t8uX9QS81379P12K202XeY3v3z6cj2Qf/Obty1qa3w/kO+mTc+X+cznj162rv38fvtXtvcD+R619wP5HrX/7wLpsly4XC7z7uoH71H7MQqkg4cyjlWh6q6pZ/rZKevF1sC9WC4PbkebbelzRx13qNW039s0R/uZoJkvT82Nqwx2toRdKGPbupZjjre1mVe3NoXDdf3nW2s/NoF0ORauWgBv2Ye74qJcrZEte8gXq5QLSYr5IvlSiYIGntOgbUtBdZvBv3Or2HkSuQzpUoqyK0dV5yhW0hRyVYq5vPZQ4JSgZnrM93fTfmwC6ShzUi43iXKBXG6efDlB3spRUQ9r9UzJK3wFasUspcIc+fy8sspk6w8vUfO5x+OhUqlo/zKRkJuGhjai8Q5tcZpCrcTDIfCEdL2SsrOkWJos9ejom5ugH2z/zwN5PRCOU8EuDuP2lDToFtr93XQEmgjF/ATiUULxZvyxGKGGOKFQkzoeJJPJ1AN19Xinvl1v5r0JtNknHI7iCXiZs86wP/91Xpn73xwsbCPpnyEQDQk3fVQKRSyrqg65r2XmrTX34s2/8O8fv6ujIRy89Vl4r5oZdE4l5vcHiYZiFHxZLnGEk+mXODf2AhemX+Z4+nUmvcPUAjZRt4+wMsm2lUPlMj6fyaKrE3J9YsxrSVBgyCWgc06Xhjky8eckNFmFYhMjhYtknDN0hvoJWg2UcgV0eRW9p46prpss8VzR5tndU8kfcUYqS1w1bXqtd80M8nopqqN6a5tM0mtNP/o8EQrOBMeH/obnvvkbnPzql6k8t5PKjlM4L+7n4pf+mu1f/h2Ojn2DpHWFSDgswrGxhaem1a+gc5kgmuQsl8oEfEHhYpqTmZdVsM2sij3M5vb1bGzZTCYxTbo4VN8XO4DhHgeV+Y8b2dQUxKqrWsc425SM5dZnHr3aOO6qCEaDFmmUFAzHrczyVDhnH+HSq99lbamDrQ2DNFZj9AQXsCASZ2v3JjY6Czjx998Sll7ErWN9Xi/FjIgon2G+kCMp7KzZho482G4XlsemYCeYLF2gpbGb48UDnE68xXB2r9SBQ9DVrGquIGFArRLCY4vsTGBvsf1IA+mW5AioY76KpExBM53OUJ2fJTefJ5ksksrMU56dwjOngedMSQVJVqoEklV6/L24OwbwNLWQT8yK0TW6Bj+N0TAzxSRpj1hevY/GGom3NNMUbSQci+PxRylI4lQLFUmmqzLJEQQUJafcjh9vJcxB33HGY0XWtX2CmK8Lu6KJ1OSiwLtNRMwM32L7kQXSlJfpTylfYa6YZ7ZWpOC38MUi9cG3hFtoDrYQFIm4YlECkUiduRtUX/PRGnOlKJ0Dn2D5fR9nxaN3svKujTQ3BkhNpRHlEKlZzLrOcc79JufZLvzcKzk0TSQQJhRuolLOKvgSS3aNJlc7PaGlHEvsoNvbQl+lk1imRpt3sYIr1lbgLRMJkU09oNfR5xbae0Y2P8iYphk2zUiq1DxVYsEQUSF50O/F8UHBM82cd4I5XwrHWyXilVTxm4yxRCQFrrTMcPSNg7SkA4QDc1RKUyKVAvkDZ9k9cp7GJzZjBXPse+ubnH3peRJ7Xuf06e8xEbpMpHEJMU8LVU1erpAiEIzjd4dp9XVT8tkimZO0u9qYcM2rP0EWWEspFQUrmmTLYwBWOWxA+yajeZ1s3jvWNhmoTlgqDxPEYrEoGRMl6olT9dtMe4Y4nRL7TnyT8xe/x6UT27lw+QXOiY2T7jSNgTZ8TiMBqxNXo5vRk9tZFgjSuczGa/vx+BzypyZJLQoS23o7E2/swv9igGWJe2ge6SE81cT503uJLm+mVdgq1U1NmByJN6lvBU2Yl4i/nYR3kpHRMTF9gNZIC52uFZqkYh0mHOF4DW8dX02CGop8p3YTrG2Yy9gll96ZC4gktF11b7Y6qaCZCXQXldcOVcmQUl7OYb5IVuAfFKMG1dkrwqNXU3/Atmf/Awc//2dc/JXvMvG5PeT+9ALuPx4n/7n9nPvDr/Lq0JdIKksLbi+tjgKjIPjDDv7OHkJdXUSiYvSctGbY9CZGamKeeKGDgTWPsnT1xxnofBhnFoqMq68VAhLb8VgreVeW4/Pf5rm3fpXn9n+W0anLFGLCT3+aLvdAfYhVOalitSg4yFHOpEkVheNOVgSooVXNmKUMREj1RL1Be5tAmilSmhugs4yEEcsqioValVxFLCm3kCzovWakPC92LlWxfBZebwBPvFFB9DLtnOfNs3/Jhd/7Js6fXiK0t0SbZzHdsS7aJLaj4UXEhFPW9jlmDh/RRGXwywDWZP2KOr7s0cBEOo5fI/JJF4q0CoKKZnc7bYPKJG+SljsHCPcvJeZvILbAh9UQJKAv6QQ5GzeXxNKHXnuS9N9OYD0fo/zlUxRf2UeLP0ak0qIh5kVSghThdSDQoH6HdCmLUlZjTJQoySDYwm13pfa2xX7DQJrsUz6IMJSLpjQqKbJi3EpRUkFA5xemeUN+qk6Yci0n1+HGFWom2XhJn4tlVeoXCtsZ/j/baTrVzeDt97Hk8Z+jqX+hOlSlVLXJFgpMz84pk8WuSuwR14yyPadOKe2rXjG9HInwzJCAS4GxxLyWdErEEkMbkvJJWAnbDEl5vX5sMbvLCeocklraqtp/sqgJOj5Lo7MEV+9GwgvvJrB/Ceee3sOwa1KTJRWuf1nfBWZ9Z8lE8sQCUgHhjvoEZgvj5LwlfHYUy75x3r1tadeMfNDs5OaNx/UQCeoCsmmRmJeQBhDX7+N+WbiWqEIeZTq9j1NH/pQdY/+TYesg+WoeZ0olEu/F//jHCKxZRWpmkkJaM61ymZ+dESloxuVURk6OkyqpNsutVMTINVdK8QspO+PKGhMgaULhpKusVwMxgUC9hB3b6FGjFzWpKlGnqiDW1HdBT1EZ7hSuyLW0U73vYY0poPlpp8Edo5KZJuDX7LnKnK09x6v7P8fub/9Htg/9Pjutp6gGZgRPbnyqnJrsY0W6t/auSlulbEkk5zKSBq4w/miUcrDKee8x9qT+jK+d/CxPnvh1deK76ovBkLxs3T5Of/Elpv/ieZ7/3n/T7M7Qenc3xWSK5FvjzO7YTmpogtm5KuOT09JG5fpdK1tet8sdlfRJkXFn5FrE9pIuHn1uqgJLatnR5IUUiJw0YrlEzeumrImqVUsmrAIzBVITYNfkvWUEDPkly0NkT43T3HEbqz+0mcBPPkqkZzmT/p30PrqFaKWd08VtHHrlG5S/fpbOV1VZv7+Do1//Ajtm/4qKM0lQ/XIXVHXeoibHcMYPb2+TkSKQqmahahGOBCj7prlYeIYT//gFjnz+a+S+mGby22Mcff1LzCML53gouPLYIR+PP3IvPQdnmHzqMP5VzRTL5xk+sFusOiy7FsGWDGlobqEhrGxT9hSFP1bC5tD2v+f1uT9gmsNE7CYcOZ2ywlRzBXV+H7F4lEw6RaGiQHuVjzUFtKrAmZu1CnalpOE4xXqpG2uaqQ4xtnuEFZs/REmZXW1vpDh1htiGGKt7n2CyepbDL/0ViX+YZYXc0+CaRjZ1tNK+LcGVJ7dxurRXyaQ50bVtKRGXkks/XQ3Pv2g3DKT5RVlBdIJS/dJ5Q7mT7H/hO4x9MU868yCz/ttJ2RvJvpph3D4nrBGj5ks0+0M0r1jABz66nsGUReGwSmudRaTJxfI7b6e5u9MgL8WZLCWVZXdfhK2fWMLqJUvpOm8x9PvPcVnyqOQRRneGhItSDWLOqkrV1+LFf9EmISx1rJJcSk7XLFD0qJQllaJFr6pDmSMZU7EzOs8OQvkFNKxaKYEvWTZVZWJ8Dz2L+5Et4OLw88wedGjY8hh0qoTzeRL5aRo1cT4J//nyDBXxQ8VbwJJ9xFZlKMF+WLthIL06qD7ZfuGPZuXy+GvMHlNZrv0Q2dZ+KssWUQquJJMLq4QOq7hESFVhWMRLqe59+1h9z20snW+leSBOYnQPZ/7+ecZHFHT1R1xSlzKr71zKktubiUfcdHvCtF0MUj2VoDnrIdgtbLWLBLzzWI0FvB3C5XyR0vxhXTutYNbI23lCTpmAxhdW5mTFwhe5IN16gon9x1g+cA8TUhEJ4avv0gmiruPElkvQO3HKxRwd7ibWrn2Qc72rOWI3cynawmXJpuSaCP3x5YQLETyqTM87GPAbBtI2AK+ZrlaVysIepzUGjTZxRolK26UlS6bu3Mh0bTGTrxzgcvWAYFVSVqDnFOLKng9ix+5mxf0rlLXD2EU5aYnjNs18sDVIa5eC1x6ioSmC3/LQFPQoEApW2IdrV4HWWoSYJswlRp8csrm0q8iFQ0G85T7O/ec3mPjCIawZTZrkUMFvSk4SZd7LledfZ9eOP+LoxFepjEP7bZvIiKDKZgzHn8Xq99AT30pV+F8VgV4sFRmaGsbdN8Dk5nu4cu+HKSzu1eRZBFxdZAOWjvXJforU6o8hfni7YSDFBEQ14+6iwSKLO0I/xaJH71d/n6I2cpHwbRvwre4gf8dnmHzGz7mpl2X/UiCGr3gkzjWzHv+9RPtW0RprEl92suze9Wz95d+hp3OQuDRetZQhlSqJcCJyHQJ0xSPbLNa9ZLNs8zpcFQ87v/JdXvjd7bzxh4fY91yK3Ewb4St9ePdFKE5KpE/n8HkFA4Iff8NSembuw/vVcU7999eVfasI9S8nIVJyzyRJnNlL79oHCNtdjBS/x8juEyx6+D7GWj2czVdJC6sDe84Kug7Qtm4jMatdGZVSAHV+lyb4Bvho2o0zUsXq9mjGBeqFWpFWq4+H+p9g1Se34J3aRmfuCot8wsXla5lp+hBDLx6lEJogF/cyMzpCsHBCGX2SarqCL6HgpOPCos0S2D7K0/Pk8jkNsMD5+Qp7LmfYOTTDvqmE8h3671hC+6A06dwFhnaqFBNRDd4vsSypJaz0+DolmnuEgwFSVy5S3L+b2d3/QE9fJ6u7hLet3TS/XmXF4i0kozHpQDH6sZ1YC8oMdGwg6bnEkb3PaAJW0Lp+E1aXEqK5mZmdr2JH9rP04/ezpvujkpdhrJSqRGVdN41vY21uGEiX41exeGgwoJ9OSkBnCMuXNq/8FP6tczS8+BXukslv6vQz+/ADpPcEKY+NkflgnMPbFNT9z5Le+xT7/mYbc0NzeCJTNImpk9kMWSN75Fx85pZ0g4RuXzcTToVUyE0pUMJZLCHeuBzyYureFrp+9idpv2MltoCwLN8ecAeIiRBst12/mx4qy4PPHGP06B5Gj5zh/Pgc+aYBWjespWANyUpOMH7we8S3dst2Brgw8wKl14us3/xprGAc2xZWHnhLpuIiS594nEfW/AY9nvWUS44mK4wTNXZAmvVtYPKGgXSuPZZ0y/v6xMTZtGZG2bDQvYrFd28hPfcaxUMHWSfotJYsItH+YdLbK7Qt6yD7aDfPDp9llzTlzIE5qssWKhuCeJJZFiwbxNe7AJ8YzIeXjDAuK99biBZJxyt4FzocOH+JbV88zIV/yFDNWsxpguYl4oMuYWqgnZAmoSiF4PZGOX7sEkOnzwnTqyTJc+r8WUYvj9J15xqSHTV2p75Cbv+3BC3n6F+8jllJojPf/Uea+z5Iy8qlzBYnqI6kSB99k+UPrWR5/BNEnC5d16aYySjQLh0rCSa7XL+5cIN2w0Bep3lRDl5/oH63pFDI0SQSWNr1abwPNXFl21/T68yzuDHM7AMfYe7IWjhZIbi+A1veu7Z4NaWFi2h97GFal67k9M7DdImoWpqjpIS98SWL+djP/jtW3n6nMruVtsYYroAkQlaeejiBT4zave4eFjhRWjwxWhvb8IVDwmL1rTlAe1RwMVHkbCLFySuzwtwQXskwmVdW3fuTXCmPMlYMM3NxHOu2NNnGKc4+/QLl+S7ufPSjFMoO8/kMmTePEF1WYNGSR2hhEcVSQaojRygocvNJ7svdXX8WdKP2NoH8fjP3Gv2ygiV5Y6kR2l0b6X7oHonrXaR3vMmqiOxqXwOpVQ8w/Kxw8sQ5XBdzNN6xieJ9A5QrBRJz00ymx3jtsJyPJ4td9hO3ggQUjGl7ShIrgb9ZTKkSqs4XCTd2s/SRjQw8MkjHA5vwtXXI0kWJhBuJL+jG5XZTsytYtTJZTw5nQwdd6xaKIKAlqozva2eoeJjYjJvwxSliEv9Tf3eYuTMe1j/+ixRjEa64suTG04SHT9K0aSE9gU14al7yxYJcVKj+ONdSFd5Mu6n7kWZFgzmpCWhNmirgCxEIepnzHWX8KTmHuzdKRTYwG22luPssDfYIzpFJhcTGyqpkSwqcrNvcwhCXWyROl3bQtn4tGV+a5vYOTh54hZnh87gnA8THYsSnXWRKk4IP6dbhKSbHLjA6fRHH71DKJqlOTEnnZig3CH5yWcYuXiDYFqPXrcGr/HK+KMn7wxzzHxTDK0vfuMRMSeTZtZE19/wM3UsGOVKZZ8qZo/j6IRqd0yz7iY/Q571Xvjwrq+lowkJ1Z/dOmXhLN3bNrJggmteCUr6mdG/xtNWlyujx1wjO+Fl8+wbOqPyTdODedZkuOY+OjZvxtLQztfe89GGUtp96gJQII58rUk5Nk5Jg9oyV5TF6aWtYz6Leu1l338+y8M57cTX4GXzoDkIru2lf2cPy+9bTdccqFt11hxg2wsBD93LbJx6lc+M6/I2NdDe1YztVJkcvk7w8ib1GpdnaRHSkny2PfYT4BimGZX00NS1kRipkXg4ok5iDAzuILa2wdfWviGCbyaUThMUJLo31ZrLxXd0hrz+HkVDPlPI0yMwHg+2Mxi6TeHE7TcseZDoWJCMZEZJ1uf8TEuMPfIzawn5qqQmpyArd0QasY6PYh+eIpco8tPWTdK0flNNoJ7qkn6aeFl6c+XOysXHu3fCLpK15vn3q9xhK7mP14oc5dOUFxgtjbLz7JzhefUGS6auUYy6W3f9hvP1xQusHWLLhfgZu30hyLEdx5xU689C7eClLB9bTEujgnHNRHnwej4R+fi5D8eJeYmv9bOz4Gdw1D8VCknAoLpx1bmpJzE3cIf/hzev3iMOkTIR7DU4jXfKxJfccZ0encTwWndURtmyoMrjuIRqDLXSH5GJWtVIoVshuF5sGevjpzzzB47/wqwTWDvLq1NMK1md4+dx/Icc0w/NvcGTkGWYyklLleRLF08zlz1Mpl0hXJWMyx0kXJzk08Sxncy+yd+zPuZB8he8c/22eP/s5dvE/GB44wsbHPsWnf+7XWL36Pk7u2svJv/sGoVPqowgmFRAByT/PehUs1UNlokDSmhNFSV55hZHmRq6CaEr7Xz6LulG75UCaQ4Juv/RVVWpAHallSQubfBLnH4m5WXz8dW5bvQpf1ebc3u0Mf1UZ9sYwyz/1b1jyyz/P+sc+zd7kt9gz/S1S3iFGcvvEZkEWxVertALywPLL+SzjiZMkC5clwN3azA1mc1dH+OotMzp/mrxk0arOJ3BXNGBNkk96MMEl3pp+i7cuPc1kYQ9Pj3yBs20nWPf4YzS3dXNq9zNkv/4dImnBlCbYcltU2roonipxIfWqEiGvKouTL+ha1wL4Thh5vd1yIM0SO03c1SNdNezsDI67lY54A+7Du+i1cthyKwe+8gXmL6bpv+eTPPKZzzEdPs3uyc/jDzkkMpeZSJ4VYdTqPvuB5X/Cgyt/S6cTkUlsm4f6SS4wmz1fv2HsmEce2ir6whUhV54mJE25te+X6HJtYKBhE5/c9L9o9kjjBu7h7iW/IkWZ4WRqH6+c/2NODn+ZhrW99D++hTv612D/9d9SfvY1WiYn8KxZycxckJEzbzJXGyau6wfNajhVwM2udjPt1gNZg7Ky0Se7VtXA03Mjet9Mf3yBHFAaS3715N9+hcCShXTct4A3y3/BiH2aUmqY8eRJiupozWNWMzj4ZPFccifuoCXN6JM6kP2rhesyJ+tKk8nnCbu7sLwRyiq3csmSKWhQCfoo2efJFi/x8IZfp7NBjkWSSpXKYNMmblv0UUmuBP2RXu4e/DlOJw4o4w7w5qUXiK9fx71bPs7WcB+8tQ9frkLTirsYPighXz6tHKnJEnpV1ldvULzTGszr7ZYCaZLcJYwpKjM8Bkv0bmL4Mn5fD6WWMC1rV1E4NS8hu4iGTat46cyX2D/7JPuufFtML1wNWyQKw5QLWZWVH1ulmlYGP7nncxwb205JO83OSfzXBhieLDA+ZeRWFyMTumYVRifylNMBmoL9TE6HeHLXXzJfM5nTSCqfIGOnafAu0M8+JvOzNMZ62Nj3hGBIx9spEtkjJNLn6Fi3lI47e3j04Y/BrlP4FnSRnfAwljpBzlPAJTdjSvtmy9q0W87ImjplnqFIHJBxrmCNFshE+4mpHMnNSdbNMfgTD3Hq0nfobridNbEP0RBs1QxESacu8LXXfpuDQ+eZSdjMi/3PXoAThy15cD+ZYokTIzms3ErOj2QZnq5SqLYyNuKlVPRxeiIpKInS134nrcHHePnoEM+99SwoU9NJPwfPl8jX/MJNR8FPMDKfZWjqDLaMRJOvUxJLOlewcGLqZb57+g8ILmpmRbCRTHJasNBBYXqibo3ta7LHZOOPBCONXcyJsv1S/27h20RxP+VZyHZFKanEC4kZIj1x3M0uRpN7WD/wAe7r/y3uXvUEk3NVjh/xMHPZx5WJCPNzbjLKrnS6mZ9/4De4rV9OSbAgZ0lDpEOZmarfNAj5ZObdHsEICmoJK+Cj4FR44oM/z+2LN7PrzCGSpRR5TcpsRtMbbhYhFTg/Btt3HufzX/uvpHO9IrO1dDY/yLHps7w+/rRsZg+hai+p9CzhSDPVstyRRwkiLH6722U3ardW2jq/VRGzeWXilYGX88MC/i4aQoNEZPWsvIvegbs4lj7NsXmHaHgh7S0rifp6RRwZPO7V/NpP/wmd7aupVI3gDUuXBlnZs4S4168McNVvVxk7l5hN4LLNBU0FVOWMlG0Klifs44U9L5JMTLNx+TpJoQJFJ0OhlBCuITEdFoYb4+BnUety/N4QvYvuI97QR8Q3yI5jZxg5O8sHB36GKzt2c6oxQEmyLVkbp6F9KZ6yG49dUF9uTvZcb7dY2o5MX14Y5DEoiTVbkZ3zaIAe3sjHODTpxRvr4PJklvNHS0xMjnJs9BDbX/seNZGFY1ZRxDtFIObhVBW3VVNAEzzz5pP85bYvkculcZSVJpAmK5rjLZI9LvOMUFfzUlOGBsNBLk1f4o++8Sdse20bi5p6CQUiZMsFfBXziNhPOavz5ue5vfc2OqN9XJkao0pZiiDKXNLmoYFfIjDi8NLFfyS4aiG1t96kZ00rbdEtuOXOSmJss7jgZn22abdY2lDxu+s3LnwacCTWTKl5iPIbz7DtyTGeOlDlhErtrv7NGlyYzz71Wf7TN36XnDytkTGVknmOrCmo2CIWxM7So9UcTx99gacPflsMDlXbxhcIEJLX7eoUGwf8iJUIKEB+bWF/hLbWDg7nT3I2dY5Ni9cTCzRQUAb5ijVCYng7UCDrTKkPzcQaYxwY3sfE3CyOMr5UmZG/7+PcyLiUVDPBt47j8h2jf8tDLPQsEwcIXmy3lIjk+S0Qzi0voqrrVMUjIPnjjmn2O5IU0gepnNxGs6yc98pBVq/YyMq7Pky6FmTTwg08slGeuLmbnqZuVnavoqVxIQs7BlmzZD2tsS5WD2xm65oH2LzsLvo7lrC2fwNLOwdZN7CBJZ3LWNKzkhWL1tLb2cfy7tUs7RqkqbWXDb3r+fjgA4zuO0n/4FK6epfR17K0vmigs7OHNf1bWLxoOS2qglXNS4l4orS0NbFy8RqmX9rJxSMvy8eXWP6hhxlc+CkaZWTtvLSqms/nqwfyndp1i3jrf9QpvDILRet+NFRllnOMKzuSU6OUa/Nkxi6TPpJjddMHaNWgUvKuE1dOKHtjNDZ2MTszg1e6MRCWsM6mCIYisp3SpKWSrGBemRikXDXPkC1JH5tapUgs2kQxm5TMkgYVI2dTcyzoWSXh7uHClZ1Mjx+ju2eDJkvieuwMmdQ8fUtWiKB8eD3K7qifi+d3Y4cbhM+D2IkJjo9vY8GDi1i45G6ZiS1Erb764tRSMaWxhVXWN5dY1/+o85YDKS9DzaysKKlE/QEIerBFPG5puLKCPG1Pc3r0deaHduBk5ih4monH49jVIkWVtluC3KOytipV4ZBFVWVuQMOSwynXF8MrC4SnZmGKEfzmxmq5XJNuNc+3zSJqiXfhVyWZ0z4+XI2tdPf2MjF0FnchTSUaU6mGsJNpfGVdo1KmovNUO5rxqEy9CTG8kq519XpW9T7GArcpZ8mrgvarmvuQHpGi4MTcEb+J9q4DaVZUmJVeTi2ni8sOSrd5PEENqqxMCwms5TqcJInypfrabfEo8UArtlNWxubxiaXNOcwierdm3byKhnROF36R2Pf/duYaNgnwiwqEyRCzKqN+t1p7FwsJ83iOiL+NoMimUDLPlZK4vA31QGTLKSzhcamWoSLCavC3EpBfz9llXc9Pi38BIScmjemQy6cMm+ENBHV+WWBd/+aQ8V8RSJdZNGiGbpUV1aoso0VZIO/UFBRlqmE7fyxIVcJWvCd5YxY5VfV7Za8+cVnFq500VqdOX9e67JIiUNBq18H92q+MJZWLrL+vP8Qzr/rmMms0dQ1d1ihnTY7eSPa41S+PDqq4zJp0fVY/59U+uKteLPW3pj4adVCRUC87WXx+ZbYqwnKZPukY9aW+3UR794E0S2HVzBNGcyPBY1a5muV0Km/HlJBK3twZKqk8awJrk79myYml/cy9THMHxzKh+KelXVdfTZCuf3I1it9vRgKZ+4OO5TKxqgfSrWu6FUDzlxMmg8xdI8S2ZvVF/c87TMAVbMvILvPeHGsm0kyMxmCWZJvHFWEJfrNUULvpEONkNOk/WBHv0N51IL8/yGsY8k8RUCD1qlhpABqgGbgpEWWA6frV3QwCmrIx3/95M2etJ8I/nf9qq39uXq99q7+aT/XGMqx67WdT7qZPise1Y8z3qz/VyVeQUBf3em+Oqyng5lAhbn3vq+36Mdd/fud2PZDXonErzVzEbOai2swUX7v41czR75R99b9m1ZdZBGWZFRvaz1JgpcXrrwYHf3Crf2YedxoR/AObueVffzXYaM5V39e4Iu1r/paj/nuTibq2AmWy3ixINXEzx7r0O0uZV++HvuoYq8/cEviWtu8H72rQr47t1psu9357L9r7gXyP2vuBfI9anWze/39/3n37/v/78/7/RPWvbw6v/F+kA3H1xCXMIQAAAABJRU5ErkJggg==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804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766EBA07-7686-5280-5EA1-13A780E06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03" y="106045"/>
            <a:ext cx="9027795" cy="66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5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BDDE31-C33B-AD23-A139-03379B59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9" y="110025"/>
            <a:ext cx="9486472" cy="64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1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2BF981-BEAB-DB41-8491-05C2900C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24193"/>
            <a:ext cx="8934450" cy="62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77646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20496DC56634E95E7A550DBC1FD06" ma:contentTypeVersion="18" ma:contentTypeDescription="Create a new document." ma:contentTypeScope="" ma:versionID="ffb44f718e30b4b1bcc97f7c2f3edccd">
  <xsd:schema xmlns:xsd="http://www.w3.org/2001/XMLSchema" xmlns:xs="http://www.w3.org/2001/XMLSchema" xmlns:p="http://schemas.microsoft.com/office/2006/metadata/properties" xmlns:ns2="486ec425-57ff-464b-9dc5-e010e7446884" xmlns:ns3="72292c10-3408-49b1-80ad-5f5340200eb6" targetNamespace="http://schemas.microsoft.com/office/2006/metadata/properties" ma:root="true" ma:fieldsID="2f9f42c435f12728c7cffa26cb6384f2" ns2:_="" ns3:_="">
    <xsd:import namespace="486ec425-57ff-464b-9dc5-e010e7446884"/>
    <xsd:import namespace="72292c10-3408-49b1-80ad-5f5340200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ec425-57ff-464b-9dc5-e010e74468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3877db5-c260-4f22-946b-3180934fd2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92c10-3408-49b1-80ad-5f5340200eb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8c39788-4ca9-479e-9e92-93fc339793f2}" ma:internalName="TaxCatchAll" ma:showField="CatchAllData" ma:web="72292c10-3408-49b1-80ad-5f5340200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2BAE1-F76A-475F-9207-DF7223495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6042EE-C157-4C66-B518-B419ED0C32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6ec425-57ff-464b-9dc5-e010e7446884"/>
    <ds:schemaRef ds:uri="72292c10-3408-49b1-80ad-5f5340200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2494</Words>
  <Application>Microsoft Office PowerPoint</Application>
  <PresentationFormat>Widescreen</PresentationFormat>
  <Paragraphs>320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Aptos</vt:lpstr>
      <vt:lpstr>Aptos Display</vt:lpstr>
      <vt:lpstr>Arial</vt:lpstr>
      <vt:lpstr>Arial Narrow</vt:lpstr>
      <vt:lpstr>Calibri</vt:lpstr>
      <vt:lpstr>Calibri Light</vt:lpstr>
      <vt:lpstr>Century Gothic</vt:lpstr>
      <vt:lpstr>Garamond</vt:lpstr>
      <vt:lpstr>Sassoon Infant Std</vt:lpstr>
      <vt:lpstr>Symbol</vt:lpstr>
      <vt:lpstr>Twinkl Cursive Unlooped</vt:lpstr>
      <vt:lpstr>Office Theme</vt:lpstr>
      <vt:lpstr>2_Office Theme</vt:lpstr>
      <vt:lpstr>1_Office Theme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Wall</dc:creator>
  <cp:lastModifiedBy>Katie Wall</cp:lastModifiedBy>
  <cp:revision>1</cp:revision>
  <dcterms:created xsi:type="dcterms:W3CDTF">2024-04-15T16:23:51Z</dcterms:created>
  <dcterms:modified xsi:type="dcterms:W3CDTF">2024-04-16T07:49:03Z</dcterms:modified>
</cp:coreProperties>
</file>