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7" r:id="rId6"/>
    <p:sldId id="259" r:id="rId7"/>
    <p:sldId id="279" r:id="rId8"/>
    <p:sldId id="280" r:id="rId9"/>
    <p:sldId id="266" r:id="rId10"/>
    <p:sldId id="347" r:id="rId11"/>
    <p:sldId id="350" r:id="rId12"/>
    <p:sldId id="330" r:id="rId13"/>
    <p:sldId id="336" r:id="rId14"/>
    <p:sldId id="281" r:id="rId15"/>
    <p:sldId id="351" r:id="rId16"/>
    <p:sldId id="258" r:id="rId17"/>
    <p:sldId id="353" r:id="rId18"/>
    <p:sldId id="35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2B35B-9196-4FD0-982D-A4EA4EE4E0B1}" v="14" dt="2024-04-15T17:09:32.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ll" userId="86c2eab2-72e2-4717-a957-2caaa0da4228" providerId="ADAL" clId="{FE32B35B-9196-4FD0-982D-A4EA4EE4E0B1}"/>
    <pc:docChg chg="custSel addSld delSld modSld">
      <pc:chgData name="Katie Wall" userId="86c2eab2-72e2-4717-a957-2caaa0da4228" providerId="ADAL" clId="{FE32B35B-9196-4FD0-982D-A4EA4EE4E0B1}" dt="2024-04-15T17:10:01.221" v="60" actId="47"/>
      <pc:docMkLst>
        <pc:docMk/>
      </pc:docMkLst>
      <pc:sldChg chg="modSp mod">
        <pc:chgData name="Katie Wall" userId="86c2eab2-72e2-4717-a957-2caaa0da4228" providerId="ADAL" clId="{FE32B35B-9196-4FD0-982D-A4EA4EE4E0B1}" dt="2024-04-15T17:02:35.132" v="5" actId="14100"/>
        <pc:sldMkLst>
          <pc:docMk/>
          <pc:sldMk cId="2987445832" sldId="258"/>
        </pc:sldMkLst>
        <pc:picChg chg="mod">
          <ac:chgData name="Katie Wall" userId="86c2eab2-72e2-4717-a957-2caaa0da4228" providerId="ADAL" clId="{FE32B35B-9196-4FD0-982D-A4EA4EE4E0B1}" dt="2024-04-15T17:02:35.132" v="5" actId="14100"/>
          <ac:picMkLst>
            <pc:docMk/>
            <pc:sldMk cId="2987445832" sldId="258"/>
            <ac:picMk id="3" creationId="{83CFC3BB-BAC6-5A19-B2FC-19BBBE43CB72}"/>
          </ac:picMkLst>
        </pc:picChg>
      </pc:sldChg>
      <pc:sldChg chg="addSp delSp modSp mod">
        <pc:chgData name="Katie Wall" userId="86c2eab2-72e2-4717-a957-2caaa0da4228" providerId="ADAL" clId="{FE32B35B-9196-4FD0-982D-A4EA4EE4E0B1}" dt="2024-04-15T17:07:14.357" v="15" actId="21"/>
        <pc:sldMkLst>
          <pc:docMk/>
          <pc:sldMk cId="536868226" sldId="266"/>
        </pc:sldMkLst>
        <pc:graphicFrameChg chg="mod">
          <ac:chgData name="Katie Wall" userId="86c2eab2-72e2-4717-a957-2caaa0da4228" providerId="ADAL" clId="{FE32B35B-9196-4FD0-982D-A4EA4EE4E0B1}" dt="2024-04-15T17:05:35.021" v="12" actId="14100"/>
          <ac:graphicFrameMkLst>
            <pc:docMk/>
            <pc:sldMk cId="536868226" sldId="266"/>
            <ac:graphicFrameMk id="2" creationId="{A22B2435-D7E7-0B4F-C6A1-66F179BC3C7E}"/>
          </ac:graphicFrameMkLst>
        </pc:graphicFrameChg>
        <pc:graphicFrameChg chg="add del mod">
          <ac:chgData name="Katie Wall" userId="86c2eab2-72e2-4717-a957-2caaa0da4228" providerId="ADAL" clId="{FE32B35B-9196-4FD0-982D-A4EA4EE4E0B1}" dt="2024-04-15T17:07:14.357" v="15" actId="21"/>
          <ac:graphicFrameMkLst>
            <pc:docMk/>
            <pc:sldMk cId="536868226" sldId="266"/>
            <ac:graphicFrameMk id="3" creationId="{C6AE0C04-606A-307C-F03A-69CE2AB6955C}"/>
          </ac:graphicFrameMkLst>
        </pc:graphicFrameChg>
      </pc:sldChg>
      <pc:sldChg chg="addSp delSp modSp add del mod">
        <pc:chgData name="Katie Wall" userId="86c2eab2-72e2-4717-a957-2caaa0da4228" providerId="ADAL" clId="{FE32B35B-9196-4FD0-982D-A4EA4EE4E0B1}" dt="2024-04-15T17:09:56.422" v="59" actId="14100"/>
        <pc:sldMkLst>
          <pc:docMk/>
          <pc:sldMk cId="3867130727" sldId="347"/>
        </pc:sldMkLst>
        <pc:spChg chg="add mod">
          <ac:chgData name="Katie Wall" userId="86c2eab2-72e2-4717-a957-2caaa0da4228" providerId="ADAL" clId="{FE32B35B-9196-4FD0-982D-A4EA4EE4E0B1}" dt="2024-04-15T17:09:53.556" v="58" actId="207"/>
          <ac:spMkLst>
            <pc:docMk/>
            <pc:sldMk cId="3867130727" sldId="347"/>
            <ac:spMk id="2" creationId="{7020569D-08A6-1F03-9556-1E0890C5E393}"/>
          </ac:spMkLst>
        </pc:spChg>
        <pc:graphicFrameChg chg="add del mod">
          <ac:chgData name="Katie Wall" userId="86c2eab2-72e2-4717-a957-2caaa0da4228" providerId="ADAL" clId="{FE32B35B-9196-4FD0-982D-A4EA4EE4E0B1}" dt="2024-04-15T17:08:06.909" v="17" actId="478"/>
          <ac:graphicFrameMkLst>
            <pc:docMk/>
            <pc:sldMk cId="3867130727" sldId="347"/>
            <ac:graphicFrameMk id="2" creationId="{9EF2F27D-881C-DA22-E0DC-8AEA29DE9273}"/>
          </ac:graphicFrameMkLst>
        </pc:graphicFrameChg>
        <pc:graphicFrameChg chg="add mod">
          <ac:chgData name="Katie Wall" userId="86c2eab2-72e2-4717-a957-2caaa0da4228" providerId="ADAL" clId="{FE32B35B-9196-4FD0-982D-A4EA4EE4E0B1}" dt="2024-04-15T17:08:36.594" v="23"/>
          <ac:graphicFrameMkLst>
            <pc:docMk/>
            <pc:sldMk cId="3867130727" sldId="347"/>
            <ac:graphicFrameMk id="4" creationId="{922473C9-19EB-E297-13E8-60E4556807B7}"/>
          </ac:graphicFrameMkLst>
        </pc:graphicFrameChg>
        <pc:picChg chg="mod modCrop">
          <ac:chgData name="Katie Wall" userId="86c2eab2-72e2-4717-a957-2caaa0da4228" providerId="ADAL" clId="{FE32B35B-9196-4FD0-982D-A4EA4EE4E0B1}" dt="2024-04-15T17:09:56.422" v="59" actId="14100"/>
          <ac:picMkLst>
            <pc:docMk/>
            <pc:sldMk cId="3867130727" sldId="347"/>
            <ac:picMk id="3" creationId="{ED85839A-737D-8700-A5F3-10E3CA16C6BC}"/>
          </ac:picMkLst>
        </pc:picChg>
      </pc:sldChg>
      <pc:sldChg chg="modSp mod">
        <pc:chgData name="Katie Wall" userId="86c2eab2-72e2-4717-a957-2caaa0da4228" providerId="ADAL" clId="{FE32B35B-9196-4FD0-982D-A4EA4EE4E0B1}" dt="2024-04-15T17:02:09.309" v="2" actId="14100"/>
        <pc:sldMkLst>
          <pc:docMk/>
          <pc:sldMk cId="3947498259" sldId="351"/>
        </pc:sldMkLst>
        <pc:picChg chg="mod">
          <ac:chgData name="Katie Wall" userId="86c2eab2-72e2-4717-a957-2caaa0da4228" providerId="ADAL" clId="{FE32B35B-9196-4FD0-982D-A4EA4EE4E0B1}" dt="2024-04-15T17:02:09.309" v="2" actId="14100"/>
          <ac:picMkLst>
            <pc:docMk/>
            <pc:sldMk cId="3947498259" sldId="351"/>
            <ac:picMk id="3" creationId="{9C80653C-0D24-5C0C-5934-148F337DFFCC}"/>
          </ac:picMkLst>
        </pc:picChg>
      </pc:sldChg>
      <pc:sldChg chg="modSp mod">
        <pc:chgData name="Katie Wall" userId="86c2eab2-72e2-4717-a957-2caaa0da4228" providerId="ADAL" clId="{FE32B35B-9196-4FD0-982D-A4EA4EE4E0B1}" dt="2024-04-15T17:03:12.488" v="8" actId="14100"/>
        <pc:sldMkLst>
          <pc:docMk/>
          <pc:sldMk cId="1371977646" sldId="352"/>
        </pc:sldMkLst>
        <pc:picChg chg="mod">
          <ac:chgData name="Katie Wall" userId="86c2eab2-72e2-4717-a957-2caaa0da4228" providerId="ADAL" clId="{FE32B35B-9196-4FD0-982D-A4EA4EE4E0B1}" dt="2024-04-15T17:03:12.488" v="8" actId="14100"/>
          <ac:picMkLst>
            <pc:docMk/>
            <pc:sldMk cId="1371977646" sldId="352"/>
            <ac:picMk id="3" creationId="{4ABC5471-3E79-A19E-0FA5-5900BAB59991}"/>
          </ac:picMkLst>
        </pc:picChg>
      </pc:sldChg>
      <pc:sldChg chg="modSp mod">
        <pc:chgData name="Katie Wall" userId="86c2eab2-72e2-4717-a957-2caaa0da4228" providerId="ADAL" clId="{FE32B35B-9196-4FD0-982D-A4EA4EE4E0B1}" dt="2024-04-15T17:03:36.371" v="10" actId="14100"/>
        <pc:sldMkLst>
          <pc:docMk/>
          <pc:sldMk cId="3164655728" sldId="353"/>
        </pc:sldMkLst>
        <pc:picChg chg="mod">
          <ac:chgData name="Katie Wall" userId="86c2eab2-72e2-4717-a957-2caaa0da4228" providerId="ADAL" clId="{FE32B35B-9196-4FD0-982D-A4EA4EE4E0B1}" dt="2024-04-15T17:03:36.371" v="10" actId="14100"/>
          <ac:picMkLst>
            <pc:docMk/>
            <pc:sldMk cId="3164655728" sldId="353"/>
            <ac:picMk id="3" creationId="{0DF1E94D-48CC-613D-9599-AB3719DAA5D4}"/>
          </ac:picMkLst>
        </pc:picChg>
      </pc:sldChg>
      <pc:sldChg chg="new del">
        <pc:chgData name="Katie Wall" userId="86c2eab2-72e2-4717-a957-2caaa0da4228" providerId="ADAL" clId="{FE32B35B-9196-4FD0-982D-A4EA4EE4E0B1}" dt="2024-04-15T17:10:01.221" v="60" actId="47"/>
        <pc:sldMkLst>
          <pc:docMk/>
          <pc:sldMk cId="3853049748" sldId="35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5B21-6A9A-5938-BDB6-CB02C82B91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119654D-F63E-3D16-27C8-2F2B68A7C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2A92C5F-2646-5FFB-7ED7-7B1E5A64A3F6}"/>
              </a:ext>
            </a:extLst>
          </p:cNvPr>
          <p:cNvSpPr>
            <a:spLocks noGrp="1"/>
          </p:cNvSpPr>
          <p:nvPr>
            <p:ph type="dt" sz="half" idx="10"/>
          </p:nvPr>
        </p:nvSpPr>
        <p:spPr/>
        <p:txBody>
          <a:bodyPr/>
          <a:lstStyle/>
          <a:p>
            <a:fld id="{05C4EEF5-6EA4-4444-A2AA-3044A3BF8121}" type="datetimeFigureOut">
              <a:rPr lang="en-GB" smtClean="0"/>
              <a:t>15/04/2024</a:t>
            </a:fld>
            <a:endParaRPr lang="en-GB"/>
          </a:p>
        </p:txBody>
      </p:sp>
      <p:sp>
        <p:nvSpPr>
          <p:cNvPr id="5" name="Footer Placeholder 4">
            <a:extLst>
              <a:ext uri="{FF2B5EF4-FFF2-40B4-BE49-F238E27FC236}">
                <a16:creationId xmlns:a16="http://schemas.microsoft.com/office/drawing/2014/main" id="{C54D9A0C-9A49-FB30-39F9-BFF3610136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78DED0-906C-E972-2542-A6A107ED4410}"/>
              </a:ext>
            </a:extLst>
          </p:cNvPr>
          <p:cNvSpPr>
            <a:spLocks noGrp="1"/>
          </p:cNvSpPr>
          <p:nvPr>
            <p:ph type="sldNum" sz="quarter" idx="12"/>
          </p:nvPr>
        </p:nvSpPr>
        <p:spPr/>
        <p:txBody>
          <a:bodyPr/>
          <a:lstStyle/>
          <a:p>
            <a:fld id="{8C39CAAE-3223-4DBB-A145-EC0AA21AB2FF}" type="slidenum">
              <a:rPr lang="en-GB" smtClean="0"/>
              <a:t>‹#›</a:t>
            </a:fld>
            <a:endParaRPr lang="en-GB"/>
          </a:p>
        </p:txBody>
      </p:sp>
    </p:spTree>
    <p:extLst>
      <p:ext uri="{BB962C8B-B14F-4D97-AF65-F5344CB8AC3E}">
        <p14:creationId xmlns:p14="http://schemas.microsoft.com/office/powerpoint/2010/main" val="120217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0298-1AB6-2EFE-35A8-624363BDCC9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E1EA4C7-3329-C582-00C4-596E5194FE4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AE9F489-C397-29F1-024A-E7FB165C2A4D}"/>
              </a:ext>
            </a:extLst>
          </p:cNvPr>
          <p:cNvSpPr>
            <a:spLocks noGrp="1"/>
          </p:cNvSpPr>
          <p:nvPr>
            <p:ph type="dt" sz="half" idx="10"/>
          </p:nvPr>
        </p:nvSpPr>
        <p:spPr/>
        <p:txBody>
          <a:bodyPr/>
          <a:lstStyle/>
          <a:p>
            <a:fld id="{05C4EEF5-6EA4-4444-A2AA-3044A3BF8121}" type="datetimeFigureOut">
              <a:rPr lang="en-GB" smtClean="0"/>
              <a:t>15/04/2024</a:t>
            </a:fld>
            <a:endParaRPr lang="en-GB"/>
          </a:p>
        </p:txBody>
      </p:sp>
      <p:sp>
        <p:nvSpPr>
          <p:cNvPr id="5" name="Footer Placeholder 4">
            <a:extLst>
              <a:ext uri="{FF2B5EF4-FFF2-40B4-BE49-F238E27FC236}">
                <a16:creationId xmlns:a16="http://schemas.microsoft.com/office/drawing/2014/main" id="{1B9E9AEB-6C47-84CF-BB9B-C6A46780F6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FD7157-24D7-14CC-BA19-EC9AF8B07893}"/>
              </a:ext>
            </a:extLst>
          </p:cNvPr>
          <p:cNvSpPr>
            <a:spLocks noGrp="1"/>
          </p:cNvSpPr>
          <p:nvPr>
            <p:ph type="sldNum" sz="quarter" idx="12"/>
          </p:nvPr>
        </p:nvSpPr>
        <p:spPr/>
        <p:txBody>
          <a:bodyPr/>
          <a:lstStyle/>
          <a:p>
            <a:fld id="{8C39CAAE-3223-4DBB-A145-EC0AA21AB2FF}" type="slidenum">
              <a:rPr lang="en-GB" smtClean="0"/>
              <a:t>‹#›</a:t>
            </a:fld>
            <a:endParaRPr lang="en-GB"/>
          </a:p>
        </p:txBody>
      </p:sp>
    </p:spTree>
    <p:extLst>
      <p:ext uri="{BB962C8B-B14F-4D97-AF65-F5344CB8AC3E}">
        <p14:creationId xmlns:p14="http://schemas.microsoft.com/office/powerpoint/2010/main" val="362422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B574C2-4889-0E34-551C-12FEDEFEE96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08FFE11-9CCD-B63A-ED3D-FF55628982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193667-93DA-BD34-E6B1-A6871F2FBC81}"/>
              </a:ext>
            </a:extLst>
          </p:cNvPr>
          <p:cNvSpPr>
            <a:spLocks noGrp="1"/>
          </p:cNvSpPr>
          <p:nvPr>
            <p:ph type="dt" sz="half" idx="10"/>
          </p:nvPr>
        </p:nvSpPr>
        <p:spPr/>
        <p:txBody>
          <a:bodyPr/>
          <a:lstStyle/>
          <a:p>
            <a:fld id="{05C4EEF5-6EA4-4444-A2AA-3044A3BF8121}" type="datetimeFigureOut">
              <a:rPr lang="en-GB" smtClean="0"/>
              <a:t>15/04/2024</a:t>
            </a:fld>
            <a:endParaRPr lang="en-GB"/>
          </a:p>
        </p:txBody>
      </p:sp>
      <p:sp>
        <p:nvSpPr>
          <p:cNvPr id="5" name="Footer Placeholder 4">
            <a:extLst>
              <a:ext uri="{FF2B5EF4-FFF2-40B4-BE49-F238E27FC236}">
                <a16:creationId xmlns:a16="http://schemas.microsoft.com/office/drawing/2014/main" id="{EF68D782-C51F-CFBB-2F1A-1634A31C78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6ECD91-C621-1EDE-3FC8-D8F2E67D72C7}"/>
              </a:ext>
            </a:extLst>
          </p:cNvPr>
          <p:cNvSpPr>
            <a:spLocks noGrp="1"/>
          </p:cNvSpPr>
          <p:nvPr>
            <p:ph type="sldNum" sz="quarter" idx="12"/>
          </p:nvPr>
        </p:nvSpPr>
        <p:spPr/>
        <p:txBody>
          <a:bodyPr/>
          <a:lstStyle/>
          <a:p>
            <a:fld id="{8C39CAAE-3223-4DBB-A145-EC0AA21AB2FF}" type="slidenum">
              <a:rPr lang="en-GB" smtClean="0"/>
              <a:t>‹#›</a:t>
            </a:fld>
            <a:endParaRPr lang="en-GB"/>
          </a:p>
        </p:txBody>
      </p:sp>
    </p:spTree>
    <p:extLst>
      <p:ext uri="{BB962C8B-B14F-4D97-AF65-F5344CB8AC3E}">
        <p14:creationId xmlns:p14="http://schemas.microsoft.com/office/powerpoint/2010/main" val="248136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65102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1590005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604045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99AB6F8-9691-4E27-8BA0-D39C29329453}"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2372714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99AB6F8-9691-4E27-8BA0-D39C29329453}"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3286745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99AB6F8-9691-4E27-8BA0-D39C29329453}"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2498389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AB6F8-9691-4E27-8BA0-D39C29329453}"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403097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99AB6F8-9691-4E27-8BA0-D39C29329453}"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353273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A7752-E6CA-B49C-17E1-0B398A55DE9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C42049B-1F60-3D82-5BE1-383BEBEF6FD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EEEF5C1-72F4-A392-4BEC-B15A3506B0D5}"/>
              </a:ext>
            </a:extLst>
          </p:cNvPr>
          <p:cNvSpPr>
            <a:spLocks noGrp="1"/>
          </p:cNvSpPr>
          <p:nvPr>
            <p:ph type="dt" sz="half" idx="10"/>
          </p:nvPr>
        </p:nvSpPr>
        <p:spPr/>
        <p:txBody>
          <a:bodyPr/>
          <a:lstStyle/>
          <a:p>
            <a:fld id="{05C4EEF5-6EA4-4444-A2AA-3044A3BF8121}" type="datetimeFigureOut">
              <a:rPr lang="en-GB" smtClean="0"/>
              <a:t>15/04/2024</a:t>
            </a:fld>
            <a:endParaRPr lang="en-GB"/>
          </a:p>
        </p:txBody>
      </p:sp>
      <p:sp>
        <p:nvSpPr>
          <p:cNvPr id="5" name="Footer Placeholder 4">
            <a:extLst>
              <a:ext uri="{FF2B5EF4-FFF2-40B4-BE49-F238E27FC236}">
                <a16:creationId xmlns:a16="http://schemas.microsoft.com/office/drawing/2014/main" id="{9C9EDA64-53B7-94C9-A6C2-3CA4A4A237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93AB73-51C0-F67D-C6C3-047BE4A83B3E}"/>
              </a:ext>
            </a:extLst>
          </p:cNvPr>
          <p:cNvSpPr>
            <a:spLocks noGrp="1"/>
          </p:cNvSpPr>
          <p:nvPr>
            <p:ph type="sldNum" sz="quarter" idx="12"/>
          </p:nvPr>
        </p:nvSpPr>
        <p:spPr/>
        <p:txBody>
          <a:bodyPr/>
          <a:lstStyle/>
          <a:p>
            <a:fld id="{8C39CAAE-3223-4DBB-A145-EC0AA21AB2FF}" type="slidenum">
              <a:rPr lang="en-GB" smtClean="0"/>
              <a:t>‹#›</a:t>
            </a:fld>
            <a:endParaRPr lang="en-GB"/>
          </a:p>
        </p:txBody>
      </p:sp>
    </p:spTree>
    <p:extLst>
      <p:ext uri="{BB962C8B-B14F-4D97-AF65-F5344CB8AC3E}">
        <p14:creationId xmlns:p14="http://schemas.microsoft.com/office/powerpoint/2010/main" val="3561722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99AB6F8-9691-4E27-8BA0-D39C29329453}"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387459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651683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878111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1408920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3221912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1335394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DEA746-6B0D-4C07-ACC5-6F9ABA303295}"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204964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DEA746-6B0D-4C07-ACC5-6F9ABA303295}"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2303848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DEA746-6B0D-4C07-ACC5-6F9ABA303295}"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2386325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EA746-6B0D-4C07-ACC5-6F9ABA303295}"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217448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769B-6179-2899-2788-815584A6D31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2A1D7B2-78C4-9970-FE72-5E1ECCA2E6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F51DB1A-B350-86E4-677B-8AFF8BA1C2AB}"/>
              </a:ext>
            </a:extLst>
          </p:cNvPr>
          <p:cNvSpPr>
            <a:spLocks noGrp="1"/>
          </p:cNvSpPr>
          <p:nvPr>
            <p:ph type="dt" sz="half" idx="10"/>
          </p:nvPr>
        </p:nvSpPr>
        <p:spPr/>
        <p:txBody>
          <a:bodyPr/>
          <a:lstStyle/>
          <a:p>
            <a:fld id="{05C4EEF5-6EA4-4444-A2AA-3044A3BF8121}" type="datetimeFigureOut">
              <a:rPr lang="en-GB" smtClean="0"/>
              <a:t>15/04/2024</a:t>
            </a:fld>
            <a:endParaRPr lang="en-GB"/>
          </a:p>
        </p:txBody>
      </p:sp>
      <p:sp>
        <p:nvSpPr>
          <p:cNvPr id="5" name="Footer Placeholder 4">
            <a:extLst>
              <a:ext uri="{FF2B5EF4-FFF2-40B4-BE49-F238E27FC236}">
                <a16:creationId xmlns:a16="http://schemas.microsoft.com/office/drawing/2014/main" id="{D2679135-E17D-FE4D-9020-8BAF14B631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99358-D2C6-F46C-1737-9E06A9800F34}"/>
              </a:ext>
            </a:extLst>
          </p:cNvPr>
          <p:cNvSpPr>
            <a:spLocks noGrp="1"/>
          </p:cNvSpPr>
          <p:nvPr>
            <p:ph type="sldNum" sz="quarter" idx="12"/>
          </p:nvPr>
        </p:nvSpPr>
        <p:spPr/>
        <p:txBody>
          <a:bodyPr/>
          <a:lstStyle/>
          <a:p>
            <a:fld id="{8C39CAAE-3223-4DBB-A145-EC0AA21AB2FF}" type="slidenum">
              <a:rPr lang="en-GB" smtClean="0"/>
              <a:t>‹#›</a:t>
            </a:fld>
            <a:endParaRPr lang="en-GB"/>
          </a:p>
        </p:txBody>
      </p:sp>
    </p:spTree>
    <p:extLst>
      <p:ext uri="{BB962C8B-B14F-4D97-AF65-F5344CB8AC3E}">
        <p14:creationId xmlns:p14="http://schemas.microsoft.com/office/powerpoint/2010/main" val="2487670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DEA746-6B0D-4C07-ACC5-6F9ABA303295}"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1346665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DEA746-6B0D-4C07-ACC5-6F9ABA303295}"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2105245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3133451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1764321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1" y="1275025"/>
            <a:ext cx="9576263"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50848" y="1385316"/>
            <a:ext cx="9290304"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059680" y="1267730"/>
            <a:ext cx="207264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181600" y="1267731"/>
            <a:ext cx="18288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9" y="2091263"/>
            <a:ext cx="9068587" cy="2590800"/>
          </a:xfrm>
        </p:spPr>
        <p:txBody>
          <a:bodyPr tIns="45720" bIns="45720" anchor="ctr">
            <a:noAutofit/>
          </a:bodyPr>
          <a:lstStyle>
            <a:lvl1pPr algn="ctr">
              <a:lnSpc>
                <a:spcPct val="83000"/>
              </a:lnSpc>
              <a:defRPr lang="en-US" sz="5723" b="0" kern="1200" cap="all" spc="-92"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502920"/>
          </a:xfrm>
        </p:spPr>
        <p:txBody>
          <a:bodyPr>
            <a:normAutofit/>
          </a:bodyPr>
          <a:lstStyle>
            <a:lvl1pPr marL="0" indent="0" algn="ctr">
              <a:spcBef>
                <a:spcPts val="0"/>
              </a:spcBef>
              <a:buNone/>
              <a:defRPr sz="1292" spc="74" baseline="0">
                <a:solidFill>
                  <a:schemeClr val="tx1"/>
                </a:solidFill>
              </a:defRPr>
            </a:lvl1pPr>
            <a:lvl2pPr marL="422041" indent="0" algn="ctr">
              <a:buNone/>
              <a:defRPr sz="1292"/>
            </a:lvl2pPr>
            <a:lvl3pPr marL="844083" indent="0" algn="ctr">
              <a:buNone/>
              <a:defRPr sz="1292"/>
            </a:lvl3pPr>
            <a:lvl4pPr marL="1266124" indent="0" algn="ctr">
              <a:buNone/>
              <a:defRPr sz="1292"/>
            </a:lvl4pPr>
            <a:lvl5pPr marL="1688165" indent="0" algn="ctr">
              <a:buNone/>
              <a:defRPr sz="1292"/>
            </a:lvl5pPr>
            <a:lvl6pPr marL="2110207" indent="0" algn="ctr">
              <a:buNone/>
              <a:defRPr sz="1292"/>
            </a:lvl6pPr>
            <a:lvl7pPr marL="2532248" indent="0" algn="ctr">
              <a:buNone/>
              <a:defRPr sz="1292"/>
            </a:lvl7pPr>
            <a:lvl8pPr marL="2954289" indent="0" algn="ctr">
              <a:buNone/>
              <a:defRPr sz="1292"/>
            </a:lvl8pPr>
            <a:lvl9pPr marL="3376331" indent="0" algn="ctr">
              <a:buNone/>
              <a:defRPr sz="1292"/>
            </a:lvl9pPr>
          </a:lstStyle>
          <a:p>
            <a:r>
              <a:rPr lang="en-US"/>
              <a:t>Click to edit Master subtitle style</a:t>
            </a:r>
          </a:p>
        </p:txBody>
      </p:sp>
      <p:sp>
        <p:nvSpPr>
          <p:cNvPr id="20" name="Date Placeholder 19"/>
          <p:cNvSpPr>
            <a:spLocks noGrp="1"/>
          </p:cNvSpPr>
          <p:nvPr>
            <p:ph type="dt" sz="half" idx="10"/>
          </p:nvPr>
        </p:nvSpPr>
        <p:spPr>
          <a:xfrm>
            <a:off x="5242560" y="1327188"/>
            <a:ext cx="1706880" cy="457200"/>
          </a:xfrm>
        </p:spPr>
        <p:txBody>
          <a:bodyPr/>
          <a:lstStyle>
            <a:lvl1pPr algn="ctr">
              <a:defRPr sz="1015" spc="0" baseline="0">
                <a:solidFill>
                  <a:schemeClr val="tx1"/>
                </a:solidFill>
                <a:latin typeface="+mn-lt"/>
              </a:defRPr>
            </a:lvl1pPr>
          </a:lstStyle>
          <a:p>
            <a:fld id="{448E2F62-FA25-4628-91EF-33F0DD2F11D9}" type="datetimeFigureOut">
              <a:rPr lang="en-GB" smtClean="0"/>
              <a:t>15/04/2024</a:t>
            </a:fld>
            <a:endParaRPr lang="en-GB"/>
          </a:p>
        </p:txBody>
      </p:sp>
      <p:sp>
        <p:nvSpPr>
          <p:cNvPr id="21" name="Footer Placeholder 20"/>
          <p:cNvSpPr>
            <a:spLocks noGrp="1"/>
          </p:cNvSpPr>
          <p:nvPr>
            <p:ph type="ftr" sz="quarter" idx="11"/>
          </p:nvPr>
        </p:nvSpPr>
        <p:spPr>
          <a:xfrm>
            <a:off x="1473250" y="5211060"/>
            <a:ext cx="5905500" cy="228600"/>
          </a:xfrm>
        </p:spPr>
        <p:txBody>
          <a:bodyPr/>
          <a:lstStyle>
            <a:lvl1pPr algn="l">
              <a:defRPr sz="831">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22" y="5212080"/>
            <a:ext cx="2111881" cy="228600"/>
          </a:xfrm>
        </p:spPr>
        <p:txBody>
          <a:bodyPr/>
          <a:lstStyle>
            <a:lvl1pPr>
              <a:defRPr>
                <a:solidFill>
                  <a:schemeClr val="tx1">
                    <a:lumMod val="75000"/>
                    <a:lumOff val="25000"/>
                  </a:schemeClr>
                </a:solidFill>
              </a:defRPr>
            </a:lvl1pPr>
          </a:lstStyle>
          <a:p>
            <a:fld id="{6F545DFE-ED73-43AF-9B89-9435200BA7E6}" type="slidenum">
              <a:rPr lang="en-GB" smtClean="0"/>
              <a:t>‹#›</a:t>
            </a:fld>
            <a:endParaRPr lang="en-GB"/>
          </a:p>
        </p:txBody>
      </p:sp>
    </p:spTree>
    <p:extLst>
      <p:ext uri="{BB962C8B-B14F-4D97-AF65-F5344CB8AC3E}">
        <p14:creationId xmlns:p14="http://schemas.microsoft.com/office/powerpoint/2010/main" val="194728033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8E2F62-FA25-4628-91EF-33F0DD2F11D9}"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3402295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1" y="1275025"/>
            <a:ext cx="9576263"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50848" y="1385316"/>
            <a:ext cx="9290304"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059680" y="1267730"/>
            <a:ext cx="207264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181600" y="1267731"/>
            <a:ext cx="18288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5723" kern="1200" cap="all" spc="-92"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502920"/>
          </a:xfrm>
        </p:spPr>
        <p:txBody>
          <a:bodyPr anchor="t">
            <a:normAutofit/>
          </a:bodyPr>
          <a:lstStyle>
            <a:lvl1pPr marL="0" indent="0" algn="ctr">
              <a:buNone/>
              <a:defRPr sz="1292">
                <a:solidFill>
                  <a:schemeClr val="tx1"/>
                </a:solidFill>
                <a:effectLst/>
              </a:defRPr>
            </a:lvl1pPr>
            <a:lvl2pPr marL="422041" indent="0">
              <a:buNone/>
              <a:defRPr sz="1292">
                <a:solidFill>
                  <a:schemeClr val="tx1">
                    <a:tint val="75000"/>
                  </a:schemeClr>
                </a:solidFill>
              </a:defRPr>
            </a:lvl2pPr>
            <a:lvl3pPr marL="844083" indent="0">
              <a:buNone/>
              <a:defRPr sz="1292">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242560" y="1325880"/>
            <a:ext cx="1706880" cy="457200"/>
          </a:xfrm>
        </p:spPr>
        <p:txBody>
          <a:bodyPr/>
          <a:lstStyle>
            <a:lvl1pPr algn="ctr">
              <a:defRPr lang="en-US" sz="1015" kern="1200" spc="0" baseline="0">
                <a:solidFill>
                  <a:schemeClr val="tx1"/>
                </a:solidFill>
                <a:latin typeface="+mn-lt"/>
                <a:ea typeface="+mn-ea"/>
                <a:cs typeface="+mn-cs"/>
              </a:defRPr>
            </a:lvl1pPr>
          </a:lstStyle>
          <a:p>
            <a:fld id="{448E2F62-FA25-4628-91EF-33F0DD2F11D9}" type="datetimeFigureOut">
              <a:rPr lang="en-GB" smtClean="0"/>
              <a:t>15/04/2024</a:t>
            </a:fld>
            <a:endParaRPr lang="en-GB"/>
          </a:p>
        </p:txBody>
      </p:sp>
      <p:sp>
        <p:nvSpPr>
          <p:cNvPr id="5" name="Footer Placeholder 4"/>
          <p:cNvSpPr>
            <a:spLocks noGrp="1"/>
          </p:cNvSpPr>
          <p:nvPr>
            <p:ph type="ftr" sz="quarter" idx="11"/>
          </p:nvPr>
        </p:nvSpPr>
        <p:spPr>
          <a:xfrm>
            <a:off x="1472907"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130244187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5360" y="2103120"/>
            <a:ext cx="4876800" cy="3931920"/>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9840" y="2103120"/>
            <a:ext cx="4876800" cy="3931920"/>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8E2F62-FA25-4628-91EF-33F0DD2F11D9}"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3233158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5360" y="2074334"/>
            <a:ext cx="4876800" cy="640080"/>
          </a:xfrm>
        </p:spPr>
        <p:txBody>
          <a:bodyPr anchor="ctr">
            <a:normAutofit/>
          </a:bodyPr>
          <a:lstStyle>
            <a:lvl1pPr marL="0" indent="0" algn="ctr">
              <a:spcBef>
                <a:spcPts val="0"/>
              </a:spcBef>
              <a:buNone/>
              <a:defRPr sz="1754" b="0">
                <a:solidFill>
                  <a:schemeClr val="tx2"/>
                </a:solidFill>
                <a:latin typeface="+mn-lt"/>
              </a:defRPr>
            </a:lvl1pPr>
            <a:lvl2pPr marL="422041" indent="0">
              <a:buNone/>
              <a:defRPr sz="1754"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975360" y="2755898"/>
            <a:ext cx="4876800" cy="3200400"/>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2074334"/>
            <a:ext cx="4876800" cy="640080"/>
          </a:xfrm>
        </p:spPr>
        <p:txBody>
          <a:bodyPr anchor="ctr">
            <a:normAutofit/>
          </a:bodyPr>
          <a:lstStyle>
            <a:lvl1pPr marL="0" indent="0" algn="ctr">
              <a:spcBef>
                <a:spcPts val="0"/>
              </a:spcBef>
              <a:buNone/>
              <a:defRPr sz="1754" b="0">
                <a:solidFill>
                  <a:schemeClr val="tx2"/>
                </a:solidFill>
              </a:defRPr>
            </a:lvl1pPr>
            <a:lvl2pPr marL="422041" indent="0">
              <a:buNone/>
              <a:defRPr sz="1754"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339840" y="2756581"/>
            <a:ext cx="4876800" cy="3200400"/>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8E2F62-FA25-4628-91EF-33F0DD2F11D9}"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14192493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8E2F62-FA25-4628-91EF-33F0DD2F11D9}"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244796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4B90-F26A-4A20-B623-38779EB6CA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53D25C8-7133-B7D6-BB45-152B34DD04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A4B5E45-0A61-8DA8-B5A2-16119FB582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DD902B9-7B46-0843-B533-672DCE01683B}"/>
              </a:ext>
            </a:extLst>
          </p:cNvPr>
          <p:cNvSpPr>
            <a:spLocks noGrp="1"/>
          </p:cNvSpPr>
          <p:nvPr>
            <p:ph type="dt" sz="half" idx="10"/>
          </p:nvPr>
        </p:nvSpPr>
        <p:spPr/>
        <p:txBody>
          <a:bodyPr/>
          <a:lstStyle/>
          <a:p>
            <a:fld id="{05C4EEF5-6EA4-4444-A2AA-3044A3BF8121}" type="datetimeFigureOut">
              <a:rPr lang="en-GB" smtClean="0"/>
              <a:t>15/04/2024</a:t>
            </a:fld>
            <a:endParaRPr lang="en-GB"/>
          </a:p>
        </p:txBody>
      </p:sp>
      <p:sp>
        <p:nvSpPr>
          <p:cNvPr id="6" name="Footer Placeholder 5">
            <a:extLst>
              <a:ext uri="{FF2B5EF4-FFF2-40B4-BE49-F238E27FC236}">
                <a16:creationId xmlns:a16="http://schemas.microsoft.com/office/drawing/2014/main" id="{C11DBCA0-F5C2-0606-FF18-4E43C06F45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C69F8F-7334-7B6E-9B16-F733FA303E2F}"/>
              </a:ext>
            </a:extLst>
          </p:cNvPr>
          <p:cNvSpPr>
            <a:spLocks noGrp="1"/>
          </p:cNvSpPr>
          <p:nvPr>
            <p:ph type="sldNum" sz="quarter" idx="12"/>
          </p:nvPr>
        </p:nvSpPr>
        <p:spPr/>
        <p:txBody>
          <a:bodyPr/>
          <a:lstStyle/>
          <a:p>
            <a:fld id="{8C39CAAE-3223-4DBB-A145-EC0AA21AB2FF}" type="slidenum">
              <a:rPr lang="en-GB" smtClean="0"/>
              <a:t>‹#›</a:t>
            </a:fld>
            <a:endParaRPr lang="en-GB"/>
          </a:p>
        </p:txBody>
      </p:sp>
    </p:spTree>
    <p:extLst>
      <p:ext uri="{BB962C8B-B14F-4D97-AF65-F5344CB8AC3E}">
        <p14:creationId xmlns:p14="http://schemas.microsoft.com/office/powerpoint/2010/main" val="1722114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E2F62-FA25-4628-91EF-33F0DD2F11D9}"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2961438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173736"/>
            <a:ext cx="8531352"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7" y="173736"/>
            <a:ext cx="292608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2" y="607392"/>
            <a:ext cx="2430780" cy="1645920"/>
          </a:xfrm>
        </p:spPr>
        <p:txBody>
          <a:bodyPr anchor="b">
            <a:normAutofit/>
          </a:bodyPr>
          <a:lstStyle>
            <a:lvl1pPr algn="l" defTabSz="844083" rtl="0" eaLnBrk="1" latinLnBrk="0" hangingPunct="1">
              <a:lnSpc>
                <a:spcPct val="90000"/>
              </a:lnSpc>
              <a:spcBef>
                <a:spcPct val="0"/>
              </a:spcBef>
              <a:buNone/>
              <a:defRPr lang="en-US" sz="2215"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891969" y="907143"/>
            <a:ext cx="7238475" cy="5043714"/>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2" y="2286000"/>
            <a:ext cx="2430780" cy="3505200"/>
          </a:xfrm>
        </p:spPr>
        <p:txBody>
          <a:bodyPr>
            <a:normAutofit/>
          </a:bodyPr>
          <a:lstStyle>
            <a:lvl1pPr marL="0" indent="0">
              <a:lnSpc>
                <a:spcPct val="110000"/>
              </a:lnSpc>
              <a:spcBef>
                <a:spcPts val="738"/>
              </a:spcBef>
              <a:buNone/>
              <a:defRPr sz="1200">
                <a:solidFill>
                  <a:srgbClr val="FFFFFF"/>
                </a:solidFill>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Date Placeholder 7"/>
          <p:cNvSpPr>
            <a:spLocks noGrp="1"/>
          </p:cNvSpPr>
          <p:nvPr>
            <p:ph type="dt" sz="half" idx="10"/>
          </p:nvPr>
        </p:nvSpPr>
        <p:spPr/>
        <p:txBody>
          <a:bodyPr/>
          <a:lstStyle/>
          <a:p>
            <a:fld id="{448E2F62-FA25-4628-91EF-33F0DD2F11D9}" type="datetimeFigureOut">
              <a:rPr lang="en-GB" smtClean="0"/>
              <a:t>15/04/2024</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310086"/>
            <a:ext cx="1463040" cy="274320"/>
          </a:xfrm>
        </p:spPr>
        <p:txBody>
          <a:bodyPr/>
          <a:lstStyle>
            <a:lvl1pPr>
              <a:defRPr>
                <a:solidFill>
                  <a:srgbClr val="FFFFFF"/>
                </a:solidFill>
              </a:defRPr>
            </a:lvl1pPr>
          </a:lstStyle>
          <a:p>
            <a:fld id="{6F545DFE-ED73-43AF-9B89-9435200BA7E6}" type="slidenum">
              <a:rPr lang="en-GB" smtClean="0"/>
              <a:t>‹#›</a:t>
            </a:fld>
            <a:endParaRPr lang="en-GB"/>
          </a:p>
        </p:txBody>
      </p:sp>
      <p:sp>
        <p:nvSpPr>
          <p:cNvPr id="12" name="Rectangle 11"/>
          <p:cNvSpPr/>
          <p:nvPr/>
        </p:nvSpPr>
        <p:spPr>
          <a:xfrm>
            <a:off x="9157548" y="274320"/>
            <a:ext cx="265176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06605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7" y="173736"/>
            <a:ext cx="292608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215"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173736"/>
            <a:ext cx="8531352" cy="6510528"/>
          </a:xfrm>
          <a:solidFill>
            <a:schemeClr val="accent1">
              <a:lumMod val="60000"/>
              <a:lumOff val="40000"/>
            </a:schemeClr>
          </a:solidFill>
          <a:ln>
            <a:noFill/>
          </a:ln>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738"/>
              </a:spcBef>
              <a:buNone/>
              <a:defRPr sz="1200">
                <a:solidFill>
                  <a:srgbClr val="FFFFFF"/>
                </a:solidFill>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48E2F62-FA25-4628-91EF-33F0DD2F11D9}" type="datetimeFigureOut">
              <a:rPr lang="en-GB" smtClean="0"/>
              <a:t>15/04/2024</a:t>
            </a:fld>
            <a:endParaRPr lang="en-GB"/>
          </a:p>
        </p:txBody>
      </p:sp>
      <p:sp>
        <p:nvSpPr>
          <p:cNvPr id="6" name="Footer Placeholder 5"/>
          <p:cNvSpPr>
            <a:spLocks noGrp="1"/>
          </p:cNvSpPr>
          <p:nvPr>
            <p:ph type="ftr" sz="quarter" idx="11"/>
          </p:nvPr>
        </p:nvSpPr>
        <p:spPr/>
        <p:txBody>
          <a:bodyPr/>
          <a:lstStyle>
            <a:lvl1pPr marL="0" algn="r" defTabSz="844083" rtl="0" eaLnBrk="1" latinLnBrk="0" hangingPunct="1">
              <a:defRPr lang="en-US" sz="831"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309360"/>
            <a:ext cx="1463040" cy="274320"/>
          </a:xfrm>
        </p:spPr>
        <p:txBody>
          <a:bodyPr/>
          <a:lstStyle>
            <a:lvl1pPr>
              <a:defRPr>
                <a:solidFill>
                  <a:srgbClr val="FFFFFF"/>
                </a:solidFill>
              </a:defRPr>
            </a:lvl1pPr>
          </a:lstStyle>
          <a:p>
            <a:fld id="{6F545DFE-ED73-43AF-9B89-9435200BA7E6}" type="slidenum">
              <a:rPr lang="en-GB" smtClean="0"/>
              <a:t>‹#›</a:t>
            </a:fld>
            <a:endParaRPr lang="en-GB"/>
          </a:p>
        </p:txBody>
      </p:sp>
      <p:sp>
        <p:nvSpPr>
          <p:cNvPr id="11" name="Rectangle 10"/>
          <p:cNvSpPr/>
          <p:nvPr/>
        </p:nvSpPr>
        <p:spPr>
          <a:xfrm>
            <a:off x="9157548" y="274320"/>
            <a:ext cx="265176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9438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8E2F62-FA25-4628-91EF-33F0DD2F11D9}"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2084193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8E2F62-FA25-4628-91EF-33F0DD2F11D9}"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3305461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99CEAC-D560-48AA-95BB-0C49D50789BB}"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165351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9CEAC-D560-48AA-95BB-0C49D50789BB}"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487906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99CEAC-D560-48AA-95BB-0C49D50789BB}"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259256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99CEAC-D560-48AA-95BB-0C49D50789BB}"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3143884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99CEAC-D560-48AA-95BB-0C49D50789BB}"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13873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10E2-A00A-47E9-F744-79AD8B8A645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0321268-E09E-080D-37A6-653881695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D1D1DBE-EE0E-9D3B-8029-6C59DF1ECDE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31112D5-79AE-784C-49CB-294308451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03427C-91FF-98D1-9C66-008C0C6071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8DE996C-C7D2-4F97-712B-7E50083501D9}"/>
              </a:ext>
            </a:extLst>
          </p:cNvPr>
          <p:cNvSpPr>
            <a:spLocks noGrp="1"/>
          </p:cNvSpPr>
          <p:nvPr>
            <p:ph type="dt" sz="half" idx="10"/>
          </p:nvPr>
        </p:nvSpPr>
        <p:spPr/>
        <p:txBody>
          <a:bodyPr/>
          <a:lstStyle/>
          <a:p>
            <a:fld id="{05C4EEF5-6EA4-4444-A2AA-3044A3BF8121}" type="datetimeFigureOut">
              <a:rPr lang="en-GB" smtClean="0"/>
              <a:t>15/04/2024</a:t>
            </a:fld>
            <a:endParaRPr lang="en-GB"/>
          </a:p>
        </p:txBody>
      </p:sp>
      <p:sp>
        <p:nvSpPr>
          <p:cNvPr id="8" name="Footer Placeholder 7">
            <a:extLst>
              <a:ext uri="{FF2B5EF4-FFF2-40B4-BE49-F238E27FC236}">
                <a16:creationId xmlns:a16="http://schemas.microsoft.com/office/drawing/2014/main" id="{F12C4BC1-3CF6-0A06-B2D6-71242F43F9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68EA3F-3DC5-7D26-A64D-264D31F010B9}"/>
              </a:ext>
            </a:extLst>
          </p:cNvPr>
          <p:cNvSpPr>
            <a:spLocks noGrp="1"/>
          </p:cNvSpPr>
          <p:nvPr>
            <p:ph type="sldNum" sz="quarter" idx="12"/>
          </p:nvPr>
        </p:nvSpPr>
        <p:spPr/>
        <p:txBody>
          <a:bodyPr/>
          <a:lstStyle/>
          <a:p>
            <a:fld id="{8C39CAAE-3223-4DBB-A145-EC0AA21AB2FF}" type="slidenum">
              <a:rPr lang="en-GB" smtClean="0"/>
              <a:t>‹#›</a:t>
            </a:fld>
            <a:endParaRPr lang="en-GB"/>
          </a:p>
        </p:txBody>
      </p:sp>
    </p:spTree>
    <p:extLst>
      <p:ext uri="{BB962C8B-B14F-4D97-AF65-F5344CB8AC3E}">
        <p14:creationId xmlns:p14="http://schemas.microsoft.com/office/powerpoint/2010/main" val="2210004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99CEAC-D560-48AA-95BB-0C49D50789BB}"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3792028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9CEAC-D560-48AA-95BB-0C49D50789BB}"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3795836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999CEAC-D560-48AA-95BB-0C49D50789BB}"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501249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999CEAC-D560-48AA-95BB-0C49D50789BB}"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1555846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9CEAC-D560-48AA-95BB-0C49D50789BB}"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29486575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9CEAC-D560-48AA-95BB-0C49D50789BB}"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419179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07B5-304A-C234-CD57-6AABEF425DB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3BB3F3C-7A63-827B-E863-AE752D4FDC04}"/>
              </a:ext>
            </a:extLst>
          </p:cNvPr>
          <p:cNvSpPr>
            <a:spLocks noGrp="1"/>
          </p:cNvSpPr>
          <p:nvPr>
            <p:ph type="dt" sz="half" idx="10"/>
          </p:nvPr>
        </p:nvSpPr>
        <p:spPr/>
        <p:txBody>
          <a:bodyPr/>
          <a:lstStyle/>
          <a:p>
            <a:fld id="{05C4EEF5-6EA4-4444-A2AA-3044A3BF8121}" type="datetimeFigureOut">
              <a:rPr lang="en-GB" smtClean="0"/>
              <a:t>15/04/2024</a:t>
            </a:fld>
            <a:endParaRPr lang="en-GB"/>
          </a:p>
        </p:txBody>
      </p:sp>
      <p:sp>
        <p:nvSpPr>
          <p:cNvPr id="4" name="Footer Placeholder 3">
            <a:extLst>
              <a:ext uri="{FF2B5EF4-FFF2-40B4-BE49-F238E27FC236}">
                <a16:creationId xmlns:a16="http://schemas.microsoft.com/office/drawing/2014/main" id="{BBD2C823-7EB1-E2C9-229D-532272FB57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CE40C8D-9A9B-19CB-CC3A-803B31F7AC5D}"/>
              </a:ext>
            </a:extLst>
          </p:cNvPr>
          <p:cNvSpPr>
            <a:spLocks noGrp="1"/>
          </p:cNvSpPr>
          <p:nvPr>
            <p:ph type="sldNum" sz="quarter" idx="12"/>
          </p:nvPr>
        </p:nvSpPr>
        <p:spPr/>
        <p:txBody>
          <a:bodyPr/>
          <a:lstStyle/>
          <a:p>
            <a:fld id="{8C39CAAE-3223-4DBB-A145-EC0AA21AB2FF}" type="slidenum">
              <a:rPr lang="en-GB" smtClean="0"/>
              <a:t>‹#›</a:t>
            </a:fld>
            <a:endParaRPr lang="en-GB"/>
          </a:p>
        </p:txBody>
      </p:sp>
    </p:spTree>
    <p:extLst>
      <p:ext uri="{BB962C8B-B14F-4D97-AF65-F5344CB8AC3E}">
        <p14:creationId xmlns:p14="http://schemas.microsoft.com/office/powerpoint/2010/main" val="26258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8A01D3-2EE3-5290-AB87-B3297FF2EC36}"/>
              </a:ext>
            </a:extLst>
          </p:cNvPr>
          <p:cNvSpPr>
            <a:spLocks noGrp="1"/>
          </p:cNvSpPr>
          <p:nvPr>
            <p:ph type="dt" sz="half" idx="10"/>
          </p:nvPr>
        </p:nvSpPr>
        <p:spPr/>
        <p:txBody>
          <a:bodyPr/>
          <a:lstStyle/>
          <a:p>
            <a:fld id="{05C4EEF5-6EA4-4444-A2AA-3044A3BF8121}" type="datetimeFigureOut">
              <a:rPr lang="en-GB" smtClean="0"/>
              <a:t>15/04/2024</a:t>
            </a:fld>
            <a:endParaRPr lang="en-GB"/>
          </a:p>
        </p:txBody>
      </p:sp>
      <p:sp>
        <p:nvSpPr>
          <p:cNvPr id="3" name="Footer Placeholder 2">
            <a:extLst>
              <a:ext uri="{FF2B5EF4-FFF2-40B4-BE49-F238E27FC236}">
                <a16:creationId xmlns:a16="http://schemas.microsoft.com/office/drawing/2014/main" id="{178F5D20-1598-2F77-EC7A-F3CC14BEDC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B46A04-F44B-125B-6B45-0777D0803D73}"/>
              </a:ext>
            </a:extLst>
          </p:cNvPr>
          <p:cNvSpPr>
            <a:spLocks noGrp="1"/>
          </p:cNvSpPr>
          <p:nvPr>
            <p:ph type="sldNum" sz="quarter" idx="12"/>
          </p:nvPr>
        </p:nvSpPr>
        <p:spPr/>
        <p:txBody>
          <a:bodyPr/>
          <a:lstStyle/>
          <a:p>
            <a:fld id="{8C39CAAE-3223-4DBB-A145-EC0AA21AB2FF}" type="slidenum">
              <a:rPr lang="en-GB" smtClean="0"/>
              <a:t>‹#›</a:t>
            </a:fld>
            <a:endParaRPr lang="en-GB"/>
          </a:p>
        </p:txBody>
      </p:sp>
    </p:spTree>
    <p:extLst>
      <p:ext uri="{BB962C8B-B14F-4D97-AF65-F5344CB8AC3E}">
        <p14:creationId xmlns:p14="http://schemas.microsoft.com/office/powerpoint/2010/main" val="402872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E601A-29FC-27D5-E33F-323E71E0A3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EB5633F-3AA9-03D4-B7F1-AB116A0CED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19A7BDA-F1DE-8CD5-C429-AAFFEC026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7C23CE-78EE-C6B7-FAE3-61D35BC3754D}"/>
              </a:ext>
            </a:extLst>
          </p:cNvPr>
          <p:cNvSpPr>
            <a:spLocks noGrp="1"/>
          </p:cNvSpPr>
          <p:nvPr>
            <p:ph type="dt" sz="half" idx="10"/>
          </p:nvPr>
        </p:nvSpPr>
        <p:spPr/>
        <p:txBody>
          <a:bodyPr/>
          <a:lstStyle/>
          <a:p>
            <a:fld id="{05C4EEF5-6EA4-4444-A2AA-3044A3BF8121}" type="datetimeFigureOut">
              <a:rPr lang="en-GB" smtClean="0"/>
              <a:t>15/04/2024</a:t>
            </a:fld>
            <a:endParaRPr lang="en-GB"/>
          </a:p>
        </p:txBody>
      </p:sp>
      <p:sp>
        <p:nvSpPr>
          <p:cNvPr id="6" name="Footer Placeholder 5">
            <a:extLst>
              <a:ext uri="{FF2B5EF4-FFF2-40B4-BE49-F238E27FC236}">
                <a16:creationId xmlns:a16="http://schemas.microsoft.com/office/drawing/2014/main" id="{A0126B20-BA39-85F3-1178-74F9F946EE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448B8F-F9CB-7F09-8C38-6547FBC1FCD8}"/>
              </a:ext>
            </a:extLst>
          </p:cNvPr>
          <p:cNvSpPr>
            <a:spLocks noGrp="1"/>
          </p:cNvSpPr>
          <p:nvPr>
            <p:ph type="sldNum" sz="quarter" idx="12"/>
          </p:nvPr>
        </p:nvSpPr>
        <p:spPr/>
        <p:txBody>
          <a:bodyPr/>
          <a:lstStyle/>
          <a:p>
            <a:fld id="{8C39CAAE-3223-4DBB-A145-EC0AA21AB2FF}" type="slidenum">
              <a:rPr lang="en-GB" smtClean="0"/>
              <a:t>‹#›</a:t>
            </a:fld>
            <a:endParaRPr lang="en-GB"/>
          </a:p>
        </p:txBody>
      </p:sp>
    </p:spTree>
    <p:extLst>
      <p:ext uri="{BB962C8B-B14F-4D97-AF65-F5344CB8AC3E}">
        <p14:creationId xmlns:p14="http://schemas.microsoft.com/office/powerpoint/2010/main" val="314059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7C603-BA77-69F5-B9A6-41837F466C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881721E-A38D-FA2A-43A1-0845D0C66D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082030-8B6B-1CE5-A722-6BAFCFB86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4B7F25-95B1-BFEC-8EC7-5D328BADB96E}"/>
              </a:ext>
            </a:extLst>
          </p:cNvPr>
          <p:cNvSpPr>
            <a:spLocks noGrp="1"/>
          </p:cNvSpPr>
          <p:nvPr>
            <p:ph type="dt" sz="half" idx="10"/>
          </p:nvPr>
        </p:nvSpPr>
        <p:spPr/>
        <p:txBody>
          <a:bodyPr/>
          <a:lstStyle/>
          <a:p>
            <a:fld id="{05C4EEF5-6EA4-4444-A2AA-3044A3BF8121}" type="datetimeFigureOut">
              <a:rPr lang="en-GB" smtClean="0"/>
              <a:t>15/04/2024</a:t>
            </a:fld>
            <a:endParaRPr lang="en-GB"/>
          </a:p>
        </p:txBody>
      </p:sp>
      <p:sp>
        <p:nvSpPr>
          <p:cNvPr id="6" name="Footer Placeholder 5">
            <a:extLst>
              <a:ext uri="{FF2B5EF4-FFF2-40B4-BE49-F238E27FC236}">
                <a16:creationId xmlns:a16="http://schemas.microsoft.com/office/drawing/2014/main" id="{59799671-FA5F-6466-2BE3-9A0EFF7364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71FEE2-4087-A042-288E-85EA204E9F4F}"/>
              </a:ext>
            </a:extLst>
          </p:cNvPr>
          <p:cNvSpPr>
            <a:spLocks noGrp="1"/>
          </p:cNvSpPr>
          <p:nvPr>
            <p:ph type="sldNum" sz="quarter" idx="12"/>
          </p:nvPr>
        </p:nvSpPr>
        <p:spPr/>
        <p:txBody>
          <a:bodyPr/>
          <a:lstStyle/>
          <a:p>
            <a:fld id="{8C39CAAE-3223-4DBB-A145-EC0AA21AB2FF}" type="slidenum">
              <a:rPr lang="en-GB" smtClean="0"/>
              <a:t>‹#›</a:t>
            </a:fld>
            <a:endParaRPr lang="en-GB"/>
          </a:p>
        </p:txBody>
      </p:sp>
    </p:spTree>
    <p:extLst>
      <p:ext uri="{BB962C8B-B14F-4D97-AF65-F5344CB8AC3E}">
        <p14:creationId xmlns:p14="http://schemas.microsoft.com/office/powerpoint/2010/main" val="368114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F81267-B676-600A-740A-CC91C9EEB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03CA94D-CE6B-82A2-6AAB-14C86F0641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38E33F4-2F79-22A0-E048-D80A890217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C4EEF5-6EA4-4444-A2AA-3044A3BF8121}" type="datetimeFigureOut">
              <a:rPr lang="en-GB" smtClean="0"/>
              <a:t>15/04/2024</a:t>
            </a:fld>
            <a:endParaRPr lang="en-GB"/>
          </a:p>
        </p:txBody>
      </p:sp>
      <p:sp>
        <p:nvSpPr>
          <p:cNvPr id="5" name="Footer Placeholder 4">
            <a:extLst>
              <a:ext uri="{FF2B5EF4-FFF2-40B4-BE49-F238E27FC236}">
                <a16:creationId xmlns:a16="http://schemas.microsoft.com/office/drawing/2014/main" id="{E9B42ACF-9932-40C3-A1C7-A812868CD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1AA3059-BBF7-A1D3-BA05-83C9216C4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39CAAE-3223-4DBB-A145-EC0AA21AB2FF}" type="slidenum">
              <a:rPr lang="en-GB" smtClean="0"/>
              <a:t>‹#›</a:t>
            </a:fld>
            <a:endParaRPr lang="en-GB"/>
          </a:p>
        </p:txBody>
      </p:sp>
    </p:spTree>
    <p:extLst>
      <p:ext uri="{BB962C8B-B14F-4D97-AF65-F5344CB8AC3E}">
        <p14:creationId xmlns:p14="http://schemas.microsoft.com/office/powerpoint/2010/main" val="509151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AB6F8-9691-4E27-8BA0-D39C29329453}" type="datetimeFigureOut">
              <a:rPr lang="en-GB" smtClean="0"/>
              <a:t>15/04/2024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D5AF9-0D64-4FE0-ABCC-A79B123518A2}" type="slidenum">
              <a:rPr lang="en-GB" smtClean="0"/>
              <a:t>‹#›</a:t>
            </a:fld>
            <a:endParaRPr lang="en-GB"/>
          </a:p>
        </p:txBody>
      </p:sp>
    </p:spTree>
    <p:extLst>
      <p:ext uri="{BB962C8B-B14F-4D97-AF65-F5344CB8AC3E}">
        <p14:creationId xmlns:p14="http://schemas.microsoft.com/office/powerpoint/2010/main" val="1126393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EA746-6B0D-4C07-ACC5-6F9ABA303295}" type="datetimeFigureOut">
              <a:rPr lang="en-GB" smtClean="0"/>
              <a:t>15/04/2024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F88E2-56F3-4938-9977-0146CFD30ABE}" type="slidenum">
              <a:rPr lang="en-GB" smtClean="0"/>
              <a:t>‹#›</a:t>
            </a:fld>
            <a:endParaRPr lang="en-GB"/>
          </a:p>
        </p:txBody>
      </p:sp>
    </p:spTree>
    <p:extLst>
      <p:ext uri="{BB962C8B-B14F-4D97-AF65-F5344CB8AC3E}">
        <p14:creationId xmlns:p14="http://schemas.microsoft.com/office/powerpoint/2010/main" val="51247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7" y="173736"/>
            <a:ext cx="11722608"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975360" y="642594"/>
            <a:ext cx="1024128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75360" y="2103120"/>
            <a:ext cx="1024128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13024" y="6309360"/>
            <a:ext cx="2743200" cy="274320"/>
          </a:xfrm>
          <a:prstGeom prst="rect">
            <a:avLst/>
          </a:prstGeom>
        </p:spPr>
        <p:txBody>
          <a:bodyPr vert="horz" lIns="91440" tIns="45720" rIns="91440" bIns="45720" rtlCol="0" anchor="b"/>
          <a:lstStyle>
            <a:lvl1pPr algn="l">
              <a:defRPr sz="831">
                <a:solidFill>
                  <a:schemeClr val="tx1">
                    <a:lumMod val="75000"/>
                    <a:lumOff val="25000"/>
                  </a:schemeClr>
                </a:solidFill>
              </a:defRPr>
            </a:lvl1pPr>
          </a:lstStyle>
          <a:p>
            <a:fld id="{448E2F62-FA25-4628-91EF-33F0DD2F11D9}" type="datetimeFigureOut">
              <a:rPr lang="en-GB" smtClean="0"/>
              <a:t>15/04/2024</a:t>
            </a:fld>
            <a:endParaRPr lang="en-GB"/>
          </a:p>
        </p:txBody>
      </p:sp>
      <p:sp>
        <p:nvSpPr>
          <p:cNvPr id="5" name="Footer Placeholder 4"/>
          <p:cNvSpPr>
            <a:spLocks noGrp="1"/>
          </p:cNvSpPr>
          <p:nvPr>
            <p:ph type="ftr" sz="quarter" idx="3"/>
          </p:nvPr>
        </p:nvSpPr>
        <p:spPr>
          <a:xfrm>
            <a:off x="3462528" y="6309360"/>
            <a:ext cx="5266944" cy="274320"/>
          </a:xfrm>
          <a:prstGeom prst="rect">
            <a:avLst/>
          </a:prstGeom>
        </p:spPr>
        <p:txBody>
          <a:bodyPr vert="horz" lIns="91440" tIns="45720" rIns="91440" bIns="45720" rtlCol="0" anchor="b"/>
          <a:lstStyle>
            <a:lvl1pPr algn="ctr">
              <a:defRPr sz="831">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31176" y="6309360"/>
            <a:ext cx="1463040" cy="274320"/>
          </a:xfrm>
          <a:prstGeom prst="rect">
            <a:avLst/>
          </a:prstGeom>
        </p:spPr>
        <p:txBody>
          <a:bodyPr vert="horz" lIns="91440" tIns="45720" rIns="91440" bIns="45720" rtlCol="0" anchor="b"/>
          <a:lstStyle>
            <a:lvl1pPr algn="r">
              <a:defRPr sz="831">
                <a:solidFill>
                  <a:schemeClr val="tx1">
                    <a:lumMod val="75000"/>
                    <a:lumOff val="25000"/>
                  </a:schemeClr>
                </a:solidFill>
              </a:defRPr>
            </a:lvl1pPr>
          </a:lstStyle>
          <a:p>
            <a:fld id="{6F545DFE-ED73-43AF-9B89-9435200BA7E6}" type="slidenum">
              <a:rPr lang="en-GB" smtClean="0"/>
              <a:t>‹#›</a:t>
            </a:fld>
            <a:endParaRPr lang="en-GB"/>
          </a:p>
        </p:txBody>
      </p:sp>
    </p:spTree>
    <p:extLst>
      <p:ext uri="{BB962C8B-B14F-4D97-AF65-F5344CB8AC3E}">
        <p14:creationId xmlns:p14="http://schemas.microsoft.com/office/powerpoint/2010/main" val="1909157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44083" rtl="0" eaLnBrk="1" latinLnBrk="0" hangingPunct="1">
        <a:lnSpc>
          <a:spcPct val="90000"/>
        </a:lnSpc>
        <a:spcBef>
          <a:spcPct val="0"/>
        </a:spcBef>
        <a:buNone/>
        <a:defRPr lang="en-US" sz="3692" kern="1200" cap="none" spc="0" baseline="0" dirty="0">
          <a:solidFill>
            <a:schemeClr val="tx1">
              <a:lumMod val="85000"/>
              <a:lumOff val="15000"/>
            </a:schemeClr>
          </a:solidFill>
          <a:effectLst/>
          <a:latin typeface="+mj-lt"/>
          <a:ea typeface="+mn-ea"/>
          <a:cs typeface="+mn-cs"/>
        </a:defRPr>
      </a:lvl1pPr>
    </p:titleStyle>
    <p:bodyStyle>
      <a:lvl1pPr marL="168817" indent="-168817" algn="l" defTabSz="844083" rtl="0" eaLnBrk="1" latinLnBrk="0" hangingPunct="1">
        <a:lnSpc>
          <a:spcPct val="100000"/>
        </a:lnSpc>
        <a:spcBef>
          <a:spcPts val="831"/>
        </a:spcBef>
        <a:spcAft>
          <a:spcPts val="0"/>
        </a:spcAft>
        <a:buClr>
          <a:schemeClr val="tx1">
            <a:lumMod val="85000"/>
            <a:lumOff val="15000"/>
          </a:schemeClr>
        </a:buClr>
        <a:buFont typeface="Garamond" pitchFamily="18" charset="0"/>
        <a:buChar char="◦"/>
        <a:defRPr sz="1662" kern="1200">
          <a:solidFill>
            <a:schemeClr val="tx1"/>
          </a:solidFill>
          <a:latin typeface="+mn-lt"/>
          <a:ea typeface="+mn-ea"/>
          <a:cs typeface="+mn-cs"/>
        </a:defRPr>
      </a:lvl1pPr>
      <a:lvl2pPr marL="422041" indent="-168817" algn="l" defTabSz="844083" rtl="0" eaLnBrk="1" latinLnBrk="0" hangingPunct="1">
        <a:lnSpc>
          <a:spcPct val="100000"/>
        </a:lnSpc>
        <a:spcBef>
          <a:spcPts val="462"/>
        </a:spcBef>
        <a:buClr>
          <a:schemeClr val="tx1">
            <a:lumMod val="85000"/>
            <a:lumOff val="15000"/>
          </a:schemeClr>
        </a:buClr>
        <a:buFont typeface="Garamond" pitchFamily="18" charset="0"/>
        <a:buChar char="◦"/>
        <a:defRPr sz="1477" kern="1200">
          <a:solidFill>
            <a:schemeClr val="tx1"/>
          </a:solidFill>
          <a:latin typeface="+mn-lt"/>
          <a:ea typeface="+mn-ea"/>
          <a:cs typeface="+mn-cs"/>
        </a:defRPr>
      </a:lvl2pPr>
      <a:lvl3pPr marL="675266" indent="-168817"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3pPr>
      <a:lvl4pPr marL="928491" indent="-168817"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4pPr>
      <a:lvl5pPr marL="1181716" indent="-168817"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5pPr>
      <a:lvl6pPr marL="1476960" indent="-211021"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6pPr>
      <a:lvl7pPr marL="1753890" indent="-211021"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7pPr>
      <a:lvl8pPr marL="2030820" indent="-211021"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8pPr>
      <a:lvl9pPr marL="2307750" indent="-211021"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999CEAC-D560-48AA-95BB-0C49D50789BB}" type="datetimeFigureOut">
              <a:rPr lang="en-GB" smtClean="0"/>
              <a:t>15/04/2024</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29929D-F2E5-476B-8BA0-867781AA5D14}" type="slidenum">
              <a:rPr lang="en-GB" smtClean="0"/>
              <a:t>‹#›</a:t>
            </a:fld>
            <a:endParaRPr lang="en-GB"/>
          </a:p>
        </p:txBody>
      </p:sp>
    </p:spTree>
    <p:extLst>
      <p:ext uri="{BB962C8B-B14F-4D97-AF65-F5344CB8AC3E}">
        <p14:creationId xmlns:p14="http://schemas.microsoft.com/office/powerpoint/2010/main" val="40795176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PowerPoint_Presentation.pptx"/><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5.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9E287F-050E-6DD2-DCBA-24C68E71BF66}"/>
              </a:ext>
            </a:extLst>
          </p:cNvPr>
          <p:cNvSpPr txBox="1"/>
          <p:nvPr/>
        </p:nvSpPr>
        <p:spPr>
          <a:xfrm>
            <a:off x="2078804" y="1155628"/>
            <a:ext cx="8034391" cy="109876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accent5">
                    <a:lumMod val="60000"/>
                    <a:lumOff val="40000"/>
                  </a:schemeClr>
                </a:solidFill>
                <a:effectLst/>
                <a:uLnTx/>
                <a:uFillTx/>
                <a:latin typeface="Twinkl Cursive Unlooped" panose="02000000000000000000" pitchFamily="2" charset="0"/>
                <a:ea typeface="+mn-ea"/>
                <a:cs typeface="+mn-cs"/>
              </a:rPr>
              <a:t>Year 3 /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accent5">
                    <a:lumMod val="60000"/>
                    <a:lumOff val="40000"/>
                  </a:schemeClr>
                </a:solidFill>
                <a:effectLst/>
                <a:uLnTx/>
                <a:uFillTx/>
                <a:latin typeface="Twinkl Cursive Unlooped" panose="02000000000000000000" pitchFamily="2" charset="0"/>
                <a:ea typeface="+mn-ea"/>
                <a:cs typeface="+mn-cs"/>
              </a:rPr>
              <a:t>Spring Term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accent5">
                    <a:lumMod val="60000"/>
                    <a:lumOff val="40000"/>
                  </a:schemeClr>
                </a:solidFill>
                <a:effectLst/>
                <a:uLnTx/>
                <a:uFillTx/>
                <a:latin typeface="Twinkl Cursive Unlooped" panose="02000000000000000000" pitchFamily="2" charset="0"/>
                <a:ea typeface="+mn-ea"/>
                <a:cs typeface="+mn-cs"/>
              </a:rPr>
              <a:t>Cycle B</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0" dirty="0">
              <a:solidFill>
                <a:schemeClr val="accent5">
                  <a:lumMod val="60000"/>
                  <a:lumOff val="40000"/>
                </a:schemeClr>
              </a:solidFill>
              <a:latin typeface="Twinkl Cursive Unlooped"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dirty="0">
                <a:solidFill>
                  <a:schemeClr val="accent5">
                    <a:lumMod val="60000"/>
                    <a:lumOff val="40000"/>
                  </a:schemeClr>
                </a:solidFill>
                <a:latin typeface="Twinkl Cursive Unlooped" panose="02000000000000000000" pitchFamily="2" charset="0"/>
              </a:rPr>
              <a:t>Intrepid Explorer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accent5">
                    <a:lumMod val="60000"/>
                    <a:lumOff val="40000"/>
                  </a:schemeClr>
                </a:solidFill>
                <a:effectLst/>
                <a:uLnTx/>
                <a:uFillTx/>
                <a:latin typeface="Twinkl Cursive Unlooped" panose="020000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0E2841">
                  <a:lumMod val="75000"/>
                  <a:lumOff val="25000"/>
                </a:srgbClr>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0E2841">
                  <a:lumMod val="75000"/>
                  <a:lumOff val="25000"/>
                </a:srgbClr>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0E2841">
                  <a:lumMod val="75000"/>
                  <a:lumOff val="25000"/>
                </a:srgbClr>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4EA72E">
                  <a:lumMod val="75000"/>
                </a:srgbClr>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0F9ED5">
                  <a:lumMod val="75000"/>
                </a:srgbClr>
              </a:solidFill>
              <a:effectLst/>
              <a:uLnTx/>
              <a:uFillTx/>
              <a:latin typeface="Twinkl Cursive Unloop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E78E0615-97FB-4536-B2D5-94DA992F2984}"/>
              </a:ext>
            </a:extLst>
          </p:cNvPr>
          <p:cNvPicPr>
            <a:picLocks noChangeAspect="1"/>
          </p:cNvPicPr>
          <p:nvPr/>
        </p:nvPicPr>
        <p:blipFill>
          <a:blip r:embed="rId2"/>
          <a:stretch>
            <a:fillRect/>
          </a:stretch>
        </p:blipFill>
        <p:spPr>
          <a:xfrm>
            <a:off x="9750174" y="256426"/>
            <a:ext cx="2055320" cy="1798405"/>
          </a:xfrm>
          <a:prstGeom prst="rect">
            <a:avLst/>
          </a:prstGeom>
        </p:spPr>
      </p:pic>
      <p:pic>
        <p:nvPicPr>
          <p:cNvPr id="1026" name="Picture 2" descr="Image result for shackleton">
            <a:extLst>
              <a:ext uri="{FF2B5EF4-FFF2-40B4-BE49-F238E27FC236}">
                <a16:creationId xmlns:a16="http://schemas.microsoft.com/office/drawing/2014/main" id="{4D2FBFE4-380F-9AF3-83DC-369050495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29" y="2173412"/>
            <a:ext cx="2967841" cy="216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15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6CF5C3-06A3-ADEF-1183-27BDDACD820C}"/>
              </a:ext>
            </a:extLst>
          </p:cNvPr>
          <p:cNvPicPr>
            <a:picLocks noChangeAspect="1"/>
          </p:cNvPicPr>
          <p:nvPr/>
        </p:nvPicPr>
        <p:blipFill>
          <a:blip r:embed="rId2"/>
          <a:stretch>
            <a:fillRect/>
          </a:stretch>
        </p:blipFill>
        <p:spPr>
          <a:xfrm>
            <a:off x="1" y="0"/>
            <a:ext cx="12102956" cy="6858000"/>
          </a:xfrm>
          <a:prstGeom prst="rect">
            <a:avLst/>
          </a:prstGeom>
        </p:spPr>
      </p:pic>
    </p:spTree>
    <p:extLst>
      <p:ext uri="{BB962C8B-B14F-4D97-AF65-F5344CB8AC3E}">
        <p14:creationId xmlns:p14="http://schemas.microsoft.com/office/powerpoint/2010/main" val="686511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0653C-0D24-5C0C-5934-148F337DFFCC}"/>
              </a:ext>
            </a:extLst>
          </p:cNvPr>
          <p:cNvPicPr>
            <a:picLocks noChangeAspect="1"/>
          </p:cNvPicPr>
          <p:nvPr/>
        </p:nvPicPr>
        <p:blipFill>
          <a:blip r:embed="rId2"/>
          <a:stretch>
            <a:fillRect/>
          </a:stretch>
        </p:blipFill>
        <p:spPr>
          <a:xfrm>
            <a:off x="0" y="-1"/>
            <a:ext cx="12192000" cy="7085889"/>
          </a:xfrm>
          <a:prstGeom prst="rect">
            <a:avLst/>
          </a:prstGeom>
        </p:spPr>
      </p:pic>
    </p:spTree>
    <p:extLst>
      <p:ext uri="{BB962C8B-B14F-4D97-AF65-F5344CB8AC3E}">
        <p14:creationId xmlns:p14="http://schemas.microsoft.com/office/powerpoint/2010/main" val="394749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FC3BB-BAC6-5A19-B2FC-19BBBE43CB72}"/>
              </a:ext>
            </a:extLst>
          </p:cNvPr>
          <p:cNvPicPr>
            <a:picLocks noChangeAspect="1"/>
          </p:cNvPicPr>
          <p:nvPr/>
        </p:nvPicPr>
        <p:blipFill>
          <a:blip r:embed="rId2"/>
          <a:stretch>
            <a:fillRect/>
          </a:stretch>
        </p:blipFill>
        <p:spPr>
          <a:xfrm>
            <a:off x="126714" y="0"/>
            <a:ext cx="12161178" cy="7167437"/>
          </a:xfrm>
          <a:prstGeom prst="rect">
            <a:avLst/>
          </a:prstGeom>
        </p:spPr>
      </p:pic>
    </p:spTree>
    <p:extLst>
      <p:ext uri="{BB962C8B-B14F-4D97-AF65-F5344CB8AC3E}">
        <p14:creationId xmlns:p14="http://schemas.microsoft.com/office/powerpoint/2010/main" val="298744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F1E94D-48CC-613D-9599-AB3719DAA5D4}"/>
              </a:ext>
            </a:extLst>
          </p:cNvPr>
          <p:cNvPicPr>
            <a:picLocks noChangeAspect="1"/>
          </p:cNvPicPr>
          <p:nvPr/>
        </p:nvPicPr>
        <p:blipFill>
          <a:blip r:embed="rId2"/>
          <a:stretch>
            <a:fillRect/>
          </a:stretch>
        </p:blipFill>
        <p:spPr>
          <a:xfrm>
            <a:off x="0" y="4763"/>
            <a:ext cx="12191999" cy="6848475"/>
          </a:xfrm>
          <a:prstGeom prst="rect">
            <a:avLst/>
          </a:prstGeom>
        </p:spPr>
      </p:pic>
    </p:spTree>
    <p:extLst>
      <p:ext uri="{BB962C8B-B14F-4D97-AF65-F5344CB8AC3E}">
        <p14:creationId xmlns:p14="http://schemas.microsoft.com/office/powerpoint/2010/main" val="316465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C5471-3E79-A19E-0FA5-5900BAB59991}"/>
              </a:ext>
            </a:extLst>
          </p:cNvPr>
          <p:cNvPicPr>
            <a:picLocks noChangeAspect="1"/>
          </p:cNvPicPr>
          <p:nvPr/>
        </p:nvPicPr>
        <p:blipFill>
          <a:blip r:embed="rId2"/>
          <a:stretch>
            <a:fillRect/>
          </a:stretch>
        </p:blipFill>
        <p:spPr>
          <a:xfrm>
            <a:off x="0" y="1187"/>
            <a:ext cx="12192000" cy="6855626"/>
          </a:xfrm>
          <a:prstGeom prst="rect">
            <a:avLst/>
          </a:prstGeom>
        </p:spPr>
      </p:pic>
    </p:spTree>
    <p:extLst>
      <p:ext uri="{BB962C8B-B14F-4D97-AF65-F5344CB8AC3E}">
        <p14:creationId xmlns:p14="http://schemas.microsoft.com/office/powerpoint/2010/main" val="137197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A97F09-9668-E37E-FF22-A9FA580D7D7E}"/>
              </a:ext>
            </a:extLst>
          </p:cNvPr>
          <p:cNvSpPr txBox="1"/>
          <p:nvPr/>
        </p:nvSpPr>
        <p:spPr>
          <a:xfrm>
            <a:off x="1396780" y="102559"/>
            <a:ext cx="8921363" cy="307777"/>
          </a:xfrm>
          <a:prstGeom prst="rect">
            <a:avLst/>
          </a:prstGeom>
          <a:noFill/>
        </p:spPr>
        <p:txBody>
          <a:bodyPr wrap="square" rtlCol="0">
            <a:spAutoFit/>
          </a:bodyPr>
          <a:lstStyle/>
          <a:p>
            <a:pPr algn="r" defTabSz="457200"/>
            <a:r>
              <a:rPr lang="en-GB" sz="1400" dirty="0">
                <a:solidFill>
                  <a:prstClr val="black"/>
                </a:solidFill>
                <a:latin typeface="Calibri" panose="020F0502020204030204"/>
              </a:rPr>
              <a:t>    </a:t>
            </a:r>
            <a:r>
              <a:rPr lang="en-GB" sz="1400" dirty="0">
                <a:solidFill>
                  <a:prstClr val="black"/>
                </a:solidFill>
                <a:latin typeface="Century Gothic" panose="020B0502020202020204" pitchFamily="34" charset="0"/>
              </a:rPr>
              <a:t>Milverton English Thematic Map-Year 3/4  Cycle B – Spring Term – Intrepid Explorer</a:t>
            </a:r>
          </a:p>
        </p:txBody>
      </p:sp>
      <p:graphicFrame>
        <p:nvGraphicFramePr>
          <p:cNvPr id="6" name="Table 6">
            <a:extLst>
              <a:ext uri="{FF2B5EF4-FFF2-40B4-BE49-F238E27FC236}">
                <a16:creationId xmlns:a16="http://schemas.microsoft.com/office/drawing/2014/main" id="{07F88F44-5A8A-9B93-7BA5-CCFCA1103233}"/>
              </a:ext>
            </a:extLst>
          </p:cNvPr>
          <p:cNvGraphicFramePr>
            <a:graphicFrameLocks noGrp="1"/>
          </p:cNvGraphicFramePr>
          <p:nvPr/>
        </p:nvGraphicFramePr>
        <p:xfrm>
          <a:off x="1785067" y="1791010"/>
          <a:ext cx="8621864" cy="4955414"/>
        </p:xfrm>
        <a:graphic>
          <a:graphicData uri="http://schemas.openxmlformats.org/drawingml/2006/table">
            <a:tbl>
              <a:tblPr firstRow="1" bandRow="1">
                <a:tableStyleId>{5940675A-B579-460E-94D1-54222C63F5DA}</a:tableStyleId>
              </a:tblPr>
              <a:tblGrid>
                <a:gridCol w="2180742">
                  <a:extLst>
                    <a:ext uri="{9D8B030D-6E8A-4147-A177-3AD203B41FA5}">
                      <a16:colId xmlns:a16="http://schemas.microsoft.com/office/drawing/2014/main" val="3926207095"/>
                    </a:ext>
                  </a:extLst>
                </a:gridCol>
                <a:gridCol w="6441122">
                  <a:extLst>
                    <a:ext uri="{9D8B030D-6E8A-4147-A177-3AD203B41FA5}">
                      <a16:colId xmlns:a16="http://schemas.microsoft.com/office/drawing/2014/main" val="3165848519"/>
                    </a:ext>
                  </a:extLst>
                </a:gridCol>
              </a:tblGrid>
              <a:tr h="232535">
                <a:tc>
                  <a:txBody>
                    <a:bodyPr/>
                    <a:lstStyle/>
                    <a:p>
                      <a:r>
                        <a:rPr lang="en-GB" sz="1000" b="1" dirty="0">
                          <a:solidFill>
                            <a:schemeClr val="tx1"/>
                          </a:solidFill>
                          <a:latin typeface="Century Gothic" panose="020B0502020202020204" pitchFamily="34" charset="0"/>
                        </a:rPr>
                        <a:t>Main Genres:</a:t>
                      </a:r>
                    </a:p>
                  </a:txBody>
                  <a:tcPr/>
                </a:tc>
                <a:tc>
                  <a:txBody>
                    <a:bodyPr/>
                    <a:lstStyle/>
                    <a:p>
                      <a:r>
                        <a:rPr lang="en-GB" sz="1000" b="1">
                          <a:solidFill>
                            <a:schemeClr val="tx1"/>
                          </a:solidFill>
                          <a:latin typeface="Century Gothic" panose="020B0502020202020204" pitchFamily="34" charset="0"/>
                        </a:rPr>
                        <a:t>Genre Success Criteria:</a:t>
                      </a:r>
                    </a:p>
                  </a:txBody>
                  <a:tcPr/>
                </a:tc>
                <a:extLst>
                  <a:ext uri="{0D108BD9-81ED-4DB2-BD59-A6C34878D82A}">
                    <a16:rowId xmlns:a16="http://schemas.microsoft.com/office/drawing/2014/main" val="953355317"/>
                  </a:ext>
                </a:extLst>
              </a:tr>
              <a:tr h="784805">
                <a:tc>
                  <a:txBody>
                    <a:bodyPr/>
                    <a:lstStyle/>
                    <a:p>
                      <a:r>
                        <a:rPr lang="en-GB" sz="800" dirty="0">
                          <a:solidFill>
                            <a:schemeClr val="tx1"/>
                          </a:solidFill>
                          <a:latin typeface="Century Gothic" panose="020B0502020202020204" pitchFamily="34" charset="0"/>
                        </a:rPr>
                        <a:t>Narrative: To Entertain (Sequel to Aaron Becker’s Journey and other cultures – Pocahontas inspired)</a:t>
                      </a:r>
                    </a:p>
                  </a:txBody>
                  <a:tcPr/>
                </a:tc>
                <a:tc>
                  <a:txBody>
                    <a:bodyPr/>
                    <a:lstStyle/>
                    <a:p>
                      <a:r>
                        <a:rPr lang="en-GB" sz="800">
                          <a:solidFill>
                            <a:schemeClr val="tx1"/>
                          </a:solidFill>
                          <a:latin typeface="Century Gothic" panose="020B0502020202020204" pitchFamily="34" charset="0"/>
                        </a:rPr>
                        <a:t>•Introduction, build-up, climax, resolution and ending </a:t>
                      </a:r>
                    </a:p>
                    <a:p>
                      <a:r>
                        <a:rPr lang="en-GB" sz="800">
                          <a:solidFill>
                            <a:schemeClr val="tx1"/>
                          </a:solidFill>
                          <a:latin typeface="Century Gothic" panose="020B0502020202020204" pitchFamily="34" charset="0"/>
                        </a:rPr>
                        <a:t>•Develop characters and settings using small detail</a:t>
                      </a:r>
                    </a:p>
                    <a:p>
                      <a:r>
                        <a:rPr lang="en-GB" sz="800">
                          <a:solidFill>
                            <a:schemeClr val="tx1"/>
                          </a:solidFill>
                          <a:latin typeface="Century Gothic" panose="020B0502020202020204" pitchFamily="34" charset="0"/>
                        </a:rPr>
                        <a:t>•paragraphs •past tense</a:t>
                      </a:r>
                    </a:p>
                    <a:p>
                      <a:r>
                        <a:rPr lang="en-GB" sz="800">
                          <a:solidFill>
                            <a:schemeClr val="tx1"/>
                          </a:solidFill>
                          <a:latin typeface="Century Gothic" panose="020B0502020202020204" pitchFamily="34" charset="0"/>
                        </a:rPr>
                        <a:t>•Effective but not unnecessary dialogue</a:t>
                      </a:r>
                    </a:p>
                    <a:p>
                      <a:r>
                        <a:rPr lang="en-GB" sz="800">
                          <a:solidFill>
                            <a:schemeClr val="tx1"/>
                          </a:solidFill>
                          <a:latin typeface="Century Gothic" panose="020B0502020202020204" pitchFamily="34" charset="0"/>
                        </a:rPr>
                        <a:t>•A wide range of sentence structure, starters and punctuation &amp; effective language devices.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Century Gothic" panose="020B0502020202020204" pitchFamily="34" charset="0"/>
                        </a:rPr>
                        <a:t>•Use a mixture of simple, compound and complex sentences.</a:t>
                      </a:r>
                    </a:p>
                  </a:txBody>
                  <a:tcPr/>
                </a:tc>
                <a:extLst>
                  <a:ext uri="{0D108BD9-81ED-4DB2-BD59-A6C34878D82A}">
                    <a16:rowId xmlns:a16="http://schemas.microsoft.com/office/drawing/2014/main" val="1262032922"/>
                  </a:ext>
                </a:extLst>
              </a:tr>
              <a:tr h="1017340">
                <a:tc>
                  <a:txBody>
                    <a:bodyPr/>
                    <a:lstStyle/>
                    <a:p>
                      <a:r>
                        <a:rPr lang="en-GB" sz="800" dirty="0">
                          <a:solidFill>
                            <a:schemeClr val="tx1"/>
                          </a:solidFill>
                          <a:latin typeface="Century Gothic" panose="020B0502020202020204" pitchFamily="34" charset="0"/>
                        </a:rPr>
                        <a:t>Persuasion: To Persuade (Letter to join the crew)</a:t>
                      </a:r>
                    </a:p>
                  </a:txBody>
                  <a:tcPr/>
                </a:tc>
                <a:tc>
                  <a:txBody>
                    <a:bodyPr/>
                    <a:lstStyle/>
                    <a:p>
                      <a:r>
                        <a:rPr lang="en-GB" sz="800">
                          <a:solidFill>
                            <a:schemeClr val="tx1"/>
                          </a:solidFill>
                          <a:latin typeface="Century Gothic" panose="020B0502020202020204" pitchFamily="34" charset="0"/>
                        </a:rPr>
                        <a:t>•Start by stating the issue and opinion of it •Support arguments with reasons and factual evidence</a:t>
                      </a:r>
                    </a:p>
                    <a:p>
                      <a:r>
                        <a:rPr lang="en-GB" sz="800">
                          <a:solidFill>
                            <a:schemeClr val="tx1"/>
                          </a:solidFill>
                          <a:latin typeface="Century Gothic" panose="020B0502020202020204" pitchFamily="34" charset="0"/>
                        </a:rPr>
                        <a:t>•Logical and cause and effect connectives to link arguments in paragraphs •Summarise my arguments</a:t>
                      </a:r>
                    </a:p>
                    <a:p>
                      <a:r>
                        <a:rPr lang="en-GB" sz="800">
                          <a:solidFill>
                            <a:schemeClr val="tx1"/>
                          </a:solidFill>
                          <a:latin typeface="Century Gothic" panose="020B0502020202020204" pitchFamily="34" charset="0"/>
                        </a:rPr>
                        <a:t>•Use some/all of the following persuasive devices:</a:t>
                      </a:r>
                    </a:p>
                    <a:p>
                      <a:r>
                        <a:rPr lang="en-GB" sz="800">
                          <a:solidFill>
                            <a:schemeClr val="tx1"/>
                          </a:solidFill>
                          <a:latin typeface="Century Gothic" panose="020B0502020202020204" pitchFamily="34" charset="0"/>
                        </a:rPr>
                        <a:t>1.emotive language</a:t>
                      </a:r>
                    </a:p>
                    <a:p>
                      <a:r>
                        <a:rPr lang="en-GB" sz="800">
                          <a:solidFill>
                            <a:schemeClr val="tx1"/>
                          </a:solidFill>
                          <a:latin typeface="Century Gothic" panose="020B0502020202020204" pitchFamily="34" charset="0"/>
                        </a:rPr>
                        <a:t>2.rhetorical questions</a:t>
                      </a:r>
                    </a:p>
                    <a:p>
                      <a:r>
                        <a:rPr lang="en-GB" sz="800">
                          <a:solidFill>
                            <a:schemeClr val="tx1"/>
                          </a:solidFill>
                          <a:latin typeface="Century Gothic" panose="020B0502020202020204" pitchFamily="34" charset="0"/>
                        </a:rPr>
                        <a:t>3.daring the reader to disagree</a:t>
                      </a:r>
                    </a:p>
                    <a:p>
                      <a:r>
                        <a:rPr lang="en-GB" sz="800">
                          <a:solidFill>
                            <a:schemeClr val="tx1"/>
                          </a:solidFill>
                          <a:latin typeface="Century Gothic" panose="020B0502020202020204" pitchFamily="34" charset="0"/>
                        </a:rPr>
                        <a:t>4.making my opinions sound like facts</a:t>
                      </a:r>
                    </a:p>
                    <a:p>
                      <a:r>
                        <a:rPr lang="en-GB" sz="800">
                          <a:solidFill>
                            <a:schemeClr val="tx1"/>
                          </a:solidFill>
                          <a:latin typeface="Century Gothic" panose="020B0502020202020204" pitchFamily="34" charset="0"/>
                        </a:rPr>
                        <a:t>5.Superlatives (biggest, fastest, greatest, best!)</a:t>
                      </a:r>
                    </a:p>
                  </a:txBody>
                  <a:tcPr/>
                </a:tc>
                <a:extLst>
                  <a:ext uri="{0D108BD9-81ED-4DB2-BD59-A6C34878D82A}">
                    <a16:rowId xmlns:a16="http://schemas.microsoft.com/office/drawing/2014/main" val="3842530082"/>
                  </a:ext>
                </a:extLst>
              </a:tr>
              <a:tr h="668538">
                <a:tc>
                  <a:txBody>
                    <a:bodyPr/>
                    <a:lstStyle/>
                    <a:p>
                      <a:r>
                        <a:rPr lang="en-GB" sz="800" dirty="0">
                          <a:latin typeface="Century Gothic" panose="020B0502020202020204" pitchFamily="34" charset="0"/>
                        </a:rPr>
                        <a:t>Biography: To Inform (Shackleton)</a:t>
                      </a:r>
                    </a:p>
                  </a:txBody>
                  <a:tcPr/>
                </a:tc>
                <a:tc>
                  <a:txBody>
                    <a:bodyPr/>
                    <a:lstStyle/>
                    <a:p>
                      <a:pPr marL="0" lvl="0" algn="l" defTabSz="914400" rtl="0" eaLnBrk="1" fontAlgn="base" latinLnBrk="0" hangingPunct="1"/>
                      <a:r>
                        <a:rPr lang="en-GB" sz="800" kern="1200">
                          <a:solidFill>
                            <a:schemeClr val="tx1"/>
                          </a:solidFill>
                          <a:latin typeface="Century Gothic" panose="020B0502020202020204" pitchFamily="34" charset="0"/>
                          <a:ea typeface="+mn-ea"/>
                          <a:cs typeface="+mn-cs"/>
                        </a:rPr>
                        <a:t>•Written about someone else’s life •Chronological order •Specific dates</a:t>
                      </a:r>
                    </a:p>
                    <a:p>
                      <a:pPr marL="0" lvl="0" algn="l" defTabSz="914400" rtl="0" eaLnBrk="1" fontAlgn="base" latinLnBrk="0" hangingPunct="1"/>
                      <a:r>
                        <a:rPr lang="en-GB" sz="800" kern="1200">
                          <a:solidFill>
                            <a:schemeClr val="tx1"/>
                          </a:solidFill>
                          <a:latin typeface="Century Gothic" panose="020B0502020202020204" pitchFamily="34" charset="0"/>
                          <a:ea typeface="+mn-ea"/>
                          <a:cs typeface="+mn-cs"/>
                        </a:rPr>
                        <a:t>•Mostly factual (a little author’s opinion)</a:t>
                      </a:r>
                    </a:p>
                    <a:p>
                      <a:pPr marL="0" lvl="0" algn="l" defTabSz="914400" rtl="0" eaLnBrk="1" fontAlgn="base" latinLnBrk="0" hangingPunct="1"/>
                      <a:r>
                        <a:rPr lang="en-GB" sz="800" kern="1200">
                          <a:solidFill>
                            <a:schemeClr val="tx1"/>
                          </a:solidFill>
                          <a:latin typeface="Century Gothic" panose="020B0502020202020204" pitchFamily="34" charset="0"/>
                          <a:ea typeface="+mn-ea"/>
                          <a:cs typeface="+mn-cs"/>
                        </a:rPr>
                        <a:t>•My first paragraph summarises  who, where, when  •Key events in the person’s life</a:t>
                      </a:r>
                    </a:p>
                    <a:p>
                      <a:pPr marL="0" lvl="0" algn="l" defTabSz="914400" rtl="0" eaLnBrk="1" fontAlgn="base" latinLnBrk="0" hangingPunct="1"/>
                      <a:r>
                        <a:rPr lang="en-GB" sz="800" kern="1200">
                          <a:solidFill>
                            <a:schemeClr val="tx1"/>
                          </a:solidFill>
                          <a:latin typeface="Century Gothic" panose="020B0502020202020204" pitchFamily="34" charset="0"/>
                          <a:ea typeface="+mn-ea"/>
                          <a:cs typeface="+mn-cs"/>
                        </a:rPr>
                        <a:t>•Final paragraph summarises how he/she will be remembered •3rd person/3rd person pronouns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a:solidFill>
                            <a:schemeClr val="tx1"/>
                          </a:solidFill>
                          <a:latin typeface="Century Gothic" panose="020B0502020202020204" pitchFamily="34" charset="0"/>
                          <a:ea typeface="+mn-ea"/>
                          <a:cs typeface="+mn-cs"/>
                        </a:rPr>
                        <a:t>•Past tense</a:t>
                      </a:r>
                    </a:p>
                  </a:txBody>
                  <a:tcPr/>
                </a:tc>
                <a:extLst>
                  <a:ext uri="{0D108BD9-81ED-4DB2-BD59-A6C34878D82A}">
                    <a16:rowId xmlns:a16="http://schemas.microsoft.com/office/drawing/2014/main" val="3739971928"/>
                  </a:ext>
                </a:extLst>
              </a:tr>
              <a:tr h="741480">
                <a:tc>
                  <a:txBody>
                    <a:bodyPr/>
                    <a:lstStyle/>
                    <a:p>
                      <a:r>
                        <a:rPr lang="en-GB" sz="800" dirty="0">
                          <a:solidFill>
                            <a:schemeClr val="tx1"/>
                          </a:solidFill>
                          <a:latin typeface="Century Gothic" panose="020B0502020202020204" pitchFamily="34" charset="0"/>
                        </a:rPr>
                        <a:t>Newspaper Recounts: To Recount (Shackleton's Journey)</a:t>
                      </a:r>
                    </a:p>
                  </a:txBody>
                  <a:tcPr/>
                </a:tc>
                <a:tc>
                  <a:txBody>
                    <a:bodyPr/>
                    <a:lstStyle/>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•Chronological order •real events</a:t>
                      </a:r>
                    </a:p>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•5Ws to hook the reader •Specific names of people, places, and objects.</a:t>
                      </a:r>
                    </a:p>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•Incidents of interest / amusement •Closing statement, including opinion/summary</a:t>
                      </a:r>
                    </a:p>
                    <a:p>
                      <a:pPr marL="0" marR="0" lvl="0" indent="0" algn="l" defTabSz="914400" rtl="0" eaLnBrk="1" fontAlgn="base" latinLnBrk="0" hangingPunct="1">
                        <a:lnSpc>
                          <a:spcPct val="115000"/>
                        </a:lnSpc>
                        <a:spcBef>
                          <a:spcPts val="0"/>
                        </a:spcBef>
                        <a:spcAft>
                          <a:spcPts val="0"/>
                        </a:spcAft>
                        <a:buClrTx/>
                        <a:buSzPts val="1000"/>
                        <a:buFont typeface="Symbol" panose="05050102010706020507" pitchFamily="18" charset="2"/>
                        <a:buNone/>
                        <a:tabLst>
                          <a:tab pos="243205" algn="l"/>
                        </a:tabLst>
                        <a:defRPr/>
                      </a:pPr>
                      <a:r>
                        <a:rPr lang="en-GB" sz="800" kern="1200" dirty="0">
                          <a:solidFill>
                            <a:schemeClr val="tx1"/>
                          </a:solidFill>
                          <a:latin typeface="Century Gothic" panose="020B0502020202020204" pitchFamily="34" charset="0"/>
                          <a:ea typeface="+mn-ea"/>
                          <a:cs typeface="+mn-cs"/>
                        </a:rPr>
                        <a:t>•1st or 3rd person •Past tense  •Quotes – reported/direct speech  •Inverted triangle structure </a:t>
                      </a:r>
                    </a:p>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•Time connectives</a:t>
                      </a:r>
                    </a:p>
                  </a:txBody>
                  <a:tcPr/>
                </a:tc>
                <a:extLst>
                  <a:ext uri="{0D108BD9-81ED-4DB2-BD59-A6C34878D82A}">
                    <a16:rowId xmlns:a16="http://schemas.microsoft.com/office/drawing/2014/main" val="3029816608"/>
                  </a:ext>
                </a:extLst>
              </a:tr>
              <a:tr h="493529">
                <a:tc>
                  <a:txBody>
                    <a:bodyPr/>
                    <a:lstStyle/>
                    <a:p>
                      <a:r>
                        <a:rPr lang="en-GB" sz="800" dirty="0">
                          <a:solidFill>
                            <a:schemeClr val="tx1"/>
                          </a:solidFill>
                          <a:latin typeface="Century Gothic" panose="020B0502020202020204" pitchFamily="34" charset="0"/>
                        </a:rPr>
                        <a:t>Diary: To Recount (Edward </a:t>
                      </a:r>
                      <a:r>
                        <a:rPr lang="en-GB" sz="800" dirty="0" err="1">
                          <a:solidFill>
                            <a:schemeClr val="tx1"/>
                          </a:solidFill>
                          <a:latin typeface="Century Gothic" panose="020B0502020202020204" pitchFamily="34" charset="0"/>
                        </a:rPr>
                        <a:t>Tulaine</a:t>
                      </a:r>
                      <a:r>
                        <a:rPr lang="en-GB" sz="800" dirty="0">
                          <a:solidFill>
                            <a:schemeClr val="tx1"/>
                          </a:solidFill>
                          <a:latin typeface="Century Gothic" panose="020B0502020202020204" pitchFamily="34" charset="0"/>
                        </a:rPr>
                        <a:t>)</a:t>
                      </a:r>
                    </a:p>
                  </a:txBody>
                  <a:tcPr/>
                </a:tc>
                <a:tc>
                  <a:txBody>
                    <a:bodyPr/>
                    <a:lstStyle/>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•Chronological order •key events/dates</a:t>
                      </a:r>
                    </a:p>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•Feelings/emotions •Personal opinions</a:t>
                      </a:r>
                    </a:p>
                    <a:p>
                      <a:pPr marL="0" marR="0" lvl="0" indent="0" algn="l" defTabSz="914400" rtl="0" eaLnBrk="1" fontAlgn="base" latinLnBrk="0" hangingPunct="1">
                        <a:lnSpc>
                          <a:spcPct val="115000"/>
                        </a:lnSpc>
                        <a:spcBef>
                          <a:spcPts val="0"/>
                        </a:spcBef>
                        <a:spcAft>
                          <a:spcPts val="0"/>
                        </a:spcAft>
                        <a:buClrTx/>
                        <a:buSzPts val="1000"/>
                        <a:buFont typeface="Symbol" panose="05050102010706020507" pitchFamily="18" charset="2"/>
                        <a:buNone/>
                        <a:tabLst>
                          <a:tab pos="243205" algn="l"/>
                        </a:tabLst>
                        <a:defRPr/>
                      </a:pPr>
                      <a:r>
                        <a:rPr lang="en-GB" sz="800" kern="1200" dirty="0">
                          <a:solidFill>
                            <a:schemeClr val="tx1"/>
                          </a:solidFill>
                          <a:latin typeface="Century Gothic" panose="020B0502020202020204" pitchFamily="34" charset="0"/>
                          <a:ea typeface="+mn-ea"/>
                          <a:cs typeface="+mn-cs"/>
                        </a:rPr>
                        <a:t>•1st person •Past Tense</a:t>
                      </a:r>
                    </a:p>
                  </a:txBody>
                  <a:tcPr/>
                </a:tc>
                <a:extLst>
                  <a:ext uri="{0D108BD9-81ED-4DB2-BD59-A6C34878D82A}">
                    <a16:rowId xmlns:a16="http://schemas.microsoft.com/office/drawing/2014/main" val="1108777281"/>
                  </a:ext>
                </a:extLst>
              </a:tr>
              <a:tr h="476394">
                <a:tc>
                  <a:txBody>
                    <a:bodyPr/>
                    <a:lstStyle/>
                    <a:p>
                      <a:r>
                        <a:rPr lang="en-GB" sz="800" dirty="0">
                          <a:solidFill>
                            <a:schemeClr val="tx1"/>
                          </a:solidFill>
                          <a:latin typeface="Century Gothic" panose="020B0502020202020204" pitchFamily="34" charset="0"/>
                        </a:rPr>
                        <a:t>Poetry: To Entertain (Narrative and Nonsense) </a:t>
                      </a:r>
                    </a:p>
                  </a:txBody>
                  <a:tcPr/>
                </a:tc>
                <a:tc>
                  <a:txBody>
                    <a:bodyPr/>
                    <a:lstStyle/>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•OSAAM </a:t>
                      </a:r>
                      <a:r>
                        <a:rPr lang="en-GB" sz="800" dirty="0">
                          <a:solidFill>
                            <a:schemeClr val="tx1"/>
                          </a:solidFill>
                          <a:latin typeface="Century Gothic" panose="020B0502020202020204" pitchFamily="34" charset="0"/>
                        </a:rPr>
                        <a:t>•S</a:t>
                      </a:r>
                      <a:r>
                        <a:rPr lang="en-GB" sz="800" kern="1200" dirty="0">
                          <a:solidFill>
                            <a:schemeClr val="tx1"/>
                          </a:solidFill>
                          <a:latin typeface="Century Gothic" panose="020B0502020202020204" pitchFamily="34" charset="0"/>
                          <a:ea typeface="+mn-ea"/>
                          <a:cs typeface="+mn-cs"/>
                        </a:rPr>
                        <a:t>ensory</a:t>
                      </a:r>
                    </a:p>
                    <a:p>
                      <a:pPr marL="0" lvl="0" algn="l" defTabSz="914400" rtl="0" eaLnBrk="1" fontAlgn="base" latinLnBrk="0" hangingPunct="1"/>
                      <a:r>
                        <a:rPr lang="en-GB" sz="800" dirty="0">
                          <a:solidFill>
                            <a:schemeClr val="tx1"/>
                          </a:solidFill>
                          <a:latin typeface="Century Gothic" panose="020B0502020202020204" pitchFamily="34" charset="0"/>
                        </a:rPr>
                        <a:t>•</a:t>
                      </a:r>
                      <a:r>
                        <a:rPr lang="en-GB" sz="800" kern="1200" dirty="0">
                          <a:solidFill>
                            <a:schemeClr val="tx1"/>
                          </a:solidFill>
                          <a:latin typeface="Century Gothic" panose="020B0502020202020204" pitchFamily="34" charset="0"/>
                          <a:ea typeface="+mn-ea"/>
                          <a:cs typeface="+mn-cs"/>
                        </a:rPr>
                        <a:t>Repetitive text (refrains)</a:t>
                      </a:r>
                    </a:p>
                    <a:p>
                      <a:pPr marL="0" algn="l" defTabSz="914400" rtl="0" eaLnBrk="1" latinLnBrk="0" hangingPunct="1"/>
                      <a:r>
                        <a:rPr lang="en-GB" sz="800" dirty="0">
                          <a:solidFill>
                            <a:schemeClr val="tx1"/>
                          </a:solidFill>
                          <a:latin typeface="Century Gothic" panose="020B0502020202020204" pitchFamily="34" charset="0"/>
                        </a:rPr>
                        <a:t>•</a:t>
                      </a:r>
                      <a:r>
                        <a:rPr lang="en-GB" sz="800" kern="1200" dirty="0">
                          <a:solidFill>
                            <a:schemeClr val="tx1"/>
                          </a:solidFill>
                          <a:latin typeface="Century Gothic" panose="020B0502020202020204" pitchFamily="34" charset="0"/>
                          <a:ea typeface="+mn-ea"/>
                          <a:cs typeface="+mn-cs"/>
                        </a:rPr>
                        <a:t>pattern in words / shape / rhythm</a:t>
                      </a:r>
                    </a:p>
                    <a:p>
                      <a:pPr marL="0" algn="l" defTabSz="914400" rtl="0" eaLnBrk="1" latinLnBrk="0" hangingPunct="1"/>
                      <a:r>
                        <a:rPr lang="en-GB" sz="800" dirty="0">
                          <a:solidFill>
                            <a:schemeClr val="tx1"/>
                          </a:solidFill>
                          <a:latin typeface="Century Gothic" panose="020B0502020202020204" pitchFamily="34" charset="0"/>
                        </a:rPr>
                        <a:t>•</a:t>
                      </a:r>
                      <a:r>
                        <a:rPr lang="en-GB" sz="800" kern="1200" dirty="0">
                          <a:solidFill>
                            <a:schemeClr val="tx1"/>
                          </a:solidFill>
                          <a:latin typeface="Century Gothic" panose="020B0502020202020204" pitchFamily="34" charset="0"/>
                          <a:ea typeface="+mn-ea"/>
                          <a:cs typeface="+mn-cs"/>
                        </a:rPr>
                        <a:t>Rhyme schemes (ABAB, AABB etc.) and assonance</a:t>
                      </a:r>
                    </a:p>
                    <a:p>
                      <a:pPr marL="0" algn="l" defTabSz="914400" rtl="0" eaLnBrk="1" latinLnBrk="0" hangingPunct="1"/>
                      <a:r>
                        <a:rPr lang="en-GB" sz="800" kern="1200" dirty="0">
                          <a:solidFill>
                            <a:schemeClr val="tx1"/>
                          </a:solidFill>
                          <a:latin typeface="Century Gothic" panose="020B0502020202020204" pitchFamily="34" charset="0"/>
                          <a:ea typeface="+mn-ea"/>
                          <a:cs typeface="+mn-cs"/>
                        </a:rPr>
                        <a:t>*Oxymoron and enjambment </a:t>
                      </a:r>
                    </a:p>
                    <a:p>
                      <a:pPr marL="0" algn="l" defTabSz="914400" rtl="0" eaLnBrk="1" latinLnBrk="0" hangingPunct="1"/>
                      <a:r>
                        <a:rPr lang="en-GB" sz="800" kern="1200" dirty="0">
                          <a:solidFill>
                            <a:schemeClr val="tx1"/>
                          </a:solidFill>
                          <a:latin typeface="Century Gothic" panose="020B0502020202020204" pitchFamily="34" charset="0"/>
                          <a:ea typeface="+mn-ea"/>
                          <a:cs typeface="+mn-cs"/>
                        </a:rPr>
                        <a:t>*Tells a story</a:t>
                      </a:r>
                    </a:p>
                  </a:txBody>
                  <a:tcPr/>
                </a:tc>
                <a:extLst>
                  <a:ext uri="{0D108BD9-81ED-4DB2-BD59-A6C34878D82A}">
                    <a16:rowId xmlns:a16="http://schemas.microsoft.com/office/drawing/2014/main" val="2081535476"/>
                  </a:ext>
                </a:extLst>
              </a:tr>
            </a:tbl>
          </a:graphicData>
        </a:graphic>
      </p:graphicFrame>
      <p:sp>
        <p:nvSpPr>
          <p:cNvPr id="7" name="Rectangle 6">
            <a:extLst>
              <a:ext uri="{FF2B5EF4-FFF2-40B4-BE49-F238E27FC236}">
                <a16:creationId xmlns:a16="http://schemas.microsoft.com/office/drawing/2014/main" id="{355A5BCC-5C6D-1976-A6C0-A05B4C191D57}"/>
              </a:ext>
            </a:extLst>
          </p:cNvPr>
          <p:cNvSpPr/>
          <p:nvPr/>
        </p:nvSpPr>
        <p:spPr>
          <a:xfrm>
            <a:off x="3933245" y="432135"/>
            <a:ext cx="6473687" cy="1309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 name="Rectangle 7">
            <a:extLst>
              <a:ext uri="{FF2B5EF4-FFF2-40B4-BE49-F238E27FC236}">
                <a16:creationId xmlns:a16="http://schemas.microsoft.com/office/drawing/2014/main" id="{5A1FC60E-756A-8813-FB4C-EE69DC8A3ECB}"/>
              </a:ext>
            </a:extLst>
          </p:cNvPr>
          <p:cNvSpPr/>
          <p:nvPr/>
        </p:nvSpPr>
        <p:spPr>
          <a:xfrm>
            <a:off x="1785068" y="432135"/>
            <a:ext cx="2067339" cy="1309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dirty="0">
                <a:solidFill>
                  <a:prstClr val="black"/>
                </a:solidFill>
                <a:latin typeface="Century Gothic" panose="020B0502020202020204" pitchFamily="34" charset="0"/>
              </a:rPr>
              <a:t>Motivational Core Texts:</a:t>
            </a:r>
          </a:p>
        </p:txBody>
      </p:sp>
      <p:pic>
        <p:nvPicPr>
          <p:cNvPr id="5" name="Picture 4">
            <a:extLst>
              <a:ext uri="{FF2B5EF4-FFF2-40B4-BE49-F238E27FC236}">
                <a16:creationId xmlns:a16="http://schemas.microsoft.com/office/drawing/2014/main" id="{937CB162-21E7-94B3-237A-01CC8D5E43D0}"/>
              </a:ext>
            </a:extLst>
          </p:cNvPr>
          <p:cNvPicPr>
            <a:picLocks noChangeAspect="1"/>
          </p:cNvPicPr>
          <p:nvPr/>
        </p:nvPicPr>
        <p:blipFill>
          <a:blip r:embed="rId2"/>
          <a:stretch>
            <a:fillRect/>
          </a:stretch>
        </p:blipFill>
        <p:spPr>
          <a:xfrm>
            <a:off x="105318" y="98285"/>
            <a:ext cx="1212990" cy="1196259"/>
          </a:xfrm>
          <a:prstGeom prst="rect">
            <a:avLst/>
          </a:prstGeom>
        </p:spPr>
      </p:pic>
      <p:pic>
        <p:nvPicPr>
          <p:cNvPr id="3074" name="Picture 2" descr="Journey (Aaron Becker's Wordless Trilogy, 1): Amazon.co.uk: Becker, Aaron,  Becker, Aaron: 9780763660536: Books">
            <a:extLst>
              <a:ext uri="{FF2B5EF4-FFF2-40B4-BE49-F238E27FC236}">
                <a16:creationId xmlns:a16="http://schemas.microsoft.com/office/drawing/2014/main" id="{17920677-B01F-7641-53D3-73087E0E2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9" y="450113"/>
            <a:ext cx="1232638" cy="12326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hackleton's Journey: 1 : William Grill: Amazon.co.uk: Books">
            <a:extLst>
              <a:ext uri="{FF2B5EF4-FFF2-40B4-BE49-F238E27FC236}">
                <a16:creationId xmlns:a16="http://schemas.microsoft.com/office/drawing/2014/main" id="{D94023B5-FC0D-D7CA-DAAC-C672086B9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14371"/>
            <a:ext cx="914401" cy="11836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The Miraculous Journey of Edward Tulane: Amazon.co.uk: DiCamillo, Kate,  Ibatoulline, Bagram: 9780763680909: Books">
            <a:extLst>
              <a:ext uri="{FF2B5EF4-FFF2-40B4-BE49-F238E27FC236}">
                <a16:creationId xmlns:a16="http://schemas.microsoft.com/office/drawing/2014/main" id="{9DFE4F8C-96CB-975E-596A-009A6BA75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754" y="531610"/>
            <a:ext cx="745571" cy="11102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sney's Pocahontas by Walt Disney">
            <a:extLst>
              <a:ext uri="{FF2B5EF4-FFF2-40B4-BE49-F238E27FC236}">
                <a16:creationId xmlns:a16="http://schemas.microsoft.com/office/drawing/2014/main" id="{1C9D82C4-5655-78C6-2D65-12A6508B38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0475" y="514372"/>
            <a:ext cx="856328" cy="11836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32D9711-5DAE-0620-0706-DFCC7F8C11D7}"/>
              </a:ext>
            </a:extLst>
          </p:cNvPr>
          <p:cNvPicPr>
            <a:picLocks noChangeAspect="1"/>
          </p:cNvPicPr>
          <p:nvPr/>
        </p:nvPicPr>
        <p:blipFill>
          <a:blip r:embed="rId7"/>
          <a:stretch>
            <a:fillRect/>
          </a:stretch>
        </p:blipFill>
        <p:spPr>
          <a:xfrm>
            <a:off x="7965483" y="497373"/>
            <a:ext cx="1207672" cy="1217612"/>
          </a:xfrm>
          <a:prstGeom prst="rect">
            <a:avLst/>
          </a:prstGeom>
        </p:spPr>
      </p:pic>
      <p:pic>
        <p:nvPicPr>
          <p:cNvPr id="18" name="Picture 17">
            <a:extLst>
              <a:ext uri="{FF2B5EF4-FFF2-40B4-BE49-F238E27FC236}">
                <a16:creationId xmlns:a16="http://schemas.microsoft.com/office/drawing/2014/main" id="{396DE9C6-73B2-57E4-672E-2DFD7A7E0581}"/>
              </a:ext>
            </a:extLst>
          </p:cNvPr>
          <p:cNvPicPr>
            <a:picLocks noChangeAspect="1"/>
          </p:cNvPicPr>
          <p:nvPr/>
        </p:nvPicPr>
        <p:blipFill>
          <a:blip r:embed="rId8"/>
          <a:stretch>
            <a:fillRect/>
          </a:stretch>
        </p:blipFill>
        <p:spPr>
          <a:xfrm>
            <a:off x="9198556" y="497373"/>
            <a:ext cx="1160682" cy="1185378"/>
          </a:xfrm>
          <a:prstGeom prst="rect">
            <a:avLst/>
          </a:prstGeom>
        </p:spPr>
      </p:pic>
    </p:spTree>
    <p:extLst>
      <p:ext uri="{BB962C8B-B14F-4D97-AF65-F5344CB8AC3E}">
        <p14:creationId xmlns:p14="http://schemas.microsoft.com/office/powerpoint/2010/main" val="182272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4AA742DB-AF26-419D-9823-F737DE398401}"/>
              </a:ext>
            </a:extLst>
          </p:cNvPr>
          <p:cNvSpPr txBox="1"/>
          <p:nvPr/>
        </p:nvSpPr>
        <p:spPr>
          <a:xfrm>
            <a:off x="9441937" y="6663431"/>
            <a:ext cx="1540367" cy="220687"/>
          </a:xfrm>
          <a:prstGeom prst="rect">
            <a:avLst/>
          </a:prstGeom>
          <a:noFill/>
          <a:ln>
            <a:noFill/>
            <a:prstDash/>
          </a:ln>
        </p:spPr>
        <p:txBody>
          <a:bodyPr vert="horz" wrap="square" lIns="63305" tIns="31652" rIns="63305" bIns="31652" anchor="t" anchorCtr="0" compatLnSpc="0">
            <a:noAutofit/>
          </a:bodyPr>
          <a:lstStyle/>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Cambria" panose="02040503050406030204" pitchFamily="18" charset="0"/>
              </a:rPr>
              <a:t>©</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Primary Stars Education</a:t>
            </a:r>
            <a:endPar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80B42546-77B6-446B-A40A-8FB322A84BAE}"/>
              </a:ext>
            </a:extLst>
          </p:cNvPr>
          <p:cNvGraphicFramePr>
            <a:graphicFrameLocks noGrp="1"/>
          </p:cNvGraphicFramePr>
          <p:nvPr/>
        </p:nvGraphicFramePr>
        <p:xfrm>
          <a:off x="92467" y="571372"/>
          <a:ext cx="12020767" cy="6278557"/>
        </p:xfrm>
        <a:graphic>
          <a:graphicData uri="http://schemas.openxmlformats.org/drawingml/2006/table">
            <a:tbl>
              <a:tblPr firstRow="1" bandRow="1">
                <a:tableStyleId>{5C22544A-7EE6-4342-B048-85BDC9FD1C3A}</a:tableStyleId>
              </a:tblPr>
              <a:tblGrid>
                <a:gridCol w="708991">
                  <a:extLst>
                    <a:ext uri="{9D8B030D-6E8A-4147-A177-3AD203B41FA5}">
                      <a16:colId xmlns:a16="http://schemas.microsoft.com/office/drawing/2014/main" val="1558636196"/>
                    </a:ext>
                  </a:extLst>
                </a:gridCol>
                <a:gridCol w="942648">
                  <a:extLst>
                    <a:ext uri="{9D8B030D-6E8A-4147-A177-3AD203B41FA5}">
                      <a16:colId xmlns:a16="http://schemas.microsoft.com/office/drawing/2014/main" val="185067635"/>
                    </a:ext>
                  </a:extLst>
                </a:gridCol>
                <a:gridCol w="942648">
                  <a:extLst>
                    <a:ext uri="{9D8B030D-6E8A-4147-A177-3AD203B41FA5}">
                      <a16:colId xmlns:a16="http://schemas.microsoft.com/office/drawing/2014/main" val="839010137"/>
                    </a:ext>
                  </a:extLst>
                </a:gridCol>
                <a:gridCol w="942648">
                  <a:extLst>
                    <a:ext uri="{9D8B030D-6E8A-4147-A177-3AD203B41FA5}">
                      <a16:colId xmlns:a16="http://schemas.microsoft.com/office/drawing/2014/main" val="2881577828"/>
                    </a:ext>
                  </a:extLst>
                </a:gridCol>
                <a:gridCol w="942648">
                  <a:extLst>
                    <a:ext uri="{9D8B030D-6E8A-4147-A177-3AD203B41FA5}">
                      <a16:colId xmlns:a16="http://schemas.microsoft.com/office/drawing/2014/main" val="2333984587"/>
                    </a:ext>
                  </a:extLst>
                </a:gridCol>
                <a:gridCol w="942648">
                  <a:extLst>
                    <a:ext uri="{9D8B030D-6E8A-4147-A177-3AD203B41FA5}">
                      <a16:colId xmlns:a16="http://schemas.microsoft.com/office/drawing/2014/main" val="2368918563"/>
                    </a:ext>
                  </a:extLst>
                </a:gridCol>
                <a:gridCol w="588152">
                  <a:extLst>
                    <a:ext uri="{9D8B030D-6E8A-4147-A177-3AD203B41FA5}">
                      <a16:colId xmlns:a16="http://schemas.microsoft.com/office/drawing/2014/main" val="493329073"/>
                    </a:ext>
                  </a:extLst>
                </a:gridCol>
                <a:gridCol w="354496">
                  <a:extLst>
                    <a:ext uri="{9D8B030D-6E8A-4147-A177-3AD203B41FA5}">
                      <a16:colId xmlns:a16="http://schemas.microsoft.com/office/drawing/2014/main" val="3860391972"/>
                    </a:ext>
                  </a:extLst>
                </a:gridCol>
                <a:gridCol w="942648">
                  <a:extLst>
                    <a:ext uri="{9D8B030D-6E8A-4147-A177-3AD203B41FA5}">
                      <a16:colId xmlns:a16="http://schemas.microsoft.com/office/drawing/2014/main" val="920426860"/>
                    </a:ext>
                  </a:extLst>
                </a:gridCol>
                <a:gridCol w="942648">
                  <a:extLst>
                    <a:ext uri="{9D8B030D-6E8A-4147-A177-3AD203B41FA5}">
                      <a16:colId xmlns:a16="http://schemas.microsoft.com/office/drawing/2014/main" val="3366675494"/>
                    </a:ext>
                  </a:extLst>
                </a:gridCol>
                <a:gridCol w="942648">
                  <a:extLst>
                    <a:ext uri="{9D8B030D-6E8A-4147-A177-3AD203B41FA5}">
                      <a16:colId xmlns:a16="http://schemas.microsoft.com/office/drawing/2014/main" val="1904794656"/>
                    </a:ext>
                  </a:extLst>
                </a:gridCol>
                <a:gridCol w="942648">
                  <a:extLst>
                    <a:ext uri="{9D8B030D-6E8A-4147-A177-3AD203B41FA5}">
                      <a16:colId xmlns:a16="http://schemas.microsoft.com/office/drawing/2014/main" val="2030266313"/>
                    </a:ext>
                  </a:extLst>
                </a:gridCol>
                <a:gridCol w="942648">
                  <a:extLst>
                    <a:ext uri="{9D8B030D-6E8A-4147-A177-3AD203B41FA5}">
                      <a16:colId xmlns:a16="http://schemas.microsoft.com/office/drawing/2014/main" val="587566285"/>
                    </a:ext>
                  </a:extLst>
                </a:gridCol>
                <a:gridCol w="942648">
                  <a:extLst>
                    <a:ext uri="{9D8B030D-6E8A-4147-A177-3AD203B41FA5}">
                      <a16:colId xmlns:a16="http://schemas.microsoft.com/office/drawing/2014/main" val="1189135501"/>
                    </a:ext>
                  </a:extLst>
                </a:gridCol>
              </a:tblGrid>
              <a:tr h="517141">
                <a:tc>
                  <a:txBody>
                    <a:bodyPr/>
                    <a:lstStyle/>
                    <a:p>
                      <a:pPr algn="ctr"/>
                      <a:endParaRPr lang="en-GB"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solidFill>
                            <a:schemeClr val="bg1"/>
                          </a:solidFill>
                          <a:latin typeface="+mn-lt"/>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a:r>
                        <a:rPr lang="en-GB" sz="1250" b="1" dirty="0">
                          <a:solidFill>
                            <a:schemeClr val="bg1"/>
                          </a:solidFill>
                          <a:latin typeface="+mn-lt"/>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a:txBody>
                    <a:bodyPr/>
                    <a:lstStyle/>
                    <a:p>
                      <a:pPr algn="ctr"/>
                      <a:r>
                        <a:rPr lang="en-GB" sz="1250" b="1" dirty="0">
                          <a:solidFill>
                            <a:schemeClr val="bg1"/>
                          </a:solidFill>
                          <a:latin typeface="+mn-lt"/>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55262664"/>
                  </a:ext>
                </a:extLst>
              </a:tr>
              <a:tr h="803482">
                <a:tc>
                  <a:txBody>
                    <a:bodyPr/>
                    <a:lstStyle/>
                    <a:p>
                      <a:pPr algn="ctr"/>
                      <a:r>
                        <a:rPr lang="en-GB" sz="1600" b="1" dirty="0">
                          <a:solidFill>
                            <a:schemeClr val="bg1"/>
                          </a:solidFill>
                          <a:latin typeface="+mn-lt"/>
                        </a:rPr>
                        <a:t>Autumn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ctr"/>
                      <a:r>
                        <a:rPr lang="en-GB" sz="1250" b="0" dirty="0">
                          <a:solidFill>
                            <a:schemeClr val="tx1"/>
                          </a:solidFill>
                          <a:latin typeface="+mn-lt"/>
                        </a:rPr>
                        <a:t>Number: Place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GB" sz="1250" b="0" dirty="0">
                          <a:solidFill>
                            <a:schemeClr val="tx1"/>
                          </a:solidFill>
                          <a:latin typeface="+mn-lt"/>
                        </a:rPr>
                        <a:t>Number: Addition and Subtraction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dirty="0">
                          <a:solidFill>
                            <a:schemeClr val="tx1"/>
                          </a:solidFill>
                          <a:latin typeface="+mn-lt"/>
                        </a:rPr>
                        <a:t>Consolidation/ Autumn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941894"/>
                  </a:ext>
                </a:extLst>
              </a:tr>
              <a:tr h="1121954">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 4 at start of every lesson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Fluency: Monday and Tuesday in classes 9:00-9:30</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Every lesson and additional focus in lessons on Fridays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TT rockstars: additional time for children to practise on class timetable</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number bonds for all numbers to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kern="1200" dirty="0">
                          <a:solidFill>
                            <a:schemeClr val="dk1"/>
                          </a:solidFill>
                          <a:effectLst/>
                          <a:latin typeface="+mn-lt"/>
                          <a:ea typeface="+mn-ea"/>
                          <a:cs typeface="+mn-cs"/>
                        </a:rPr>
                        <a:t>I know the multiplication and division facts for the 3 times table.</a:t>
                      </a:r>
                      <a:endParaRPr lang="en-US" sz="1100" b="0" i="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4015016"/>
                  </a:ext>
                </a:extLst>
              </a:tr>
              <a:tr h="803482">
                <a:tc>
                  <a:txBody>
                    <a:bodyPr/>
                    <a:lstStyle/>
                    <a:p>
                      <a:pPr algn="ctr"/>
                      <a:r>
                        <a:rPr lang="en-GB" sz="1600" b="1" dirty="0">
                          <a:solidFill>
                            <a:schemeClr val="bg1"/>
                          </a:solidFill>
                          <a:latin typeface="+mn-lt"/>
                        </a:rPr>
                        <a:t>Spring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en-GB" sz="1250" b="0" dirty="0">
                          <a:solidFill>
                            <a:schemeClr val="tx1"/>
                          </a:solidFill>
                          <a:latin typeface="+mn-lt"/>
                        </a:rPr>
                        <a:t>Measurement: Length and Perimeter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r>
                        <a:rPr lang="en-GB" sz="1250" b="0" dirty="0">
                          <a:solidFill>
                            <a:schemeClr val="tx1"/>
                          </a:solidFill>
                          <a:latin typeface="+mn-lt"/>
                        </a:rPr>
                        <a:t>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3">
                  <a:txBody>
                    <a:bodyPr/>
                    <a:lstStyle/>
                    <a:p>
                      <a:pPr algn="ctr"/>
                      <a:r>
                        <a:rPr lang="en-GB" sz="1250" b="0" dirty="0">
                          <a:solidFill>
                            <a:schemeClr val="tx1"/>
                          </a:solidFill>
                          <a:latin typeface="+mn-lt"/>
                        </a:rPr>
                        <a:t>Number: Fractions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250" b="0" dirty="0">
                          <a:solidFill>
                            <a:schemeClr val="tx1"/>
                          </a:solidFill>
                          <a:latin typeface="+mn-lt"/>
                        </a:rPr>
                        <a:t>Measurement: Mass and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dirty="0">
                          <a:solidFill>
                            <a:schemeClr val="tx1"/>
                          </a:solidFill>
                          <a:latin typeface="+mn-lt"/>
                        </a:rPr>
                        <a:t>Consolidation/ Spring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263820"/>
                  </a:ext>
                </a:extLst>
              </a:tr>
              <a:tr h="1017601">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 4 at start of every lesson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Fluency: Monday and Tuesday in classes 9:00-9:30</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Every lesson and additional focus in lessons on Fridays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TT rockstars: additional time for children to practise on class timetable</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algn="ctr"/>
                      <a:r>
                        <a:rPr lang="en-US" sz="1100" b="0" i="0" dirty="0" err="1">
                          <a:latin typeface="+mn-lt"/>
                        </a:rPr>
                        <a:t>Spr</a:t>
                      </a:r>
                      <a:r>
                        <a:rPr lang="en-US" sz="1100" b="0" i="0" dirty="0">
                          <a:latin typeface="+mn-lt"/>
                        </a:rPr>
                        <a:t> 1: </a:t>
                      </a:r>
                      <a:r>
                        <a:rPr lang="en-GB" sz="1100" b="0" kern="1200" dirty="0">
                          <a:solidFill>
                            <a:schemeClr val="dk1"/>
                          </a:solidFill>
                          <a:effectLst/>
                          <a:latin typeface="+mn-lt"/>
                          <a:ea typeface="+mn-ea"/>
                          <a:cs typeface="+mn-cs"/>
                        </a:rPr>
                        <a:t>I can recall facts about durations of time.</a:t>
                      </a:r>
                    </a:p>
                    <a:p>
                      <a:pPr algn="ctr"/>
                      <a:r>
                        <a:rPr lang="en-GB" sz="1100" b="0" i="1" kern="1200" dirty="0">
                          <a:solidFill>
                            <a:schemeClr val="dk1"/>
                          </a:solidFill>
                          <a:effectLst/>
                          <a:latin typeface="+mn-lt"/>
                          <a:ea typeface="+mn-ea"/>
                          <a:cs typeface="+mn-cs"/>
                        </a:rPr>
                        <a:t>Durations and number of days in the months of the year</a:t>
                      </a:r>
                    </a:p>
                    <a:p>
                      <a:pPr algn="ctr"/>
                      <a:r>
                        <a:rPr lang="en-US" sz="1100" b="0" i="0" dirty="0" err="1">
                          <a:latin typeface="+mn-lt"/>
                        </a:rPr>
                        <a:t>Spr</a:t>
                      </a:r>
                      <a:r>
                        <a:rPr lang="en-US" sz="1100" b="0" i="0" dirty="0">
                          <a:latin typeface="+mn-lt"/>
                        </a:rPr>
                        <a:t> 2: </a:t>
                      </a:r>
                      <a:r>
                        <a:rPr lang="en-GB" sz="1100" b="0" kern="1200" dirty="0">
                          <a:solidFill>
                            <a:schemeClr val="dk1"/>
                          </a:solidFill>
                          <a:effectLst/>
                          <a:latin typeface="+mn-lt"/>
                          <a:ea typeface="+mn-ea"/>
                          <a:cs typeface="+mn-cs"/>
                        </a:rPr>
                        <a:t>I know the multiplication and division facts for the 4 times table.</a:t>
                      </a:r>
                      <a:endParaRPr lang="en-US" sz="1100" b="0" i="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9758469"/>
                  </a:ext>
                </a:extLst>
              </a:tr>
              <a:tr h="900830">
                <a:tc>
                  <a:txBody>
                    <a:bodyPr/>
                    <a:lstStyle/>
                    <a:p>
                      <a:pPr algn="ctr"/>
                      <a:r>
                        <a:rPr lang="en-GB" sz="1600" b="1" dirty="0">
                          <a:solidFill>
                            <a:schemeClr val="bg1"/>
                          </a:solidFill>
                          <a:latin typeface="+mn-lt"/>
                        </a:rPr>
                        <a:t>Summer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a:r>
                        <a:rPr lang="en-GB" sz="1250" b="0" dirty="0">
                          <a:solidFill>
                            <a:schemeClr val="tx1"/>
                          </a:solidFill>
                          <a:latin typeface="+mn-lt"/>
                        </a:rPr>
                        <a:t>Number: Fractions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b="0" dirty="0">
                          <a:solidFill>
                            <a:schemeClr val="tx1"/>
                          </a:solidFill>
                          <a:latin typeface="+mn-lt"/>
                        </a:rPr>
                        <a:t>Measurement: Money</a:t>
                      </a:r>
                      <a:endParaRPr kumimoji="0" lang="en-GB" sz="16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b="0" dirty="0">
                          <a:solidFill>
                            <a:schemeClr val="tx1"/>
                          </a:solidFill>
                          <a:latin typeface="+mn-lt"/>
                        </a:rPr>
                        <a:t>Measurement</a:t>
                      </a:r>
                      <a:r>
                        <a:rPr lang="en-GB" sz="1250" b="0">
                          <a:solidFill>
                            <a:schemeClr val="tx1"/>
                          </a:solidFill>
                          <a:latin typeface="+mn-lt"/>
                        </a:rPr>
                        <a:t>: Time</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mn-lt"/>
                        <a:ea typeface="+mn-ea"/>
                        <a:cs typeface="+mn-cs"/>
                      </a:endParaRPr>
                    </a:p>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4">
                  <a:txBody>
                    <a:bodyPr/>
                    <a:lstStyle/>
                    <a:p>
                      <a:pPr algn="ctr"/>
                      <a:r>
                        <a:rPr lang="en-GB" sz="1250" b="0" dirty="0">
                          <a:solidFill>
                            <a:schemeClr val="tx1"/>
                          </a:solidFill>
                          <a:latin typeface="+mn-lt"/>
                        </a:rPr>
                        <a:t>Measurement: Time</a:t>
                      </a: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r>
                        <a:rPr lang="en-GB" sz="1250" b="0" dirty="0">
                          <a:solidFill>
                            <a:schemeClr val="tx1"/>
                          </a:solidFill>
                          <a:latin typeface="+mn-lt"/>
                        </a:rPr>
                        <a:t>Measurement: Mass and Capacity</a:t>
                      </a: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pPr algn="ctr"/>
                      <a:r>
                        <a:rPr lang="en-GB" sz="1250" b="0" dirty="0">
                          <a:solidFill>
                            <a:schemeClr val="tx1"/>
                          </a:solidFill>
                          <a:latin typeface="+mn-lt"/>
                        </a:rPr>
                        <a:t>Geometry: Property of Shapes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r>
                        <a:rPr lang="en-GB" sz="1250" b="0" dirty="0">
                          <a:solidFill>
                            <a:schemeClr val="tx1"/>
                          </a:solidFill>
                          <a:latin typeface="+mn-lt"/>
                        </a:rPr>
                        <a:t>Geometry: Shape</a:t>
                      </a: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r>
                        <a:rPr lang="en-GB" sz="1250" b="0" dirty="0">
                          <a:solidFill>
                            <a:schemeClr val="tx1"/>
                          </a:solidFill>
                          <a:latin typeface="+mn-lt"/>
                        </a:rPr>
                        <a:t>Measurement: Mass and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r>
                        <a:rPr lang="en-GB" sz="1250" b="0" dirty="0">
                          <a:solidFill>
                            <a:schemeClr val="tx1"/>
                          </a:solidFill>
                          <a:latin typeface="Sassoon Infant Std" panose="020B0503020103030203" pitchFamily="34" charset="0"/>
                        </a:rPr>
                        <a:t>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dirty="0">
                          <a:solidFill>
                            <a:schemeClr val="tx1"/>
                          </a:solidFill>
                          <a:latin typeface="+mn-lt"/>
                        </a:rPr>
                        <a:t>Consolidation/ Summer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226249"/>
                  </a:ext>
                </a:extLst>
              </a:tr>
              <a:tr h="1114067">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 4 at start of every lesson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Fluency: Monday and Tuesday in classes 9:00-9:30</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Every lesson and additional focus in lessons on Fridays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TT rockstars: additional time for children to practise on class timetable</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algn="ctr"/>
                      <a:r>
                        <a:rPr lang="en-US" sz="1100" b="0" i="0" dirty="0">
                          <a:latin typeface="+mn-lt"/>
                        </a:rPr>
                        <a:t>Sum 1: </a:t>
                      </a:r>
                      <a:r>
                        <a:rPr lang="en-GB" sz="1100" b="0" kern="1200" dirty="0">
                          <a:solidFill>
                            <a:schemeClr val="dk1"/>
                          </a:solidFill>
                          <a:effectLst/>
                          <a:latin typeface="+mn-lt"/>
                          <a:ea typeface="+mn-ea"/>
                          <a:cs typeface="+mn-cs"/>
                        </a:rPr>
                        <a:t>I can tell the time (to the nearest minute).</a:t>
                      </a:r>
                    </a:p>
                    <a:p>
                      <a:pPr algn="ctr"/>
                      <a:r>
                        <a:rPr lang="en-US" sz="1100" b="0" i="0" dirty="0">
                          <a:latin typeface="+mn-lt"/>
                        </a:rPr>
                        <a:t>Sum 2: </a:t>
                      </a:r>
                      <a:r>
                        <a:rPr lang="en-GB" sz="1100" b="0" kern="1200" dirty="0">
                          <a:solidFill>
                            <a:schemeClr val="dk1"/>
                          </a:solidFill>
                          <a:effectLst/>
                          <a:latin typeface="+mn-lt"/>
                          <a:ea typeface="+mn-ea"/>
                          <a:cs typeface="+mn-cs"/>
                        </a:rPr>
                        <a:t>I know the multiplication and division facts for the 8 times table.</a:t>
                      </a:r>
                      <a:endParaRPr lang="en-US" sz="1100" b="0" i="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6396193"/>
                  </a:ext>
                </a:extLst>
              </a:tr>
            </a:tbl>
          </a:graphicData>
        </a:graphic>
      </p:graphicFrame>
      <p:sp>
        <p:nvSpPr>
          <p:cNvPr id="6" name="TextBox 5">
            <a:extLst>
              <a:ext uri="{FF2B5EF4-FFF2-40B4-BE49-F238E27FC236}">
                <a16:creationId xmlns:a16="http://schemas.microsoft.com/office/drawing/2014/main" id="{E182F294-F229-4B33-A1E2-E382BE7C4ECE}"/>
              </a:ext>
            </a:extLst>
          </p:cNvPr>
          <p:cNvSpPr txBox="1"/>
          <p:nvPr/>
        </p:nvSpPr>
        <p:spPr>
          <a:xfrm>
            <a:off x="1271589" y="8070"/>
            <a:ext cx="4543584" cy="461665"/>
          </a:xfrm>
          <a:prstGeom prst="rect">
            <a:avLst/>
          </a:prstGeom>
          <a:solidFill>
            <a:schemeClr val="accent1">
              <a:lumMod val="20000"/>
              <a:lumOff val="80000"/>
            </a:schemeClr>
          </a:solidFill>
          <a:ln>
            <a:solidFill>
              <a:schemeClr val="tx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Year 3 – Yearly Overview- Maths</a:t>
            </a:r>
          </a:p>
        </p:txBody>
      </p:sp>
    </p:spTree>
    <p:extLst>
      <p:ext uri="{BB962C8B-B14F-4D97-AF65-F5344CB8AC3E}">
        <p14:creationId xmlns:p14="http://schemas.microsoft.com/office/powerpoint/2010/main" val="381188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4AA742DB-AF26-419D-9823-F737DE398401}"/>
              </a:ext>
            </a:extLst>
          </p:cNvPr>
          <p:cNvSpPr txBox="1"/>
          <p:nvPr/>
        </p:nvSpPr>
        <p:spPr>
          <a:xfrm>
            <a:off x="9441937" y="6663431"/>
            <a:ext cx="1540367" cy="220687"/>
          </a:xfrm>
          <a:prstGeom prst="rect">
            <a:avLst/>
          </a:prstGeom>
          <a:noFill/>
          <a:ln>
            <a:noFill/>
            <a:prstDash/>
          </a:ln>
        </p:spPr>
        <p:txBody>
          <a:bodyPr vert="horz" wrap="square" lIns="63305" tIns="31652" rIns="63305" bIns="31652" anchor="t" anchorCtr="0" compatLnSpc="0">
            <a:noAutofit/>
          </a:bodyPr>
          <a:lstStyle/>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Cambria" panose="02040503050406030204" pitchFamily="18" charset="0"/>
              </a:rPr>
              <a:t>©</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Primary Stars Education</a:t>
            </a:r>
            <a:endPar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80B42546-77B6-446B-A40A-8FB322A84BAE}"/>
              </a:ext>
            </a:extLst>
          </p:cNvPr>
          <p:cNvGraphicFramePr>
            <a:graphicFrameLocks noGrp="1"/>
          </p:cNvGraphicFramePr>
          <p:nvPr/>
        </p:nvGraphicFramePr>
        <p:xfrm>
          <a:off x="74488" y="330273"/>
          <a:ext cx="12117516" cy="6711976"/>
        </p:xfrm>
        <a:graphic>
          <a:graphicData uri="http://schemas.openxmlformats.org/drawingml/2006/table">
            <a:tbl>
              <a:tblPr firstRow="1" bandRow="1">
                <a:tableStyleId>{5C22544A-7EE6-4342-B048-85BDC9FD1C3A}</a:tableStyleId>
              </a:tblPr>
              <a:tblGrid>
                <a:gridCol w="714696">
                  <a:extLst>
                    <a:ext uri="{9D8B030D-6E8A-4147-A177-3AD203B41FA5}">
                      <a16:colId xmlns:a16="http://schemas.microsoft.com/office/drawing/2014/main" val="1558636196"/>
                    </a:ext>
                  </a:extLst>
                </a:gridCol>
                <a:gridCol w="950235">
                  <a:extLst>
                    <a:ext uri="{9D8B030D-6E8A-4147-A177-3AD203B41FA5}">
                      <a16:colId xmlns:a16="http://schemas.microsoft.com/office/drawing/2014/main" val="185067635"/>
                    </a:ext>
                  </a:extLst>
                </a:gridCol>
                <a:gridCol w="950235">
                  <a:extLst>
                    <a:ext uri="{9D8B030D-6E8A-4147-A177-3AD203B41FA5}">
                      <a16:colId xmlns:a16="http://schemas.microsoft.com/office/drawing/2014/main" val="839010137"/>
                    </a:ext>
                  </a:extLst>
                </a:gridCol>
                <a:gridCol w="950235">
                  <a:extLst>
                    <a:ext uri="{9D8B030D-6E8A-4147-A177-3AD203B41FA5}">
                      <a16:colId xmlns:a16="http://schemas.microsoft.com/office/drawing/2014/main" val="2881577828"/>
                    </a:ext>
                  </a:extLst>
                </a:gridCol>
                <a:gridCol w="950235">
                  <a:extLst>
                    <a:ext uri="{9D8B030D-6E8A-4147-A177-3AD203B41FA5}">
                      <a16:colId xmlns:a16="http://schemas.microsoft.com/office/drawing/2014/main" val="2333984587"/>
                    </a:ext>
                  </a:extLst>
                </a:gridCol>
                <a:gridCol w="950235">
                  <a:extLst>
                    <a:ext uri="{9D8B030D-6E8A-4147-A177-3AD203B41FA5}">
                      <a16:colId xmlns:a16="http://schemas.microsoft.com/office/drawing/2014/main" val="2368918563"/>
                    </a:ext>
                  </a:extLst>
                </a:gridCol>
                <a:gridCol w="950235">
                  <a:extLst>
                    <a:ext uri="{9D8B030D-6E8A-4147-A177-3AD203B41FA5}">
                      <a16:colId xmlns:a16="http://schemas.microsoft.com/office/drawing/2014/main" val="493329073"/>
                    </a:ext>
                  </a:extLst>
                </a:gridCol>
                <a:gridCol w="950235">
                  <a:extLst>
                    <a:ext uri="{9D8B030D-6E8A-4147-A177-3AD203B41FA5}">
                      <a16:colId xmlns:a16="http://schemas.microsoft.com/office/drawing/2014/main" val="920426860"/>
                    </a:ext>
                  </a:extLst>
                </a:gridCol>
                <a:gridCol w="950235">
                  <a:extLst>
                    <a:ext uri="{9D8B030D-6E8A-4147-A177-3AD203B41FA5}">
                      <a16:colId xmlns:a16="http://schemas.microsoft.com/office/drawing/2014/main" val="3366675494"/>
                    </a:ext>
                  </a:extLst>
                </a:gridCol>
                <a:gridCol w="950235">
                  <a:extLst>
                    <a:ext uri="{9D8B030D-6E8A-4147-A177-3AD203B41FA5}">
                      <a16:colId xmlns:a16="http://schemas.microsoft.com/office/drawing/2014/main" val="1904794656"/>
                    </a:ext>
                  </a:extLst>
                </a:gridCol>
                <a:gridCol w="950235">
                  <a:extLst>
                    <a:ext uri="{9D8B030D-6E8A-4147-A177-3AD203B41FA5}">
                      <a16:colId xmlns:a16="http://schemas.microsoft.com/office/drawing/2014/main" val="2030266313"/>
                    </a:ext>
                  </a:extLst>
                </a:gridCol>
                <a:gridCol w="950235">
                  <a:extLst>
                    <a:ext uri="{9D8B030D-6E8A-4147-A177-3AD203B41FA5}">
                      <a16:colId xmlns:a16="http://schemas.microsoft.com/office/drawing/2014/main" val="587566285"/>
                    </a:ext>
                  </a:extLst>
                </a:gridCol>
                <a:gridCol w="950235">
                  <a:extLst>
                    <a:ext uri="{9D8B030D-6E8A-4147-A177-3AD203B41FA5}">
                      <a16:colId xmlns:a16="http://schemas.microsoft.com/office/drawing/2014/main" val="1189135501"/>
                    </a:ext>
                  </a:extLst>
                </a:gridCol>
              </a:tblGrid>
              <a:tr h="433006">
                <a:tc>
                  <a:txBody>
                    <a:bodyPr/>
                    <a:lstStyle/>
                    <a:p>
                      <a:pPr algn="ctr"/>
                      <a:endParaRPr lang="en-GB"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solidFill>
                            <a:schemeClr val="bg1"/>
                          </a:solidFill>
                          <a:latin typeface="+mn-lt"/>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55262664"/>
                  </a:ext>
                </a:extLst>
              </a:tr>
              <a:tr h="1041430">
                <a:tc>
                  <a:txBody>
                    <a:bodyPr/>
                    <a:lstStyle/>
                    <a:p>
                      <a:pPr algn="ctr"/>
                      <a:r>
                        <a:rPr lang="en-GB" sz="1600" b="1" dirty="0">
                          <a:solidFill>
                            <a:schemeClr val="bg1"/>
                          </a:solidFill>
                          <a:latin typeface="+mn-lt"/>
                        </a:rPr>
                        <a:t>Autumn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4">
                  <a:txBody>
                    <a:bodyPr/>
                    <a:lstStyle/>
                    <a:p>
                      <a:pPr algn="ctr"/>
                      <a:r>
                        <a:rPr lang="en-GB" sz="1250" b="0" dirty="0">
                          <a:solidFill>
                            <a:schemeClr val="tx1"/>
                          </a:solidFill>
                          <a:latin typeface="+mn-lt"/>
                        </a:rPr>
                        <a:t>Number: Place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Number: Addition and Subtraction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Measurement: Length and Perimeter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Consolidation/ Autumn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941894"/>
                  </a:ext>
                </a:extLst>
              </a:tr>
              <a:tr h="896504">
                <a:tc gridSpan="9">
                  <a:txBody>
                    <a:bodyPr/>
                    <a:lstStyle/>
                    <a:p>
                      <a:pPr lvl="0" algn="ctr">
                        <a:buNone/>
                      </a:pPr>
                      <a:r>
                        <a:rPr lang="en-GB" sz="1100" b="1" i="0" u="none" strike="noStrike" noProof="0" dirty="0">
                          <a:solidFill>
                            <a:schemeClr val="bg1"/>
                          </a:solidFill>
                          <a:latin typeface="Calibri"/>
                        </a:rPr>
                        <a:t>On-going: Flashbacks  Tues, Wed Thurs and Fri (to recap on previous learning)</a:t>
                      </a:r>
                    </a:p>
                    <a:p>
                      <a:pPr lvl="0" algn="ctr">
                        <a:buNone/>
                      </a:pPr>
                      <a:r>
                        <a:rPr lang="en-GB" sz="1100" b="1" i="0" u="none" strike="noStrike" noProof="0" dirty="0">
                          <a:solidFill>
                            <a:schemeClr val="bg1"/>
                          </a:solidFill>
                          <a:latin typeface="Calibri"/>
                        </a:rPr>
                        <a:t> Monday 4 number operations fluency and KIRFS- all classes</a:t>
                      </a:r>
                    </a:p>
                    <a:p>
                      <a:pPr lvl="0" algn="ctr">
                        <a:buNone/>
                      </a:pPr>
                      <a:r>
                        <a:rPr lang="en-GB" sz="1100" b="1" i="0" u="none" strike="noStrike" noProof="0" dirty="0">
                          <a:solidFill>
                            <a:schemeClr val="bg1"/>
                          </a:solidFill>
                          <a:latin typeface="Calibri"/>
                        </a:rPr>
                        <a:t>Fluency Monday and Tuesday in classes- 9:00-9:30 </a:t>
                      </a:r>
                    </a:p>
                    <a:p>
                      <a:pPr lvl="0" algn="ctr">
                        <a:buNone/>
                      </a:pPr>
                      <a:r>
                        <a:rPr lang="en-GB" sz="1100" b="1" i="0" u="none" strike="noStrike" noProof="0" dirty="0">
                          <a:solidFill>
                            <a:schemeClr val="bg1"/>
                          </a:solidFill>
                          <a:latin typeface="Calibri"/>
                        </a:rPr>
                        <a:t>Problem Solving  and Reasoning / Blue box challenges, Tues, Wed, </a:t>
                      </a:r>
                      <a:r>
                        <a:rPr lang="en-GB" sz="1100" b="1" i="0" u="none" strike="noStrike" noProof="0" dirty="0" err="1">
                          <a:solidFill>
                            <a:schemeClr val="bg1"/>
                          </a:solidFill>
                          <a:latin typeface="Calibri"/>
                        </a:rPr>
                        <a:t>thurs</a:t>
                      </a:r>
                      <a:r>
                        <a:rPr lang="en-GB" sz="1100" b="1" i="0" u="none" strike="noStrike" noProof="0" dirty="0">
                          <a:solidFill>
                            <a:schemeClr val="bg1"/>
                          </a:solidFill>
                          <a:latin typeface="Calibri"/>
                        </a:rPr>
                        <a:t> </a:t>
                      </a:r>
                      <a:r>
                        <a:rPr lang="en-GB" sz="1100" b="1" i="0" u="none" strike="noStrike" noProof="0" dirty="0" err="1">
                          <a:solidFill>
                            <a:schemeClr val="bg1"/>
                          </a:solidFill>
                          <a:latin typeface="Calibri"/>
                        </a:rPr>
                        <a:t>fri</a:t>
                      </a:r>
                      <a:endParaRPr lang="en-GB" sz="1100" b="1" i="0" u="none" strike="noStrike" noProof="0" dirty="0">
                        <a:solidFill>
                          <a:schemeClr val="bg1"/>
                        </a:solidFill>
                        <a:latin typeface="Calibri"/>
                      </a:endParaRPr>
                    </a:p>
                    <a:p>
                      <a:pPr lvl="0" algn="ctr">
                        <a:buNone/>
                      </a:pPr>
                      <a:r>
                        <a:rPr lang="en-GB" sz="1100" b="1" i="0" u="none" strike="noStrike" noProof="0" dirty="0">
                          <a:solidFill>
                            <a:schemeClr val="bg1"/>
                          </a:solidFill>
                          <a:latin typeface="Calibri"/>
                        </a:rPr>
                        <a:t>TT rockstars- additional time in week for children to practise using </a:t>
                      </a:r>
                      <a:r>
                        <a:rPr lang="en-GB" sz="1100" b="1" i="0" u="none" strike="noStrike" noProof="0" dirty="0" err="1">
                          <a:solidFill>
                            <a:schemeClr val="bg1"/>
                          </a:solidFill>
                          <a:latin typeface="Calibri"/>
                        </a:rPr>
                        <a:t>Ipads</a:t>
                      </a:r>
                      <a:r>
                        <a:rPr lang="en-GB" sz="1100" b="1" i="0" u="none" strike="noStrike" noProof="0" dirty="0">
                          <a:solidFill>
                            <a:schemeClr val="bg1"/>
                          </a:solidFill>
                          <a:latin typeface="Calibri"/>
                        </a:rPr>
                        <a:t>- dependant on class timetable</a:t>
                      </a:r>
                      <a:endParaRPr lang="en-US" sz="11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US"/>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number bonds to 100.</a:t>
                      </a:r>
                      <a:endParaRPr lang="en-US" sz="1100" b="0" i="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kern="1200" dirty="0">
                          <a:solidFill>
                            <a:schemeClr val="dk1"/>
                          </a:solidFill>
                          <a:effectLst/>
                          <a:latin typeface="+mn-lt"/>
                          <a:ea typeface="+mn-ea"/>
                          <a:cs typeface="+mn-cs"/>
                        </a:rPr>
                        <a:t>I know the multiplication and division facts for the 6 times table</a:t>
                      </a:r>
                      <a:r>
                        <a:rPr lang="en-GB" sz="1800" b="0" kern="1200" dirty="0">
                          <a:solidFill>
                            <a:schemeClr val="dk1"/>
                          </a:solidFill>
                          <a:effectLst/>
                          <a:latin typeface="+mn-lt"/>
                          <a:ea typeface="+mn-ea"/>
                          <a:cs typeface="+mn-cs"/>
                        </a:rPr>
                        <a:t>.</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US"/>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245633"/>
                  </a:ext>
                </a:extLst>
              </a:tr>
              <a:tr h="1041430">
                <a:tc>
                  <a:txBody>
                    <a:bodyPr/>
                    <a:lstStyle/>
                    <a:p>
                      <a:pPr algn="ctr"/>
                      <a:r>
                        <a:rPr lang="en-GB" sz="1600" b="1" dirty="0">
                          <a:solidFill>
                            <a:schemeClr val="bg1"/>
                          </a:solidFill>
                          <a:latin typeface="+mn-lt"/>
                        </a:rPr>
                        <a:t>Spring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Measurement: Area</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4">
                  <a:txBody>
                    <a:bodyPr/>
                    <a:lstStyle/>
                    <a:p>
                      <a:pPr algn="ctr"/>
                      <a:r>
                        <a:rPr lang="en-GB" sz="1250" b="0" dirty="0">
                          <a:solidFill>
                            <a:schemeClr val="tx1"/>
                          </a:solidFill>
                          <a:latin typeface="+mn-lt"/>
                        </a:rPr>
                        <a:t>Fractions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Decimals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Consolidation/ Spring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263820"/>
                  </a:ext>
                </a:extLst>
              </a:tr>
              <a:tr h="1087562">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Flashbacks  Tues, Wed Thurs and Fri (to recap on previous 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 Monday 4 number operations fl</a:t>
                      </a:r>
                      <a:r>
                        <a:rPr kumimoji="0" lang="en-GB" sz="1100" b="1" i="0" u="none" strike="noStrike" kern="1200" cap="none" spc="0" normalizeH="0" baseline="0" noProof="0" dirty="0">
                          <a:ln>
                            <a:noFill/>
                          </a:ln>
                          <a:solidFill>
                            <a:prstClr val="white"/>
                          </a:solidFill>
                          <a:effectLst/>
                          <a:uLnTx/>
                          <a:uFillTx/>
                          <a:latin typeface="+mn-lt"/>
                          <a:ea typeface="+mn-ea"/>
                          <a:cs typeface="+mn-cs"/>
                        </a:rPr>
                        <a:t>uency and KIRFS- all classes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noProof="0" dirty="0">
                          <a:solidFill>
                            <a:schemeClr val="bg1"/>
                          </a:solidFill>
                          <a:latin typeface="+mn-lt"/>
                        </a:rPr>
                        <a:t>Fluency Monday and Tuesday in classes- 9:00-9:30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Tues, Wed, </a:t>
                      </a:r>
                      <a:r>
                        <a:rPr kumimoji="0" lang="en-GB" sz="1100" b="0" i="0" u="none" strike="noStrike" kern="1200" cap="none" spc="0" normalizeH="0" baseline="0" noProof="0" dirty="0" err="1">
                          <a:ln>
                            <a:noFill/>
                          </a:ln>
                          <a:solidFill>
                            <a:prstClr val="white"/>
                          </a:solidFill>
                          <a:effectLst/>
                          <a:uLnTx/>
                          <a:uFillTx/>
                          <a:latin typeface="+mn-lt"/>
                          <a:ea typeface="+mn-ea"/>
                          <a:cs typeface="+mn-cs"/>
                        </a:rPr>
                        <a:t>thurs</a:t>
                      </a:r>
                      <a:r>
                        <a:rPr kumimoji="0" lang="en-GB" sz="1100" b="0" i="0" u="none" strike="noStrike" kern="1200" cap="none" spc="0" normalizeH="0" baseline="0" noProof="0" dirty="0">
                          <a:ln>
                            <a:noFill/>
                          </a:ln>
                          <a:solidFill>
                            <a:prstClr val="white"/>
                          </a:solidFill>
                          <a:effectLst/>
                          <a:uLnTx/>
                          <a:uFillTx/>
                          <a:latin typeface="+mn-lt"/>
                          <a:ea typeface="+mn-ea"/>
                          <a:cs typeface="+mn-cs"/>
                        </a:rPr>
                        <a:t> </a:t>
                      </a:r>
                      <a:r>
                        <a:rPr kumimoji="0" lang="en-GB" sz="1100" b="0" i="0" u="none" strike="noStrike" kern="1200" cap="none" spc="0" normalizeH="0" baseline="0" noProof="0" dirty="0" err="1">
                          <a:ln>
                            <a:noFill/>
                          </a:ln>
                          <a:solidFill>
                            <a:prstClr val="white"/>
                          </a:solidFill>
                          <a:effectLst/>
                          <a:uLnTx/>
                          <a:uFillTx/>
                          <a:latin typeface="+mn-lt"/>
                          <a:ea typeface="+mn-ea"/>
                          <a:cs typeface="+mn-cs"/>
                        </a:rPr>
                        <a:t>fri</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lvl="0" algn="ctr">
                        <a:buNone/>
                      </a:pPr>
                      <a:r>
                        <a:rPr lang="en-US" sz="1200" dirty="0">
                          <a:solidFill>
                            <a:schemeClr val="bg1"/>
                          </a:solidFill>
                        </a:rPr>
                        <a:t>Extra fluency Thurs (</a:t>
                      </a:r>
                      <a:r>
                        <a:rPr lang="en-US" sz="1200" dirty="0" err="1">
                          <a:solidFill>
                            <a:schemeClr val="bg1"/>
                          </a:solidFill>
                        </a:rPr>
                        <a:t>yr</a:t>
                      </a:r>
                      <a:r>
                        <a:rPr lang="en-US" sz="1200" dirty="0">
                          <a:solidFill>
                            <a:schemeClr val="bg1"/>
                          </a:solidFill>
                        </a:rPr>
                        <a:t> 3 swim)</a:t>
                      </a:r>
                    </a:p>
                    <a:p>
                      <a:pPr lvl="0" algn="ctr">
                        <a:buNone/>
                      </a:pPr>
                      <a:r>
                        <a:rPr lang="en-GB" sz="1200" b="1" i="0" u="none" strike="noStrike" noProof="0" dirty="0">
                          <a:solidFill>
                            <a:schemeClr val="bg1"/>
                          </a:solidFill>
                          <a:latin typeface="+mn-lt"/>
                        </a:rPr>
                        <a:t>TT rockstars- additional time in week for children to practise using </a:t>
                      </a:r>
                      <a:r>
                        <a:rPr lang="en-GB" sz="1200" b="1" i="0" u="none" strike="noStrike" noProof="0" dirty="0" err="1">
                          <a:solidFill>
                            <a:schemeClr val="bg1"/>
                          </a:solidFill>
                          <a:latin typeface="+mn-lt"/>
                        </a:rPr>
                        <a:t>Ipads</a:t>
                      </a:r>
                      <a:r>
                        <a:rPr lang="en-GB" sz="1200" b="1" i="0" u="none" strike="noStrike" noProof="0" dirty="0">
                          <a:solidFill>
                            <a:schemeClr val="bg1"/>
                          </a:solidFill>
                          <a:latin typeface="+mn-lt"/>
                        </a:rPr>
                        <a:t>- dependant on class timetable</a:t>
                      </a:r>
                      <a:endParaRPr lang="en-US" sz="12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the multiplication and division facts for the 9 and 11 times tables.</a:t>
                      </a:r>
                      <a:endParaRPr lang="en-US" sz="1100" b="0" i="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kern="1200" dirty="0">
                          <a:solidFill>
                            <a:schemeClr val="dk1"/>
                          </a:solidFill>
                          <a:effectLst/>
                          <a:latin typeface="+mn-lt"/>
                          <a:ea typeface="+mn-ea"/>
                          <a:cs typeface="+mn-cs"/>
                        </a:rPr>
                        <a:t>I can recognise decimal equivalents of fractions.</a:t>
                      </a:r>
                      <a:endParaRPr lang="en-US" sz="1100" b="0" i="0" dirty="0"/>
                    </a:p>
                    <a:p>
                      <a:pPr lvl="0" algn="ctr">
                        <a:buNone/>
                      </a:pPr>
                      <a:endParaRPr lang="en-US" sz="12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778071"/>
                  </a:ext>
                </a:extLst>
              </a:tr>
              <a:tr h="1041430">
                <a:tc>
                  <a:txBody>
                    <a:bodyPr/>
                    <a:lstStyle/>
                    <a:p>
                      <a:pPr algn="ctr"/>
                      <a:r>
                        <a:rPr lang="en-GB" sz="1600" b="1" dirty="0">
                          <a:solidFill>
                            <a:schemeClr val="bg1"/>
                          </a:solidFill>
                          <a:latin typeface="+mn-lt"/>
                        </a:rPr>
                        <a:t>Summer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a:r>
                        <a:rPr lang="en-GB" sz="1250" b="0" dirty="0">
                          <a:solidFill>
                            <a:schemeClr val="tx1"/>
                          </a:solidFill>
                          <a:latin typeface="+mn-lt"/>
                        </a:rPr>
                        <a:t>Decimals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250" b="0" dirty="0">
                          <a:solidFill>
                            <a:schemeClr val="tx1"/>
                          </a:solidFill>
                          <a:latin typeface="+mn-lt"/>
                        </a:rPr>
                        <a:t>Measurement: Money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Measurement: Time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r>
                        <a:rPr lang="en-GB" sz="1250" b="0" dirty="0">
                          <a:solidFill>
                            <a:schemeClr val="tx1"/>
                          </a:solidFill>
                          <a:latin typeface="+mn-lt"/>
                        </a:rPr>
                        <a:t>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Geometry: Property of 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Geometry: Position and Direction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250" b="0" dirty="0">
                          <a:solidFill>
                            <a:schemeClr val="tx1"/>
                          </a:solidFill>
                          <a:latin typeface="+mn-lt"/>
                        </a:rPr>
                        <a:t>Consolidation/ Summer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226249"/>
                  </a:ext>
                </a:extLst>
              </a:tr>
              <a:tr h="896504">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Flashbacks  Tues, Wed Thurs and Fri (to recap on previous learning)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Monday 4 number operations fl</a:t>
                      </a:r>
                      <a:r>
                        <a:rPr kumimoji="0" lang="en-GB" sz="1100" b="1" i="0" u="none" strike="noStrike" kern="1200" cap="none" spc="0" normalizeH="0" baseline="0" noProof="0" dirty="0">
                          <a:ln>
                            <a:noFill/>
                          </a:ln>
                          <a:solidFill>
                            <a:prstClr val="white"/>
                          </a:solidFill>
                          <a:effectLst/>
                          <a:uLnTx/>
                          <a:uFillTx/>
                          <a:latin typeface="+mn-lt"/>
                          <a:ea typeface="+mn-ea"/>
                          <a:cs typeface="+mn-cs"/>
                        </a:rPr>
                        <a:t>uency and KIRFS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mn-lt"/>
                          <a:ea typeface="+mn-ea"/>
                          <a:cs typeface="+mn-cs"/>
                        </a:rPr>
                        <a:t>Fluency </a:t>
                      </a:r>
                      <a:r>
                        <a:rPr kumimoji="0" lang="en-GB" sz="1100" b="0" i="0" u="none" strike="noStrike" kern="1200" cap="none" spc="0" normalizeH="0" baseline="0" noProof="0" dirty="0">
                          <a:ln>
                            <a:noFill/>
                          </a:ln>
                          <a:solidFill>
                            <a:prstClr val="white"/>
                          </a:solidFill>
                          <a:effectLst/>
                          <a:uLnTx/>
                          <a:uFillTx/>
                          <a:latin typeface="+mn-lt"/>
                          <a:ea typeface="+mn-ea"/>
                          <a:cs typeface="+mn-cs"/>
                        </a:rPr>
                        <a:t>Tuesday and Thursday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Tues, Wed, </a:t>
                      </a:r>
                      <a:r>
                        <a:rPr kumimoji="0" lang="en-GB" sz="1100" b="0" i="0" u="none" strike="noStrike" kern="1200" cap="none" spc="0" normalizeH="0" baseline="0" noProof="0" dirty="0" err="1">
                          <a:ln>
                            <a:noFill/>
                          </a:ln>
                          <a:solidFill>
                            <a:prstClr val="white"/>
                          </a:solidFill>
                          <a:effectLst/>
                          <a:uLnTx/>
                          <a:uFillTx/>
                          <a:latin typeface="+mn-lt"/>
                          <a:ea typeface="+mn-ea"/>
                          <a:cs typeface="+mn-cs"/>
                        </a:rPr>
                        <a:t>thurs</a:t>
                      </a:r>
                      <a:r>
                        <a:rPr kumimoji="0" lang="en-GB" sz="1100" b="0" i="0" u="none" strike="noStrike" kern="1200" cap="none" spc="0" normalizeH="0" baseline="0" noProof="0" dirty="0">
                          <a:ln>
                            <a:noFill/>
                          </a:ln>
                          <a:solidFill>
                            <a:prstClr val="white"/>
                          </a:solidFill>
                          <a:effectLst/>
                          <a:uLnTx/>
                          <a:uFillTx/>
                          <a:latin typeface="+mn-lt"/>
                          <a:ea typeface="+mn-ea"/>
                          <a:cs typeface="+mn-cs"/>
                        </a:rPr>
                        <a:t> </a:t>
                      </a:r>
                      <a:r>
                        <a:rPr kumimoji="0" lang="en-GB" sz="1100" b="0" i="0" u="none" strike="noStrike" kern="1200" cap="none" spc="0" normalizeH="0" baseline="0" noProof="0" dirty="0" err="1">
                          <a:ln>
                            <a:noFill/>
                          </a:ln>
                          <a:solidFill>
                            <a:prstClr val="white"/>
                          </a:solidFill>
                          <a:effectLst/>
                          <a:uLnTx/>
                          <a:uFillTx/>
                          <a:latin typeface="+mn-lt"/>
                          <a:ea typeface="+mn-ea"/>
                          <a:cs typeface="+mn-cs"/>
                        </a:rPr>
                        <a:t>fri</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noProof="0" dirty="0">
                          <a:solidFill>
                            <a:schemeClr val="bg1"/>
                          </a:solidFill>
                          <a:latin typeface="+mn-lt"/>
                        </a:rPr>
                        <a:t>TT rockstars- additional time in week for children to practise using </a:t>
                      </a:r>
                      <a:r>
                        <a:rPr lang="en-GB" sz="1100" b="1" i="0" u="none" strike="noStrike" noProof="0" dirty="0" err="1">
                          <a:solidFill>
                            <a:schemeClr val="bg1"/>
                          </a:solidFill>
                          <a:latin typeface="+mn-lt"/>
                        </a:rPr>
                        <a:t>Ipads</a:t>
                      </a:r>
                      <a:r>
                        <a:rPr lang="en-GB" sz="1100" b="1" i="0" u="none" strike="noStrike" noProof="0" dirty="0">
                          <a:solidFill>
                            <a:schemeClr val="bg1"/>
                          </a:solidFill>
                          <a:latin typeface="+mn-lt"/>
                        </a:rPr>
                        <a:t>- dependant on class timetable</a:t>
                      </a:r>
                      <a:endParaRPr lang="en-US" sz="11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the multiplication and division facts for the 7 times table.</a:t>
                      </a:r>
                      <a:endParaRPr lang="en-US" sz="1100" b="0" i="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i="0" dirty="0">
                          <a:latin typeface="+mn-lt"/>
                        </a:rPr>
                        <a:t>I can multiply and divide single-digit numbers by 10 and 100.</a:t>
                      </a:r>
                      <a:endParaRPr lang="en-US" sz="1100" b="0" i="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119727"/>
                  </a:ext>
                </a:extLst>
              </a:tr>
            </a:tbl>
          </a:graphicData>
        </a:graphic>
      </p:graphicFrame>
      <p:sp>
        <p:nvSpPr>
          <p:cNvPr id="6" name="TextBox 5">
            <a:extLst>
              <a:ext uri="{FF2B5EF4-FFF2-40B4-BE49-F238E27FC236}">
                <a16:creationId xmlns:a16="http://schemas.microsoft.com/office/drawing/2014/main" id="{479D25E6-7DD3-45F0-A83C-A4CFFE46A682}"/>
              </a:ext>
            </a:extLst>
          </p:cNvPr>
          <p:cNvSpPr txBox="1"/>
          <p:nvPr/>
        </p:nvSpPr>
        <p:spPr>
          <a:xfrm>
            <a:off x="74487" y="-56190"/>
            <a:ext cx="4415319" cy="461665"/>
          </a:xfrm>
          <a:prstGeom prst="rect">
            <a:avLst/>
          </a:prstGeom>
          <a:solidFill>
            <a:schemeClr val="accent1">
              <a:lumMod val="20000"/>
              <a:lumOff val="80000"/>
            </a:schemeClr>
          </a:solidFill>
          <a:ln>
            <a:solidFill>
              <a:schemeClr val="tx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Year 4 – Yearly Overview Maths</a:t>
            </a:r>
          </a:p>
        </p:txBody>
      </p:sp>
    </p:spTree>
    <p:extLst>
      <p:ext uri="{BB962C8B-B14F-4D97-AF65-F5344CB8AC3E}">
        <p14:creationId xmlns:p14="http://schemas.microsoft.com/office/powerpoint/2010/main" val="381433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A22B2435-D7E7-0B4F-C6A1-66F179BC3C7E}"/>
              </a:ext>
            </a:extLst>
          </p:cNvPr>
          <p:cNvGraphicFramePr>
            <a:graphicFrameLocks noChangeAspect="1"/>
          </p:cNvGraphicFramePr>
          <p:nvPr>
            <p:extLst>
              <p:ext uri="{D42A27DB-BD31-4B8C-83A1-F6EECF244321}">
                <p14:modId xmlns:p14="http://schemas.microsoft.com/office/powerpoint/2010/main" val="3370909220"/>
              </p:ext>
            </p:extLst>
          </p:nvPr>
        </p:nvGraphicFramePr>
        <p:xfrm>
          <a:off x="226031" y="92075"/>
          <a:ext cx="11527605" cy="6765925"/>
        </p:xfrm>
        <a:graphic>
          <a:graphicData uri="http://schemas.openxmlformats.org/presentationml/2006/ole">
            <mc:AlternateContent xmlns:mc="http://schemas.openxmlformats.org/markup-compatibility/2006">
              <mc:Choice xmlns:v="urn:schemas-microsoft-com:vml" Requires="v">
                <p:oleObj name="Presentation" r:id="rId2" imgW="4571966" imgH="3429270" progId="PowerPoint.Show.12">
                  <p:embed/>
                </p:oleObj>
              </mc:Choice>
              <mc:Fallback>
                <p:oleObj name="Presentation" r:id="rId2" imgW="4571966" imgH="3429270" progId="PowerPoint.Show.12">
                  <p:embed/>
                  <p:pic>
                    <p:nvPicPr>
                      <p:cNvPr id="2" name="Object 1">
                        <a:hlinkClick r:id="" action="ppaction://ole?verb=0"/>
                        <a:extLst>
                          <a:ext uri="{FF2B5EF4-FFF2-40B4-BE49-F238E27FC236}">
                            <a16:creationId xmlns:a16="http://schemas.microsoft.com/office/drawing/2014/main" id="{A22B2435-D7E7-0B4F-C6A1-66F179BC3C7E}"/>
                          </a:ext>
                        </a:extLst>
                      </p:cNvPr>
                      <p:cNvPicPr/>
                      <p:nvPr/>
                    </p:nvPicPr>
                    <p:blipFill>
                      <a:blip r:embed="rId3"/>
                      <a:stretch>
                        <a:fillRect/>
                      </a:stretch>
                    </p:blipFill>
                    <p:spPr>
                      <a:xfrm>
                        <a:off x="226031" y="92075"/>
                        <a:ext cx="11527605" cy="6765925"/>
                      </a:xfrm>
                      <a:prstGeom prst="rect">
                        <a:avLst/>
                      </a:prstGeom>
                    </p:spPr>
                  </p:pic>
                </p:oleObj>
              </mc:Fallback>
            </mc:AlternateContent>
          </a:graphicData>
        </a:graphic>
      </p:graphicFrame>
    </p:spTree>
    <p:extLst>
      <p:ext uri="{BB962C8B-B14F-4D97-AF65-F5344CB8AC3E}">
        <p14:creationId xmlns:p14="http://schemas.microsoft.com/office/powerpoint/2010/main" val="53686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85839A-737D-8700-A5F3-10E3CA16C6BC}"/>
              </a:ext>
            </a:extLst>
          </p:cNvPr>
          <p:cNvPicPr>
            <a:picLocks noChangeAspect="1"/>
          </p:cNvPicPr>
          <p:nvPr/>
        </p:nvPicPr>
        <p:blipFill rotWithShape="1">
          <a:blip r:embed="rId2"/>
          <a:srcRect t="10322"/>
          <a:stretch/>
        </p:blipFill>
        <p:spPr>
          <a:xfrm>
            <a:off x="352745" y="595139"/>
            <a:ext cx="11657745" cy="6262861"/>
          </a:xfrm>
          <a:prstGeom prst="rect">
            <a:avLst/>
          </a:prstGeom>
        </p:spPr>
      </p:pic>
      <p:sp>
        <p:nvSpPr>
          <p:cNvPr id="2" name="TextBox 1">
            <a:extLst>
              <a:ext uri="{FF2B5EF4-FFF2-40B4-BE49-F238E27FC236}">
                <a16:creationId xmlns:a16="http://schemas.microsoft.com/office/drawing/2014/main" id="{7020569D-08A6-1F03-9556-1E0890C5E393}"/>
              </a:ext>
            </a:extLst>
          </p:cNvPr>
          <p:cNvSpPr txBox="1"/>
          <p:nvPr/>
        </p:nvSpPr>
        <p:spPr>
          <a:xfrm>
            <a:off x="708917" y="71919"/>
            <a:ext cx="2887038" cy="523220"/>
          </a:xfrm>
          <a:prstGeom prst="rect">
            <a:avLst/>
          </a:prstGeom>
          <a:solidFill>
            <a:schemeClr val="accent1">
              <a:lumMod val="40000"/>
              <a:lumOff val="60000"/>
            </a:schemeClr>
          </a:solidFill>
        </p:spPr>
        <p:txBody>
          <a:bodyPr wrap="square" rtlCol="0">
            <a:spAutoFit/>
          </a:bodyPr>
          <a:lstStyle/>
          <a:p>
            <a:r>
              <a:rPr lang="en-GB" sz="2800" dirty="0"/>
              <a:t>Science Spring 2</a:t>
            </a:r>
          </a:p>
        </p:txBody>
      </p:sp>
    </p:spTree>
    <p:extLst>
      <p:ext uri="{BB962C8B-B14F-4D97-AF65-F5344CB8AC3E}">
        <p14:creationId xmlns:p14="http://schemas.microsoft.com/office/powerpoint/2010/main" val="3867130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B0FC01-DB1C-4678-99B3-E79EEC7ED984}"/>
              </a:ext>
            </a:extLst>
          </p:cNvPr>
          <p:cNvPicPr/>
          <p:nvPr/>
        </p:nvPicPr>
        <p:blipFill>
          <a:blip r:embed="rId2" cstate="print">
            <a:clrChange>
              <a:clrFrom>
                <a:srgbClr val="FFFFFF"/>
              </a:clrFrom>
              <a:clrTo>
                <a:srgbClr val="FFFFFF">
                  <a:alpha val="0"/>
                </a:srgbClr>
              </a:clrTo>
            </a:clrChange>
          </a:blip>
          <a:stretch>
            <a:fillRect/>
          </a:stretch>
        </p:blipFill>
        <p:spPr>
          <a:xfrm>
            <a:off x="9919370" y="228947"/>
            <a:ext cx="478073" cy="465993"/>
          </a:xfrm>
          <a:prstGeom prst="rect">
            <a:avLst/>
          </a:prstGeom>
        </p:spPr>
      </p:pic>
      <p:graphicFrame>
        <p:nvGraphicFramePr>
          <p:cNvPr id="5" name="Table 5">
            <a:extLst>
              <a:ext uri="{FF2B5EF4-FFF2-40B4-BE49-F238E27FC236}">
                <a16:creationId xmlns:a16="http://schemas.microsoft.com/office/drawing/2014/main" id="{71600635-6AC6-4378-8FD8-9E0AFD2AA56A}"/>
              </a:ext>
            </a:extLst>
          </p:cNvPr>
          <p:cNvGraphicFramePr>
            <a:graphicFrameLocks noGrp="1"/>
          </p:cNvGraphicFramePr>
          <p:nvPr/>
        </p:nvGraphicFramePr>
        <p:xfrm>
          <a:off x="1816149" y="717511"/>
          <a:ext cx="3611053" cy="5842664"/>
        </p:xfrm>
        <a:graphic>
          <a:graphicData uri="http://schemas.openxmlformats.org/drawingml/2006/table">
            <a:tbl>
              <a:tblPr firstRow="1" bandRow="1">
                <a:tableStyleId>{5DA37D80-6434-44D0-A028-1B22A696006F}</a:tableStyleId>
              </a:tblPr>
              <a:tblGrid>
                <a:gridCol w="1120726">
                  <a:extLst>
                    <a:ext uri="{9D8B030D-6E8A-4147-A177-3AD203B41FA5}">
                      <a16:colId xmlns:a16="http://schemas.microsoft.com/office/drawing/2014/main" val="2368232625"/>
                    </a:ext>
                  </a:extLst>
                </a:gridCol>
                <a:gridCol w="2490327">
                  <a:extLst>
                    <a:ext uri="{9D8B030D-6E8A-4147-A177-3AD203B41FA5}">
                      <a16:colId xmlns:a16="http://schemas.microsoft.com/office/drawing/2014/main" val="876400432"/>
                    </a:ext>
                  </a:extLst>
                </a:gridCol>
              </a:tblGrid>
              <a:tr h="427776">
                <a:tc gridSpan="2">
                  <a:txBody>
                    <a:bodyPr/>
                    <a:lstStyle/>
                    <a:p>
                      <a:r>
                        <a:rPr lang="en-GB" sz="2200" b="1" dirty="0">
                          <a:latin typeface="Arial" panose="020B0604020202020204" pitchFamily="34" charset="0"/>
                          <a:cs typeface="Arial" panose="020B0604020202020204" pitchFamily="34" charset="0"/>
                        </a:rPr>
                        <a:t>Key Vocabulary </a:t>
                      </a:r>
                    </a:p>
                  </a:txBody>
                  <a:tcPr marL="84406" marR="84406" marT="42203" marB="42203" anchor="ctr">
                    <a:solidFill>
                      <a:schemeClr val="accent3"/>
                    </a:solidFill>
                  </a:tcPr>
                </a:tc>
                <a:tc hMerge="1">
                  <a:txBody>
                    <a:bodyPr/>
                    <a:lstStyle/>
                    <a:p>
                      <a:endParaRPr lang="en-GB"/>
                    </a:p>
                  </a:txBody>
                  <a:tcPr/>
                </a:tc>
                <a:extLst>
                  <a:ext uri="{0D108BD9-81ED-4DB2-BD59-A6C34878D82A}">
                    <a16:rowId xmlns:a16="http://schemas.microsoft.com/office/drawing/2014/main" val="292055210"/>
                  </a:ext>
                </a:extLst>
              </a:tr>
              <a:tr h="0">
                <a:tc>
                  <a:txBody>
                    <a:bodyPr/>
                    <a:lstStyle/>
                    <a:p>
                      <a:r>
                        <a:rPr lang="en-GB" sz="1400" b="1" dirty="0">
                          <a:latin typeface="Arial" panose="020B0604020202020204" pitchFamily="34" charset="0"/>
                          <a:cs typeface="Arial" panose="020B0604020202020204" pitchFamily="34" charset="0"/>
                        </a:rPr>
                        <a:t>Internet</a:t>
                      </a:r>
                    </a:p>
                  </a:txBody>
                  <a:tcPr marL="84406" marR="84406" marT="42203" marB="42203" anchor="ctr">
                    <a:solidFill>
                      <a:schemeClr val="bg1"/>
                    </a:solidFill>
                  </a:tcPr>
                </a:tc>
                <a:tc>
                  <a:txBody>
                    <a:bodyPr/>
                    <a:lstStyle/>
                    <a:p>
                      <a:r>
                        <a:rPr lang="en-GB" sz="1100" b="0" i="0" kern="1200" dirty="0">
                          <a:solidFill>
                            <a:schemeClr val="tx1"/>
                          </a:solidFill>
                          <a:effectLst/>
                          <a:latin typeface="+mn-lt"/>
                          <a:ea typeface="+mn-ea"/>
                          <a:cs typeface="+mn-cs"/>
                        </a:rPr>
                        <a:t>A network that connects computers all over the world. It allows people to share pictures, videos, stories, and more.</a:t>
                      </a:r>
                      <a:endParaRPr lang="en-GB" sz="11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4189177851"/>
                  </a:ext>
                </a:extLst>
              </a:tr>
              <a:tr h="0">
                <a:tc>
                  <a:txBody>
                    <a:bodyPr/>
                    <a:lstStyle/>
                    <a:p>
                      <a:r>
                        <a:rPr lang="en-GB" sz="1400" b="1" dirty="0">
                          <a:latin typeface="Arial" panose="020B0604020202020204" pitchFamily="34" charset="0"/>
                          <a:cs typeface="Arial" panose="020B0604020202020204" pitchFamily="34" charset="0"/>
                        </a:rPr>
                        <a:t>search engine</a:t>
                      </a:r>
                    </a:p>
                  </a:txBody>
                  <a:tcPr marL="84406" marR="84406" marT="42203" marB="42203" anchor="ctr">
                    <a:solidFill>
                      <a:schemeClr val="bg1"/>
                    </a:solidFill>
                  </a:tcPr>
                </a:tc>
                <a:tc>
                  <a:txBody>
                    <a:bodyPr/>
                    <a:lstStyle/>
                    <a:p>
                      <a:r>
                        <a:rPr lang="en-GB" sz="1100" b="0" i="0" kern="1200" dirty="0">
                          <a:solidFill>
                            <a:schemeClr val="tx1"/>
                          </a:solidFill>
                          <a:effectLst/>
                          <a:latin typeface="+mn-lt"/>
                          <a:ea typeface="+mn-ea"/>
                          <a:cs typeface="+mn-cs"/>
                        </a:rPr>
                        <a:t>It helps you find things on the Internet. When you ask it a question or type in a word, it shows you a list of websites that might have the answers or information you're looking for.</a:t>
                      </a:r>
                      <a:endParaRPr lang="en-GB" sz="11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420411257"/>
                  </a:ext>
                </a:extLst>
              </a:tr>
              <a:tr h="0">
                <a:tc>
                  <a:txBody>
                    <a:bodyPr/>
                    <a:lstStyle/>
                    <a:p>
                      <a:r>
                        <a:rPr lang="en-GB" sz="1400" b="1" dirty="0">
                          <a:latin typeface="Arial" panose="020B0604020202020204" pitchFamily="34" charset="0"/>
                          <a:cs typeface="Arial" panose="020B0604020202020204" pitchFamily="34" charset="0"/>
                        </a:rPr>
                        <a:t>browser</a:t>
                      </a:r>
                    </a:p>
                  </a:txBody>
                  <a:tcPr marL="84406" marR="84406" marT="42203" marB="42203" anchor="ctr">
                    <a:solidFill>
                      <a:schemeClr val="bg1"/>
                    </a:solidFill>
                  </a:tcPr>
                </a:tc>
                <a:tc>
                  <a:txBody>
                    <a:bodyPr/>
                    <a:lstStyle/>
                    <a:p>
                      <a:r>
                        <a:rPr lang="en-GB" sz="1100" b="0" i="0" kern="1200" dirty="0">
                          <a:solidFill>
                            <a:schemeClr val="tx1"/>
                          </a:solidFill>
                          <a:effectLst/>
                          <a:latin typeface="+mn-lt"/>
                          <a:ea typeface="+mn-ea"/>
                          <a:cs typeface="+mn-cs"/>
                        </a:rPr>
                        <a:t>A tool you use to look at websites. </a:t>
                      </a:r>
                      <a:endParaRPr lang="en-US" sz="11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434327268"/>
                  </a:ext>
                </a:extLst>
              </a:tr>
              <a:tr h="0">
                <a:tc>
                  <a:txBody>
                    <a:bodyPr/>
                    <a:lstStyle/>
                    <a:p>
                      <a:r>
                        <a:rPr lang="en-GB" sz="1400" b="1" dirty="0">
                          <a:latin typeface="Arial" panose="020B0604020202020204" pitchFamily="34" charset="0"/>
                          <a:cs typeface="Arial" panose="020B0604020202020204" pitchFamily="34" charset="0"/>
                        </a:rPr>
                        <a:t>website</a:t>
                      </a:r>
                    </a:p>
                  </a:txBody>
                  <a:tcPr marL="84406" marR="84406" marT="42203" marB="42203" anchor="ctr">
                    <a:solidFill>
                      <a:schemeClr val="bg1"/>
                    </a:solidFill>
                  </a:tcPr>
                </a:tc>
                <a:tc>
                  <a:txBody>
                    <a:bodyPr/>
                    <a:lstStyle/>
                    <a:p>
                      <a:r>
                        <a:rPr lang="en-GB" sz="1100" b="0" i="0" kern="1200" dirty="0">
                          <a:solidFill>
                            <a:schemeClr val="tx1"/>
                          </a:solidFill>
                          <a:effectLst/>
                          <a:latin typeface="+mn-lt"/>
                          <a:ea typeface="+mn-ea"/>
                          <a:cs typeface="+mn-cs"/>
                        </a:rPr>
                        <a:t>A collection of digital pages that you can visit by using a computer or tablet. It could include pictures, writing, or games.</a:t>
                      </a:r>
                      <a:endParaRPr lang="en-US" sz="11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1725644886"/>
                  </a:ext>
                </a:extLst>
              </a:tr>
              <a:tr h="0">
                <a:tc>
                  <a:txBody>
                    <a:bodyPr/>
                    <a:lstStyle/>
                    <a:p>
                      <a:r>
                        <a:rPr lang="en-GB" sz="1400" b="1" dirty="0">
                          <a:latin typeface="Arial" panose="020B0604020202020204" pitchFamily="34" charset="0"/>
                          <a:cs typeface="Arial" panose="020B0604020202020204" pitchFamily="34" charset="0"/>
                        </a:rPr>
                        <a:t>link</a:t>
                      </a:r>
                    </a:p>
                  </a:txBody>
                  <a:tcPr marL="84406" marR="84406" marT="42203" marB="42203" anchor="ctr">
                    <a:solidFill>
                      <a:schemeClr val="bg1"/>
                    </a:solidFill>
                  </a:tcPr>
                </a:tc>
                <a:tc>
                  <a:txBody>
                    <a:bodyPr/>
                    <a:lstStyle/>
                    <a:p>
                      <a:r>
                        <a:rPr lang="en-GB" sz="1100" b="0" i="0" kern="1200" dirty="0">
                          <a:solidFill>
                            <a:schemeClr val="tx1"/>
                          </a:solidFill>
                          <a:effectLst/>
                          <a:latin typeface="+mn-lt"/>
                          <a:ea typeface="+mn-ea"/>
                          <a:cs typeface="+mn-cs"/>
                        </a:rPr>
                        <a:t>When you click on a link, it takes you to another place on the Internet.</a:t>
                      </a:r>
                      <a:endParaRPr lang="en-US" sz="11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3964903357"/>
                  </a:ext>
                </a:extLst>
              </a:tr>
              <a:tr h="0">
                <a:tc>
                  <a:txBody>
                    <a:bodyPr/>
                    <a:lstStyle/>
                    <a:p>
                      <a:r>
                        <a:rPr lang="en-GB" sz="1400" b="1" dirty="0">
                          <a:latin typeface="Arial" panose="020B0604020202020204" pitchFamily="34" charset="0"/>
                          <a:cs typeface="Arial" panose="020B0604020202020204" pitchFamily="34" charset="0"/>
                        </a:rPr>
                        <a:t>social media</a:t>
                      </a:r>
                    </a:p>
                  </a:txBody>
                  <a:tcPr marL="84406" marR="84406" marT="42203" marB="42203" anchor="ctr">
                    <a:solidFill>
                      <a:schemeClr val="bg1"/>
                    </a:solidFill>
                  </a:tcPr>
                </a:tc>
                <a:tc>
                  <a:txBody>
                    <a:bodyPr/>
                    <a:lstStyle/>
                    <a:p>
                      <a:r>
                        <a:rPr lang="en-GB" sz="1100" b="0" i="0" kern="1200" dirty="0">
                          <a:solidFill>
                            <a:schemeClr val="tx1"/>
                          </a:solidFill>
                          <a:effectLst/>
                          <a:latin typeface="+mn-lt"/>
                          <a:ea typeface="+mn-ea"/>
                          <a:cs typeface="+mn-cs"/>
                        </a:rPr>
                        <a:t>Social media is a place where people share pictures, stories, and messages. Popular social media includes platforms like Facebook and Instagram.</a:t>
                      </a:r>
                      <a:endParaRPr lang="en-US" sz="11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3608286679"/>
                  </a:ext>
                </a:extLst>
              </a:tr>
              <a:tr h="0">
                <a:tc>
                  <a:txBody>
                    <a:bodyPr/>
                    <a:lstStyle/>
                    <a:p>
                      <a:r>
                        <a:rPr lang="en-GB" sz="1400" b="1" dirty="0">
                          <a:latin typeface="Arial" panose="020B0604020202020204" pitchFamily="34" charset="0"/>
                          <a:cs typeface="Arial" panose="020B0604020202020204" pitchFamily="34" charset="0"/>
                        </a:rPr>
                        <a:t>email</a:t>
                      </a:r>
                    </a:p>
                  </a:txBody>
                  <a:tcPr marL="84406" marR="84406" marT="42203" marB="42203" anchor="ctr">
                    <a:solidFill>
                      <a:schemeClr val="bg1"/>
                    </a:solidFill>
                  </a:tcPr>
                </a:tc>
                <a:tc>
                  <a:txBody>
                    <a:bodyPr/>
                    <a:lstStyle/>
                    <a:p>
                      <a:r>
                        <a:rPr lang="en-GB" sz="1100" b="0" i="0" kern="1200" dirty="0">
                          <a:solidFill>
                            <a:schemeClr val="tx1"/>
                          </a:solidFill>
                          <a:effectLst/>
                          <a:latin typeface="+mn-lt"/>
                          <a:ea typeface="+mn-ea"/>
                          <a:cs typeface="+mn-cs"/>
                        </a:rPr>
                        <a:t>Email is a digital letter you send to someone using the Internet. </a:t>
                      </a:r>
                      <a:endParaRPr lang="en-US" sz="11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3399184519"/>
                  </a:ext>
                </a:extLst>
              </a:tr>
              <a:tr h="0">
                <a:tc>
                  <a:txBody>
                    <a:bodyPr/>
                    <a:lstStyle/>
                    <a:p>
                      <a:r>
                        <a:rPr lang="en-GB" sz="1400" b="1" dirty="0">
                          <a:latin typeface="Arial" panose="020B0604020202020204" pitchFamily="34" charset="0"/>
                          <a:cs typeface="Arial" panose="020B0604020202020204" pitchFamily="34" charset="0"/>
                        </a:rPr>
                        <a:t>attachment</a:t>
                      </a:r>
                    </a:p>
                  </a:txBody>
                  <a:tcPr marL="84406" marR="84406" marT="42203" marB="42203" anchor="ctr">
                    <a:solidFill>
                      <a:schemeClr val="bg1"/>
                    </a:solidFill>
                  </a:tcPr>
                </a:tc>
                <a:tc>
                  <a:txBody>
                    <a:bodyPr/>
                    <a:lstStyle/>
                    <a:p>
                      <a:r>
                        <a:rPr lang="en-GB" sz="1100" b="0" i="0" kern="1200" dirty="0">
                          <a:solidFill>
                            <a:schemeClr val="tx1"/>
                          </a:solidFill>
                          <a:effectLst/>
                          <a:latin typeface="+mn-lt"/>
                          <a:ea typeface="+mn-ea"/>
                          <a:cs typeface="+mn-cs"/>
                        </a:rPr>
                        <a:t>Something you can send with an email. It could be a picture, a file or a document. </a:t>
                      </a:r>
                      <a:endParaRPr lang="en-US" sz="11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1927633700"/>
                  </a:ext>
                </a:extLst>
              </a:tr>
            </a:tbl>
          </a:graphicData>
        </a:graphic>
      </p:graphicFrame>
      <p:sp>
        <p:nvSpPr>
          <p:cNvPr id="15" name="Rectangle 14">
            <a:extLst>
              <a:ext uri="{FF2B5EF4-FFF2-40B4-BE49-F238E27FC236}">
                <a16:creationId xmlns:a16="http://schemas.microsoft.com/office/drawing/2014/main" id="{169925AE-3540-45B2-BC53-1CA3C5D0D776}"/>
              </a:ext>
            </a:extLst>
          </p:cNvPr>
          <p:cNvSpPr/>
          <p:nvPr/>
        </p:nvSpPr>
        <p:spPr>
          <a:xfrm>
            <a:off x="1794558" y="265618"/>
            <a:ext cx="7990449" cy="38284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406" tIns="42203" rIns="84406" bIns="42203" rtlCol="0" anchor="ctr"/>
          <a:lstStyle/>
          <a:p>
            <a:pPr defTabSz="422041">
              <a:defRPr/>
            </a:pPr>
            <a:r>
              <a:rPr lang="en-GB" sz="1662" b="1" dirty="0">
                <a:solidFill>
                  <a:srgbClr val="002060"/>
                </a:solidFill>
                <a:latin typeface="Century Gothic"/>
              </a:rPr>
              <a:t>Y34 Computing – Internet Research and Communication - Cycle B</a:t>
            </a:r>
            <a:endParaRPr lang="en-GB" sz="1662" b="1" dirty="0">
              <a:solidFill>
                <a:srgbClr val="002060"/>
              </a:solidFill>
              <a:latin typeface="Century Gothic" panose="020B0502020202020204" pitchFamily="34" charset="0"/>
            </a:endParaRPr>
          </a:p>
        </p:txBody>
      </p:sp>
      <p:grpSp>
        <p:nvGrpSpPr>
          <p:cNvPr id="7" name="Group 6">
            <a:extLst>
              <a:ext uri="{FF2B5EF4-FFF2-40B4-BE49-F238E27FC236}">
                <a16:creationId xmlns:a16="http://schemas.microsoft.com/office/drawing/2014/main" id="{DC88B187-C4F8-457C-934A-CB8827459615}"/>
              </a:ext>
            </a:extLst>
          </p:cNvPr>
          <p:cNvGrpSpPr/>
          <p:nvPr/>
        </p:nvGrpSpPr>
        <p:grpSpPr>
          <a:xfrm>
            <a:off x="5465042" y="1494818"/>
            <a:ext cx="4943199" cy="1934182"/>
            <a:chOff x="4274413" y="1219142"/>
            <a:chExt cx="4561243" cy="2095366"/>
          </a:xfrm>
        </p:grpSpPr>
        <p:sp>
          <p:nvSpPr>
            <p:cNvPr id="16" name="TextBox 15">
              <a:extLst>
                <a:ext uri="{FF2B5EF4-FFF2-40B4-BE49-F238E27FC236}">
                  <a16:creationId xmlns:a16="http://schemas.microsoft.com/office/drawing/2014/main" id="{6D3024B7-E202-4C3A-A670-D803999CAA16}"/>
                </a:ext>
              </a:extLst>
            </p:cNvPr>
            <p:cNvSpPr txBox="1"/>
            <p:nvPr/>
          </p:nvSpPr>
          <p:spPr>
            <a:xfrm>
              <a:off x="4274413" y="1219142"/>
              <a:ext cx="4561241" cy="377118"/>
            </a:xfrm>
            <a:prstGeom prst="rect">
              <a:avLst/>
            </a:prstGeom>
            <a:solidFill>
              <a:schemeClr val="accent1">
                <a:lumMod val="40000"/>
                <a:lumOff val="60000"/>
              </a:schemeClr>
            </a:solidFill>
            <a:ln>
              <a:solidFill>
                <a:srgbClr val="0070C0"/>
              </a:solidFill>
            </a:ln>
          </p:spPr>
          <p:txBody>
            <a:bodyPr wrap="square" rtlCol="0">
              <a:spAutoFit/>
            </a:bodyPr>
            <a:lstStyle/>
            <a:p>
              <a:pPr defTabSz="422041">
                <a:defRPr/>
              </a:pPr>
              <a:r>
                <a:rPr lang="en-GB" sz="1662" b="1" dirty="0">
                  <a:solidFill>
                    <a:prstClr val="black"/>
                  </a:solidFill>
                  <a:latin typeface="Arial Narrow" panose="020B0606020202030204" pitchFamily="34" charset="0"/>
                </a:rPr>
                <a:t>Search skills</a:t>
              </a:r>
              <a:endParaRPr lang="en-GB" sz="1108" dirty="0">
                <a:solidFill>
                  <a:prstClr val="black"/>
                </a:solidFill>
                <a:latin typeface="Arial Narrow" panose="020B0606020202030204" pitchFamily="34" charset="0"/>
              </a:endParaRPr>
            </a:p>
          </p:txBody>
        </p:sp>
        <p:sp>
          <p:nvSpPr>
            <p:cNvPr id="20" name="TextBox 19">
              <a:extLst>
                <a:ext uri="{FF2B5EF4-FFF2-40B4-BE49-F238E27FC236}">
                  <a16:creationId xmlns:a16="http://schemas.microsoft.com/office/drawing/2014/main" id="{1BF2662B-5055-434D-9773-05905DE21C0E}"/>
                </a:ext>
              </a:extLst>
            </p:cNvPr>
            <p:cNvSpPr txBox="1"/>
            <p:nvPr/>
          </p:nvSpPr>
          <p:spPr>
            <a:xfrm>
              <a:off x="4274415" y="1580699"/>
              <a:ext cx="4561241" cy="1733809"/>
            </a:xfrm>
            <a:prstGeom prst="rect">
              <a:avLst/>
            </a:prstGeom>
            <a:solidFill>
              <a:schemeClr val="accent6">
                <a:lumMod val="20000"/>
                <a:lumOff val="80000"/>
              </a:schemeClr>
            </a:solidFill>
            <a:ln>
              <a:solidFill>
                <a:srgbClr val="0070C0"/>
              </a:solidFill>
            </a:ln>
          </p:spPr>
          <p:txBody>
            <a:bodyPr wrap="square" rtlCol="0">
              <a:spAutoFit/>
            </a:bodyPr>
            <a:lstStyle/>
            <a:p>
              <a:pPr defTabSz="422041">
                <a:defRPr/>
              </a:pPr>
              <a:r>
                <a:rPr lang="en-GB" sz="1400" dirty="0">
                  <a:solidFill>
                    <a:prstClr val="black"/>
                  </a:solidFill>
                  <a:latin typeface="Arial Narrow" panose="020B0606020202030204" pitchFamily="34" charset="0"/>
                </a:rPr>
                <a:t>The number and order of the words used in a search engine (like Google, Yahoo and Bing) can affect the usefulness and type of results. Using the correct words will ensure you stay safe online and the webpages are suitable for children.  When results are returned, the order of the webpages depends on lots of factors, including how often the words that are searched for appear in the title, URL and next to each other in the text.  </a:t>
              </a:r>
            </a:p>
          </p:txBody>
        </p:sp>
      </p:grpSp>
      <p:sp>
        <p:nvSpPr>
          <p:cNvPr id="25" name="TextBox 24">
            <a:extLst>
              <a:ext uri="{FF2B5EF4-FFF2-40B4-BE49-F238E27FC236}">
                <a16:creationId xmlns:a16="http://schemas.microsoft.com/office/drawing/2014/main" id="{C5489A0F-651D-4FBD-B7E9-F16A8969590A}"/>
              </a:ext>
            </a:extLst>
          </p:cNvPr>
          <p:cNvSpPr txBox="1"/>
          <p:nvPr/>
        </p:nvSpPr>
        <p:spPr>
          <a:xfrm>
            <a:off x="5465042" y="776262"/>
            <a:ext cx="4943199" cy="584775"/>
          </a:xfrm>
          <a:prstGeom prst="rect">
            <a:avLst/>
          </a:prstGeom>
          <a:solidFill>
            <a:schemeClr val="accent4">
              <a:lumMod val="60000"/>
              <a:lumOff val="40000"/>
            </a:schemeClr>
          </a:solidFill>
          <a:ln>
            <a:solidFill>
              <a:srgbClr val="0070C0"/>
            </a:solidFill>
          </a:ln>
        </p:spPr>
        <p:txBody>
          <a:bodyPr wrap="square" rtlCol="0">
            <a:spAutoFit/>
          </a:bodyPr>
          <a:lstStyle/>
          <a:p>
            <a:pPr defTabSz="422041">
              <a:defRPr/>
            </a:pPr>
            <a:r>
              <a:rPr lang="en-GB" sz="1600" b="1" dirty="0">
                <a:solidFill>
                  <a:prstClr val="black"/>
                </a:solidFill>
                <a:latin typeface="Century Gothic" panose="020B0502020202020204"/>
              </a:rPr>
              <a:t>Key Concept: Using the Internet to research and communicate via email.</a:t>
            </a:r>
            <a:endParaRPr lang="en-GB" sz="900" dirty="0">
              <a:solidFill>
                <a:prstClr val="black"/>
              </a:solidFill>
              <a:latin typeface="Century Gothic" panose="020B0502020202020204"/>
            </a:endParaRPr>
          </a:p>
        </p:txBody>
      </p:sp>
      <p:sp>
        <p:nvSpPr>
          <p:cNvPr id="2" name="TextBox 1">
            <a:extLst>
              <a:ext uri="{FF2B5EF4-FFF2-40B4-BE49-F238E27FC236}">
                <a16:creationId xmlns:a16="http://schemas.microsoft.com/office/drawing/2014/main" id="{13F731C0-562F-37DB-595C-F2E461322A60}"/>
              </a:ext>
            </a:extLst>
          </p:cNvPr>
          <p:cNvSpPr txBox="1"/>
          <p:nvPr/>
        </p:nvSpPr>
        <p:spPr>
          <a:xfrm>
            <a:off x="5658174" y="5239662"/>
            <a:ext cx="1331401" cy="944810"/>
          </a:xfrm>
          <a:prstGeom prst="rect">
            <a:avLst/>
          </a:prstGeom>
          <a:solidFill>
            <a:schemeClr val="accent2"/>
          </a:solidFill>
          <a:ln>
            <a:solidFill>
              <a:srgbClr val="0070C0"/>
            </a:solidFill>
          </a:ln>
        </p:spPr>
        <p:txBody>
          <a:bodyPr wrap="square" rtlCol="0">
            <a:spAutoFit/>
          </a:bodyPr>
          <a:lstStyle/>
          <a:p>
            <a:pPr defTabSz="422041">
              <a:defRPr/>
            </a:pPr>
            <a:r>
              <a:rPr lang="en-GB" sz="1108" b="1" dirty="0">
                <a:solidFill>
                  <a:prstClr val="white"/>
                </a:solidFill>
                <a:latin typeface="Century Gothic" panose="020B0502020202020204"/>
              </a:rPr>
              <a:t>Using search engines to find information and answer questions.</a:t>
            </a:r>
            <a:endParaRPr lang="en-GB" sz="738" dirty="0">
              <a:solidFill>
                <a:prstClr val="white"/>
              </a:solidFill>
              <a:latin typeface="Century Gothic" panose="020B0502020202020204"/>
            </a:endParaRPr>
          </a:p>
        </p:txBody>
      </p:sp>
      <p:grpSp>
        <p:nvGrpSpPr>
          <p:cNvPr id="10" name="Group 9">
            <a:extLst>
              <a:ext uri="{FF2B5EF4-FFF2-40B4-BE49-F238E27FC236}">
                <a16:creationId xmlns:a16="http://schemas.microsoft.com/office/drawing/2014/main" id="{95F07844-A480-D44E-51B9-942C7642FA49}"/>
              </a:ext>
            </a:extLst>
          </p:cNvPr>
          <p:cNvGrpSpPr/>
          <p:nvPr/>
        </p:nvGrpSpPr>
        <p:grpSpPr>
          <a:xfrm>
            <a:off x="5465042" y="3505582"/>
            <a:ext cx="4943197" cy="1509645"/>
            <a:chOff x="4274413" y="1543993"/>
            <a:chExt cx="4561241" cy="1635449"/>
          </a:xfrm>
        </p:grpSpPr>
        <p:sp>
          <p:nvSpPr>
            <p:cNvPr id="11" name="TextBox 10">
              <a:extLst>
                <a:ext uri="{FF2B5EF4-FFF2-40B4-BE49-F238E27FC236}">
                  <a16:creationId xmlns:a16="http://schemas.microsoft.com/office/drawing/2014/main" id="{1AF0E912-C9FA-7636-D042-2FC9E6C39BFB}"/>
                </a:ext>
              </a:extLst>
            </p:cNvPr>
            <p:cNvSpPr txBox="1"/>
            <p:nvPr/>
          </p:nvSpPr>
          <p:spPr>
            <a:xfrm>
              <a:off x="4274413" y="1543993"/>
              <a:ext cx="4561241" cy="377118"/>
            </a:xfrm>
            <a:prstGeom prst="rect">
              <a:avLst/>
            </a:prstGeom>
            <a:solidFill>
              <a:schemeClr val="accent1">
                <a:lumMod val="40000"/>
                <a:lumOff val="60000"/>
              </a:schemeClr>
            </a:solidFill>
            <a:ln>
              <a:solidFill>
                <a:srgbClr val="0070C0"/>
              </a:solidFill>
            </a:ln>
          </p:spPr>
          <p:txBody>
            <a:bodyPr wrap="square" rtlCol="0">
              <a:spAutoFit/>
            </a:bodyPr>
            <a:lstStyle/>
            <a:p>
              <a:pPr defTabSz="422041">
                <a:defRPr/>
              </a:pPr>
              <a:r>
                <a:rPr lang="en-GB" sz="1662" b="1" dirty="0">
                  <a:solidFill>
                    <a:prstClr val="black"/>
                  </a:solidFill>
                  <a:latin typeface="Arial Narrow" panose="020B0606020202030204" pitchFamily="34" charset="0"/>
                </a:rPr>
                <a:t>Online communication</a:t>
              </a:r>
              <a:endParaRPr lang="en-GB" sz="1108" dirty="0">
                <a:solidFill>
                  <a:prstClr val="black"/>
                </a:solidFill>
                <a:latin typeface="Arial Narrow" panose="020B0606020202030204" pitchFamily="34" charset="0"/>
              </a:endParaRPr>
            </a:p>
          </p:txBody>
        </p:sp>
        <p:sp>
          <p:nvSpPr>
            <p:cNvPr id="12" name="TextBox 11">
              <a:extLst>
                <a:ext uri="{FF2B5EF4-FFF2-40B4-BE49-F238E27FC236}">
                  <a16:creationId xmlns:a16="http://schemas.microsoft.com/office/drawing/2014/main" id="{3F780F12-D1E6-17F6-2EE8-C9441939ABC8}"/>
                </a:ext>
              </a:extLst>
            </p:cNvPr>
            <p:cNvSpPr txBox="1"/>
            <p:nvPr/>
          </p:nvSpPr>
          <p:spPr>
            <a:xfrm>
              <a:off x="4274413" y="1912428"/>
              <a:ext cx="4561241" cy="1267014"/>
            </a:xfrm>
            <a:prstGeom prst="rect">
              <a:avLst/>
            </a:prstGeom>
            <a:solidFill>
              <a:schemeClr val="accent6">
                <a:lumMod val="20000"/>
                <a:lumOff val="80000"/>
              </a:schemeClr>
            </a:solidFill>
            <a:ln>
              <a:solidFill>
                <a:srgbClr val="0070C0"/>
              </a:solidFill>
            </a:ln>
          </p:spPr>
          <p:txBody>
            <a:bodyPr wrap="square" rtlCol="0">
              <a:spAutoFit/>
            </a:bodyPr>
            <a:lstStyle/>
            <a:p>
              <a:pPr defTabSz="422041">
                <a:defRPr/>
              </a:pPr>
              <a:r>
                <a:rPr lang="en-GB" sz="1400" dirty="0">
                  <a:solidFill>
                    <a:prstClr val="black"/>
                  </a:solidFill>
                  <a:latin typeface="Arial Narrow" panose="020B0606020202030204" pitchFamily="34" charset="0"/>
                </a:rPr>
                <a:t>Online communication includes different ways of sending messages and talking with friends and family online. One way to do this is through email, which is like sending a digital letter.  You can add attachments, including a photo or a document, that goes along with your letter. Learning when and how to use email to ensure you stay safe online is important.</a:t>
              </a:r>
              <a:endParaRPr lang="en-GB" sz="1292" dirty="0">
                <a:solidFill>
                  <a:prstClr val="black"/>
                </a:solidFill>
                <a:latin typeface="Arial Narrow" panose="020B0606020202030204" pitchFamily="34" charset="0"/>
              </a:endParaRPr>
            </a:p>
          </p:txBody>
        </p:sp>
      </p:grpSp>
      <p:pic>
        <p:nvPicPr>
          <p:cNvPr id="1028" name="Picture 4" descr="Yahoo! - Simple English Wikipedia, the free encyclopedia">
            <a:extLst>
              <a:ext uri="{FF2B5EF4-FFF2-40B4-BE49-F238E27FC236}">
                <a16:creationId xmlns:a16="http://schemas.microsoft.com/office/drawing/2014/main" id="{7AAFB319-4D5E-5AE7-6164-A7C63C511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9638" y="5375456"/>
            <a:ext cx="1167298" cy="6732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crosoft Bing - Wikipedia">
            <a:extLst>
              <a:ext uri="{FF2B5EF4-FFF2-40B4-BE49-F238E27FC236}">
                <a16:creationId xmlns:a16="http://schemas.microsoft.com/office/drawing/2014/main" id="{854FE390-4A29-99BA-6054-66C024BFD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6209" y="5225001"/>
            <a:ext cx="594281" cy="8973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E70787A-E99F-729E-C32F-A9EBCBE33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7726" y="5275187"/>
            <a:ext cx="873760" cy="87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00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64D00C-E620-4450-AD44-AAF24FDD9E73}"/>
              </a:ext>
            </a:extLst>
          </p:cNvPr>
          <p:cNvPicPr>
            <a:picLocks noChangeAspect="1"/>
          </p:cNvPicPr>
          <p:nvPr/>
        </p:nvPicPr>
        <p:blipFill>
          <a:blip r:embed="rId2"/>
          <a:stretch>
            <a:fillRect/>
          </a:stretch>
        </p:blipFill>
        <p:spPr>
          <a:xfrm>
            <a:off x="8996365" y="944751"/>
            <a:ext cx="473173" cy="461343"/>
          </a:xfrm>
          <a:prstGeom prst="rect">
            <a:avLst/>
          </a:prstGeom>
        </p:spPr>
      </p:pic>
      <p:sp>
        <p:nvSpPr>
          <p:cNvPr id="5" name="Rectangle 4">
            <a:extLst>
              <a:ext uri="{FF2B5EF4-FFF2-40B4-BE49-F238E27FC236}">
                <a16:creationId xmlns:a16="http://schemas.microsoft.com/office/drawing/2014/main" id="{7B70865F-DB19-4FE9-9798-8D813A6DA324}"/>
              </a:ext>
            </a:extLst>
          </p:cNvPr>
          <p:cNvSpPr/>
          <p:nvPr/>
        </p:nvSpPr>
        <p:spPr>
          <a:xfrm>
            <a:off x="2807682" y="293395"/>
            <a:ext cx="6188682" cy="8673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en-GB" sz="1600" dirty="0">
                <a:solidFill>
                  <a:srgbClr val="002060"/>
                </a:solidFill>
                <a:latin typeface="Century Gothic" panose="020B0502020202020204" pitchFamily="34" charset="0"/>
              </a:rPr>
              <a:t>Milverton Primary School Knowledge Map Years 3 and 4 –      Spring  Term –</a:t>
            </a:r>
          </a:p>
          <a:p>
            <a:pPr defTabSz="342900">
              <a:defRPr/>
            </a:pPr>
            <a:r>
              <a:rPr lang="en-GB" sz="1600" dirty="0">
                <a:solidFill>
                  <a:srgbClr val="002060"/>
                </a:solidFill>
                <a:latin typeface="Century Gothic" panose="020B0502020202020204" pitchFamily="34" charset="0"/>
              </a:rPr>
              <a:t>                                     Eco  Dance Around the World</a:t>
            </a:r>
          </a:p>
        </p:txBody>
      </p:sp>
      <p:graphicFrame>
        <p:nvGraphicFramePr>
          <p:cNvPr id="3" name="Table 11">
            <a:extLst>
              <a:ext uri="{FF2B5EF4-FFF2-40B4-BE49-F238E27FC236}">
                <a16:creationId xmlns:a16="http://schemas.microsoft.com/office/drawing/2014/main" id="{716B160C-3706-FC00-7CB4-590F5B732FC3}"/>
              </a:ext>
            </a:extLst>
          </p:cNvPr>
          <p:cNvGraphicFramePr>
            <a:graphicFrameLocks noGrp="1"/>
          </p:cNvGraphicFramePr>
          <p:nvPr/>
        </p:nvGraphicFramePr>
        <p:xfrm>
          <a:off x="1779665" y="1439885"/>
          <a:ext cx="2875609" cy="4724400"/>
        </p:xfrm>
        <a:graphic>
          <a:graphicData uri="http://schemas.openxmlformats.org/drawingml/2006/table">
            <a:tbl>
              <a:tblPr firstRow="1" bandRow="1">
                <a:tableStyleId>{5C22544A-7EE6-4342-B048-85BDC9FD1C3A}</a:tableStyleId>
              </a:tblPr>
              <a:tblGrid>
                <a:gridCol w="1525370">
                  <a:extLst>
                    <a:ext uri="{9D8B030D-6E8A-4147-A177-3AD203B41FA5}">
                      <a16:colId xmlns:a16="http://schemas.microsoft.com/office/drawing/2014/main" val="3070195930"/>
                    </a:ext>
                  </a:extLst>
                </a:gridCol>
                <a:gridCol w="1350239">
                  <a:extLst>
                    <a:ext uri="{9D8B030D-6E8A-4147-A177-3AD203B41FA5}">
                      <a16:colId xmlns:a16="http://schemas.microsoft.com/office/drawing/2014/main" val="4275172567"/>
                    </a:ext>
                  </a:extLst>
                </a:gridCol>
              </a:tblGrid>
              <a:tr h="232389">
                <a:tc gridSpan="2">
                  <a:txBody>
                    <a:bodyPr/>
                    <a:lstStyle/>
                    <a:p>
                      <a:r>
                        <a:rPr lang="en-GB" sz="1100" b="1" i="0" dirty="0">
                          <a:solidFill>
                            <a:srgbClr val="202124"/>
                          </a:solidFill>
                          <a:effectLst/>
                          <a:latin typeface="Arial Narrow" panose="020B0606020202030204" pitchFamily="34" charset="0"/>
                        </a:rPr>
                        <a:t>                               VOCABULARY   </a:t>
                      </a:r>
                      <a:endParaRPr lang="en-GB" sz="1100" b="0" dirty="0">
                        <a:latin typeface="Arial Narrow" panose="020B0606020202030204" pitchFamily="34" charset="0"/>
                      </a:endParaRPr>
                    </a:p>
                  </a:txBody>
                  <a:tcPr marL="68580" marR="68580" marT="34290" marB="34290">
                    <a:solidFill>
                      <a:schemeClr val="accent1">
                        <a:lumMod val="60000"/>
                        <a:lumOff val="40000"/>
                      </a:schemeClr>
                    </a:solidFill>
                  </a:tcPr>
                </a:tc>
                <a:tc hMerge="1">
                  <a:txBody>
                    <a:bodyPr/>
                    <a:lstStyle/>
                    <a:p>
                      <a:r>
                        <a:rPr lang="en-GB" sz="1400" b="1" i="0" dirty="0">
                          <a:solidFill>
                            <a:srgbClr val="202124"/>
                          </a:solidFill>
                          <a:effectLst/>
                          <a:latin typeface="Arial Narrow" panose="020B0606020202030204" pitchFamily="34" charset="0"/>
                        </a:rPr>
                        <a:t> </a:t>
                      </a:r>
                      <a:endParaRPr lang="en-GB" sz="1400" b="0" dirty="0">
                        <a:latin typeface="Arial Narrow" panose="020B0606020202030204" pitchFamily="34" charset="0"/>
                      </a:endParaRPr>
                    </a:p>
                  </a:txBody>
                  <a:tcPr>
                    <a:solidFill>
                      <a:schemeClr val="accent1">
                        <a:lumMod val="60000"/>
                        <a:lumOff val="40000"/>
                      </a:schemeClr>
                    </a:solidFill>
                  </a:tcPr>
                </a:tc>
                <a:extLst>
                  <a:ext uri="{0D108BD9-81ED-4DB2-BD59-A6C34878D82A}">
                    <a16:rowId xmlns:a16="http://schemas.microsoft.com/office/drawing/2014/main" val="3444890666"/>
                  </a:ext>
                </a:extLst>
              </a:tr>
              <a:tr h="702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Stimulus</a:t>
                      </a:r>
                    </a:p>
                    <a:p>
                      <a:endParaRPr lang="en-GB" sz="1200" dirty="0">
                        <a:latin typeface="Arial Narrow" panose="020B0606020202030204" pitchFamily="34" charset="0"/>
                      </a:endParaRPr>
                    </a:p>
                  </a:txBody>
                  <a:tcPr marL="68580" marR="68580" marT="34290" marB="34290">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02124"/>
                          </a:solidFill>
                          <a:effectLst/>
                          <a:uLnTx/>
                          <a:uFillTx/>
                          <a:latin typeface="Arial Narrow" panose="020B0606020202030204" pitchFamily="34" charset="0"/>
                          <a:ea typeface="+mn-ea"/>
                          <a:cs typeface="+mn-cs"/>
                        </a:rPr>
                        <a:t>Something that inspires an idea for a dance piece</a:t>
                      </a:r>
                      <a:endParaRPr kumimoji="0" lang="en-GB"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endParaRPr lang="en-GB" sz="1000" dirty="0"/>
                    </a:p>
                  </a:txBody>
                  <a:tcPr marL="68580" marR="68580" marT="34290" marB="34290">
                    <a:solidFill>
                      <a:schemeClr val="accent1">
                        <a:lumMod val="60000"/>
                        <a:lumOff val="40000"/>
                      </a:schemeClr>
                    </a:solidFill>
                  </a:tcPr>
                </a:tc>
                <a:extLst>
                  <a:ext uri="{0D108BD9-81ED-4DB2-BD59-A6C34878D82A}">
                    <a16:rowId xmlns:a16="http://schemas.microsoft.com/office/drawing/2014/main" val="1826836142"/>
                  </a:ext>
                </a:extLst>
              </a:tr>
              <a:tr h="708660">
                <a:tc>
                  <a:txBody>
                    <a:bodyPr/>
                    <a:lstStyle/>
                    <a:p>
                      <a:r>
                        <a:rPr lang="en-GB" sz="1200" dirty="0">
                          <a:latin typeface="Arial Narrow" panose="020B0606020202030204" pitchFamily="34" charset="0"/>
                        </a:rPr>
                        <a:t>Expression</a:t>
                      </a:r>
                    </a:p>
                  </a:txBody>
                  <a:tcPr marL="68580" marR="68580" marT="34290" marB="34290">
                    <a:solidFill>
                      <a:schemeClr val="accent1">
                        <a:lumMod val="60000"/>
                        <a:lumOff val="40000"/>
                      </a:schemeClr>
                    </a:solidFill>
                  </a:tcPr>
                </a:tc>
                <a:tc>
                  <a:txBody>
                    <a:bodyPr/>
                    <a:lstStyle/>
                    <a:p>
                      <a:r>
                        <a:rPr lang="en-GB" sz="1000" b="1" i="0" dirty="0">
                          <a:solidFill>
                            <a:srgbClr val="202124"/>
                          </a:solidFill>
                          <a:effectLst/>
                          <a:latin typeface="arial" panose="020B0604020202020204" pitchFamily="34" charset="0"/>
                        </a:rPr>
                        <a:t> </a:t>
                      </a:r>
                      <a:r>
                        <a:rPr lang="en-GB" sz="1100" b="0" i="0" dirty="0">
                          <a:solidFill>
                            <a:srgbClr val="202124"/>
                          </a:solidFill>
                          <a:effectLst/>
                          <a:latin typeface="Arial Narrow" panose="020B0606020202030204" pitchFamily="34" charset="0"/>
                        </a:rPr>
                        <a:t>To show emotion or thought to an audience through our movements and body language</a:t>
                      </a:r>
                      <a:endParaRPr lang="en-GB" sz="1100" b="0" dirty="0">
                        <a:latin typeface="Arial Narrow" panose="020B0606020202030204" pitchFamily="34"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4052846870"/>
                  </a:ext>
                </a:extLst>
              </a:tr>
              <a:tr h="548640">
                <a:tc>
                  <a:txBody>
                    <a:bodyPr/>
                    <a:lstStyle/>
                    <a:p>
                      <a:r>
                        <a:rPr lang="en-GB" sz="1200" dirty="0">
                          <a:latin typeface="Arial Narrow" panose="020B0606020202030204" pitchFamily="34" charset="0"/>
                        </a:rPr>
                        <a:t>Motif</a:t>
                      </a:r>
                    </a:p>
                  </a:txBody>
                  <a:tcPr marL="68580" marR="68580" marT="34290" marB="34290">
                    <a:solidFill>
                      <a:schemeClr val="accent1">
                        <a:lumMod val="60000"/>
                        <a:lumOff val="40000"/>
                      </a:schemeClr>
                    </a:solidFill>
                  </a:tcPr>
                </a:tc>
                <a:tc>
                  <a:txBody>
                    <a:bodyPr/>
                    <a:lstStyle/>
                    <a:p>
                      <a:r>
                        <a:rPr lang="en-GB" sz="1100" dirty="0">
                          <a:latin typeface="Arial Narrow" panose="020B0606020202030204" pitchFamily="34" charset="0"/>
                        </a:rPr>
                        <a:t>A short movement that is repeated throughout a dance</a:t>
                      </a:r>
                    </a:p>
                  </a:txBody>
                  <a:tcPr marL="68580" marR="68580" marT="34290" marB="34290">
                    <a:solidFill>
                      <a:schemeClr val="accent1">
                        <a:lumMod val="60000"/>
                        <a:lumOff val="40000"/>
                      </a:schemeClr>
                    </a:solidFill>
                  </a:tcPr>
                </a:tc>
                <a:extLst>
                  <a:ext uri="{0D108BD9-81ED-4DB2-BD59-A6C34878D82A}">
                    <a16:rowId xmlns:a16="http://schemas.microsoft.com/office/drawing/2014/main" val="1780599779"/>
                  </a:ext>
                </a:extLst>
              </a:tr>
              <a:tr h="548640">
                <a:tc>
                  <a:txBody>
                    <a:bodyPr/>
                    <a:lstStyle/>
                    <a:p>
                      <a:r>
                        <a:rPr lang="en-GB" sz="1200" dirty="0">
                          <a:latin typeface="Arial Narrow" panose="020B0606020202030204" pitchFamily="34" charset="0"/>
                        </a:rPr>
                        <a:t>Plan</a:t>
                      </a:r>
                    </a:p>
                  </a:txBody>
                  <a:tcPr marL="68580" marR="68580" marT="34290" marB="34290">
                    <a:solidFill>
                      <a:schemeClr val="accent1">
                        <a:lumMod val="60000"/>
                        <a:lumOff val="40000"/>
                      </a:schemeClr>
                    </a:solidFill>
                  </a:tcPr>
                </a:tc>
                <a:tc>
                  <a:txBody>
                    <a:bodyPr/>
                    <a:lstStyle/>
                    <a:p>
                      <a:r>
                        <a:rPr lang="en-GB" sz="1100" b="0" dirty="0">
                          <a:latin typeface="Arial Narrow" panose="020B0606020202030204" pitchFamily="34" charset="0"/>
                        </a:rPr>
                        <a:t>To choreograph a dance so that no improvise is needed.</a:t>
                      </a:r>
                    </a:p>
                  </a:txBody>
                  <a:tcPr marL="68580" marR="68580" marT="34290" marB="34290">
                    <a:solidFill>
                      <a:schemeClr val="accent1">
                        <a:lumMod val="60000"/>
                        <a:lumOff val="40000"/>
                      </a:schemeClr>
                    </a:solidFill>
                  </a:tcPr>
                </a:tc>
                <a:extLst>
                  <a:ext uri="{0D108BD9-81ED-4DB2-BD59-A6C34878D82A}">
                    <a16:rowId xmlns:a16="http://schemas.microsoft.com/office/drawing/2014/main" val="92731026"/>
                  </a:ext>
                </a:extLst>
              </a:tr>
              <a:tr h="388620">
                <a:tc>
                  <a:txBody>
                    <a:bodyPr/>
                    <a:lstStyle/>
                    <a:p>
                      <a:r>
                        <a:rPr lang="en-GB" sz="1200" dirty="0">
                          <a:latin typeface="Arial Narrow" panose="020B0606020202030204" pitchFamily="34" charset="0"/>
                        </a:rPr>
                        <a:t>Perform</a:t>
                      </a:r>
                    </a:p>
                  </a:txBody>
                  <a:tcPr marL="68580" marR="68580" marT="34290" marB="34290">
                    <a:solidFill>
                      <a:schemeClr val="accent1">
                        <a:lumMod val="60000"/>
                        <a:lumOff val="40000"/>
                      </a:schemeClr>
                    </a:solidFill>
                  </a:tcPr>
                </a:tc>
                <a:tc>
                  <a:txBody>
                    <a:bodyPr/>
                    <a:lstStyle/>
                    <a:p>
                      <a:r>
                        <a:rPr lang="en-GB" sz="1100" dirty="0">
                          <a:latin typeface="Arial Narrow" panose="020B0606020202030204" pitchFamily="34" charset="0"/>
                        </a:rPr>
                        <a:t>To carry out a practised dance in front of others.</a:t>
                      </a:r>
                    </a:p>
                  </a:txBody>
                  <a:tcPr marL="68580" marR="68580" marT="34290" marB="34290">
                    <a:solidFill>
                      <a:schemeClr val="accent1">
                        <a:lumMod val="60000"/>
                        <a:lumOff val="40000"/>
                      </a:schemeClr>
                    </a:solidFill>
                  </a:tcPr>
                </a:tc>
                <a:extLst>
                  <a:ext uri="{0D108BD9-81ED-4DB2-BD59-A6C34878D82A}">
                    <a16:rowId xmlns:a16="http://schemas.microsoft.com/office/drawing/2014/main" val="1776651571"/>
                  </a:ext>
                </a:extLst>
              </a:tr>
              <a:tr h="548640">
                <a:tc>
                  <a:txBody>
                    <a:bodyPr/>
                    <a:lstStyle/>
                    <a:p>
                      <a:r>
                        <a:rPr lang="en-GB" sz="1200" dirty="0">
                          <a:latin typeface="Arial Narrow" panose="020B0606020202030204" pitchFamily="34" charset="0"/>
                        </a:rPr>
                        <a:t>Evaluate</a:t>
                      </a:r>
                    </a:p>
                  </a:txBody>
                  <a:tcPr marL="68580" marR="68580" marT="34290" marB="34290">
                    <a:solidFill>
                      <a:schemeClr val="accent1">
                        <a:lumMod val="60000"/>
                        <a:lumOff val="40000"/>
                      </a:schemeClr>
                    </a:solidFill>
                  </a:tcPr>
                </a:tc>
                <a:tc>
                  <a:txBody>
                    <a:bodyPr/>
                    <a:lstStyle/>
                    <a:p>
                      <a:r>
                        <a:rPr lang="en-GB" sz="1100" dirty="0">
                          <a:latin typeface="Arial Narrow" panose="020B0606020202030204" pitchFamily="34" charset="0"/>
                        </a:rPr>
                        <a:t>To assess your own and others’ performance to help improve it.</a:t>
                      </a:r>
                    </a:p>
                  </a:txBody>
                  <a:tcPr marL="68580" marR="68580" marT="34290" marB="34290">
                    <a:solidFill>
                      <a:schemeClr val="accent1">
                        <a:lumMod val="60000"/>
                        <a:lumOff val="40000"/>
                      </a:schemeClr>
                    </a:solidFill>
                  </a:tcPr>
                </a:tc>
                <a:extLst>
                  <a:ext uri="{0D108BD9-81ED-4DB2-BD59-A6C34878D82A}">
                    <a16:rowId xmlns:a16="http://schemas.microsoft.com/office/drawing/2014/main" val="2749996507"/>
                  </a:ext>
                </a:extLst>
              </a:tr>
              <a:tr h="70866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Improvise</a:t>
                      </a:r>
                    </a:p>
                    <a:p>
                      <a:endParaRPr lang="en-GB" sz="1200" dirty="0">
                        <a:latin typeface="Arial Narrow" panose="020B0606020202030204" pitchFamily="34" charset="0"/>
                      </a:endParaRPr>
                    </a:p>
                  </a:txBody>
                  <a:tcPr marL="68580" marR="68580" marT="34290" marB="34290">
                    <a:solidFill>
                      <a:schemeClr val="accent1">
                        <a:lumMod val="60000"/>
                        <a:lumOff val="40000"/>
                      </a:schemeClr>
                    </a:solidFill>
                  </a:tcPr>
                </a:tc>
                <a:tc>
                  <a:txBody>
                    <a:bodyPr/>
                    <a:lstStyle/>
                    <a:p>
                      <a:r>
                        <a:rPr kumimoji="0" lang="en-GB" sz="1100" b="0" i="0" u="none" strike="noStrike" kern="1200" cap="none" spc="0" normalizeH="0" baseline="0" noProof="0" dirty="0">
                          <a:ln>
                            <a:noFill/>
                          </a:ln>
                          <a:solidFill>
                            <a:srgbClr val="202124"/>
                          </a:solidFill>
                          <a:effectLst/>
                          <a:uLnTx/>
                          <a:uFillTx/>
                          <a:latin typeface="Arial Narrow" panose="020B0606020202030204" pitchFamily="34" charset="0"/>
                          <a:ea typeface="+mn-ea"/>
                          <a:cs typeface="+mn-cs"/>
                        </a:rPr>
                        <a:t>The process of creating movement without pre-planning any steps or choreography</a:t>
                      </a:r>
                      <a:endParaRPr lang="en-GB" sz="1000" dirty="0"/>
                    </a:p>
                  </a:txBody>
                  <a:tcPr marL="68580" marR="68580" marT="34290" marB="34290">
                    <a:solidFill>
                      <a:schemeClr val="accent1">
                        <a:lumMod val="60000"/>
                        <a:lumOff val="40000"/>
                      </a:schemeClr>
                    </a:solidFill>
                  </a:tcPr>
                </a:tc>
                <a:extLst>
                  <a:ext uri="{0D108BD9-81ED-4DB2-BD59-A6C34878D82A}">
                    <a16:rowId xmlns:a16="http://schemas.microsoft.com/office/drawing/2014/main" val="2364058522"/>
                  </a:ext>
                </a:extLst>
              </a:tr>
            </a:tbl>
          </a:graphicData>
        </a:graphic>
      </p:graphicFrame>
      <p:pic>
        <p:nvPicPr>
          <p:cNvPr id="13" name="Picture 12">
            <a:extLst>
              <a:ext uri="{FF2B5EF4-FFF2-40B4-BE49-F238E27FC236}">
                <a16:creationId xmlns:a16="http://schemas.microsoft.com/office/drawing/2014/main" id="{C5C73185-3DFB-B502-4680-2F20480D72DD}"/>
              </a:ext>
            </a:extLst>
          </p:cNvPr>
          <p:cNvPicPr>
            <a:picLocks noChangeAspect="1"/>
          </p:cNvPicPr>
          <p:nvPr/>
        </p:nvPicPr>
        <p:blipFill>
          <a:blip r:embed="rId3"/>
          <a:stretch>
            <a:fillRect/>
          </a:stretch>
        </p:blipFill>
        <p:spPr>
          <a:xfrm>
            <a:off x="4830193" y="5472555"/>
            <a:ext cx="1210403" cy="1009907"/>
          </a:xfrm>
          <a:prstGeom prst="rect">
            <a:avLst/>
          </a:prstGeom>
        </p:spPr>
      </p:pic>
      <p:pic>
        <p:nvPicPr>
          <p:cNvPr id="15" name="Picture 14">
            <a:extLst>
              <a:ext uri="{FF2B5EF4-FFF2-40B4-BE49-F238E27FC236}">
                <a16:creationId xmlns:a16="http://schemas.microsoft.com/office/drawing/2014/main" id="{E099024B-58CE-7FE9-2A83-2430D6A42B89}"/>
              </a:ext>
            </a:extLst>
          </p:cNvPr>
          <p:cNvPicPr>
            <a:picLocks noChangeAspect="1"/>
          </p:cNvPicPr>
          <p:nvPr/>
        </p:nvPicPr>
        <p:blipFill>
          <a:blip r:embed="rId4"/>
          <a:stretch>
            <a:fillRect/>
          </a:stretch>
        </p:blipFill>
        <p:spPr>
          <a:xfrm>
            <a:off x="6151406" y="5455637"/>
            <a:ext cx="1156562" cy="1027097"/>
          </a:xfrm>
          <a:prstGeom prst="rect">
            <a:avLst/>
          </a:prstGeom>
        </p:spPr>
      </p:pic>
      <p:pic>
        <p:nvPicPr>
          <p:cNvPr id="21" name="Picture 20">
            <a:extLst>
              <a:ext uri="{FF2B5EF4-FFF2-40B4-BE49-F238E27FC236}">
                <a16:creationId xmlns:a16="http://schemas.microsoft.com/office/drawing/2014/main" id="{49538EEB-B4C5-0E63-00B6-EAA05CAF71D7}"/>
              </a:ext>
            </a:extLst>
          </p:cNvPr>
          <p:cNvPicPr>
            <a:picLocks noChangeAspect="1"/>
          </p:cNvPicPr>
          <p:nvPr/>
        </p:nvPicPr>
        <p:blipFill>
          <a:blip r:embed="rId5"/>
          <a:stretch>
            <a:fillRect/>
          </a:stretch>
        </p:blipFill>
        <p:spPr>
          <a:xfrm>
            <a:off x="8553650" y="5458616"/>
            <a:ext cx="885428" cy="1054977"/>
          </a:xfrm>
          <a:prstGeom prst="rect">
            <a:avLst/>
          </a:prstGeom>
        </p:spPr>
      </p:pic>
      <p:pic>
        <p:nvPicPr>
          <p:cNvPr id="24" name="Picture 23">
            <a:extLst>
              <a:ext uri="{FF2B5EF4-FFF2-40B4-BE49-F238E27FC236}">
                <a16:creationId xmlns:a16="http://schemas.microsoft.com/office/drawing/2014/main" id="{2A6B7115-6CF9-C15A-6BBA-0D66C29FF7D7}"/>
              </a:ext>
            </a:extLst>
          </p:cNvPr>
          <p:cNvPicPr>
            <a:picLocks noChangeAspect="1"/>
          </p:cNvPicPr>
          <p:nvPr/>
        </p:nvPicPr>
        <p:blipFill>
          <a:blip r:embed="rId6"/>
          <a:stretch>
            <a:fillRect/>
          </a:stretch>
        </p:blipFill>
        <p:spPr>
          <a:xfrm>
            <a:off x="7352528" y="5490231"/>
            <a:ext cx="1156562" cy="1048082"/>
          </a:xfrm>
          <a:prstGeom prst="rect">
            <a:avLst/>
          </a:prstGeom>
        </p:spPr>
      </p:pic>
      <p:graphicFrame>
        <p:nvGraphicFramePr>
          <p:cNvPr id="25" name="Table 25">
            <a:extLst>
              <a:ext uri="{FF2B5EF4-FFF2-40B4-BE49-F238E27FC236}">
                <a16:creationId xmlns:a16="http://schemas.microsoft.com/office/drawing/2014/main" id="{F1EFEC24-58E0-ECAB-E14F-645F45791B1B}"/>
              </a:ext>
            </a:extLst>
          </p:cNvPr>
          <p:cNvGraphicFramePr>
            <a:graphicFrameLocks noGrp="1"/>
          </p:cNvGraphicFramePr>
          <p:nvPr/>
        </p:nvGraphicFramePr>
        <p:xfrm>
          <a:off x="4938928" y="1471027"/>
          <a:ext cx="5428886" cy="3825240"/>
        </p:xfrm>
        <a:graphic>
          <a:graphicData uri="http://schemas.openxmlformats.org/drawingml/2006/table">
            <a:tbl>
              <a:tblPr firstRow="1" bandRow="1">
                <a:tableStyleId>{5C22544A-7EE6-4342-B048-85BDC9FD1C3A}</a:tableStyleId>
              </a:tblPr>
              <a:tblGrid>
                <a:gridCol w="2714443">
                  <a:extLst>
                    <a:ext uri="{9D8B030D-6E8A-4147-A177-3AD203B41FA5}">
                      <a16:colId xmlns:a16="http://schemas.microsoft.com/office/drawing/2014/main" val="4220008455"/>
                    </a:ext>
                  </a:extLst>
                </a:gridCol>
                <a:gridCol w="2714443">
                  <a:extLst>
                    <a:ext uri="{9D8B030D-6E8A-4147-A177-3AD203B41FA5}">
                      <a16:colId xmlns:a16="http://schemas.microsoft.com/office/drawing/2014/main" val="3009032823"/>
                    </a:ext>
                  </a:extLst>
                </a:gridCol>
              </a:tblGrid>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Arial Narrow" panose="020B0606020202030204" pitchFamily="34" charset="0"/>
                        </a:rPr>
                        <a:t>Energy</a:t>
                      </a:r>
                    </a:p>
                  </a:txBody>
                  <a:tcPr marL="68580" marR="68580" marT="34290" marB="34290">
                    <a:solidFill>
                      <a:schemeClr val="bg1">
                        <a:lumMod val="95000"/>
                      </a:schemeClr>
                    </a:solidFill>
                  </a:tcPr>
                </a:tc>
                <a:tc>
                  <a:txBody>
                    <a:bodyPr/>
                    <a:lstStyle/>
                    <a:p>
                      <a:r>
                        <a:rPr lang="en-GB" sz="1600" b="0" dirty="0">
                          <a:solidFill>
                            <a:schemeClr val="tx1"/>
                          </a:solidFill>
                          <a:latin typeface="Arial Narrow" panose="020B0606020202030204" pitchFamily="34" charset="0"/>
                        </a:rPr>
                        <a:t>Transitions that link movements together should be  smooth.</a:t>
                      </a:r>
                    </a:p>
                  </a:txBody>
                  <a:tcPr marL="68580" marR="68580" marT="34290" marB="34290">
                    <a:solidFill>
                      <a:schemeClr val="bg1">
                        <a:lumMod val="95000"/>
                      </a:schemeClr>
                    </a:solidFill>
                  </a:tcPr>
                </a:tc>
                <a:extLst>
                  <a:ext uri="{0D108BD9-81ED-4DB2-BD59-A6C34878D82A}">
                    <a16:rowId xmlns:a16="http://schemas.microsoft.com/office/drawing/2014/main" val="1510832085"/>
                  </a:ext>
                </a:extLst>
              </a:tr>
              <a:tr h="388620">
                <a:tc>
                  <a:txBody>
                    <a:bodyPr/>
                    <a:lstStyle/>
                    <a:p>
                      <a:r>
                        <a:rPr lang="en-GB" sz="1600" dirty="0">
                          <a:latin typeface="Arial Narrow" panose="020B0606020202030204" pitchFamily="34" charset="0"/>
                        </a:rPr>
                        <a:t>Electricity</a:t>
                      </a:r>
                    </a:p>
                  </a:txBody>
                  <a:tcPr marL="68580" marR="68580" marT="34290" marB="34290">
                    <a:solidFill>
                      <a:schemeClr val="bg1">
                        <a:lumMod val="95000"/>
                      </a:schemeClr>
                    </a:solidFill>
                  </a:tcPr>
                </a:tc>
                <a:tc>
                  <a:txBody>
                    <a:bodyPr/>
                    <a:lstStyle/>
                    <a:p>
                      <a:r>
                        <a:rPr lang="en-GB" sz="1600" dirty="0" err="1">
                          <a:latin typeface="Arial Narrow" panose="020B0606020202030204" pitchFamily="34" charset="0"/>
                        </a:rPr>
                        <a:t>Spacial</a:t>
                      </a:r>
                      <a:r>
                        <a:rPr lang="en-GB" sz="1600" dirty="0">
                          <a:latin typeface="Arial Narrow" panose="020B0606020202030204" pitchFamily="34" charset="0"/>
                        </a:rPr>
                        <a:t> awareness in dance will help you use space effectively.</a:t>
                      </a:r>
                    </a:p>
                  </a:txBody>
                  <a:tcPr marL="68580" marR="68580" marT="34290" marB="34290">
                    <a:solidFill>
                      <a:schemeClr val="bg1">
                        <a:lumMod val="95000"/>
                      </a:schemeClr>
                    </a:solidFill>
                  </a:tcPr>
                </a:tc>
                <a:extLst>
                  <a:ext uri="{0D108BD9-81ED-4DB2-BD59-A6C34878D82A}">
                    <a16:rowId xmlns:a16="http://schemas.microsoft.com/office/drawing/2014/main" val="2307044471"/>
                  </a:ext>
                </a:extLst>
              </a:tr>
              <a:tr h="388620">
                <a:tc>
                  <a:txBody>
                    <a:bodyPr/>
                    <a:lstStyle/>
                    <a:p>
                      <a:r>
                        <a:rPr lang="en-GB" sz="1600" dirty="0">
                          <a:latin typeface="Arial Narrow" panose="020B0606020202030204" pitchFamily="34" charset="0"/>
                        </a:rPr>
                        <a:t>Recycling</a:t>
                      </a:r>
                    </a:p>
                  </a:txBody>
                  <a:tcPr marL="68580" marR="68580" marT="34290" marB="34290">
                    <a:solidFill>
                      <a:schemeClr val="bg1">
                        <a:lumMod val="95000"/>
                      </a:schemeClr>
                    </a:solidFill>
                  </a:tcPr>
                </a:tc>
                <a:tc>
                  <a:txBody>
                    <a:bodyPr/>
                    <a:lstStyle/>
                    <a:p>
                      <a:r>
                        <a:rPr lang="en-GB" sz="1600" dirty="0">
                          <a:latin typeface="Arial Narrow" panose="020B0606020202030204" pitchFamily="34" charset="0"/>
                        </a:rPr>
                        <a:t>Using an ongoing motif throughout a dance means your dance can be inventive and original</a:t>
                      </a:r>
                    </a:p>
                  </a:txBody>
                  <a:tcPr marL="68580" marR="68580" marT="34290" marB="34290">
                    <a:solidFill>
                      <a:schemeClr val="bg1">
                        <a:lumMod val="95000"/>
                      </a:schemeClr>
                    </a:solidFill>
                  </a:tcPr>
                </a:tc>
                <a:extLst>
                  <a:ext uri="{0D108BD9-81ED-4DB2-BD59-A6C34878D82A}">
                    <a16:rowId xmlns:a16="http://schemas.microsoft.com/office/drawing/2014/main" val="682878331"/>
                  </a:ext>
                </a:extLst>
              </a:tr>
              <a:tr h="388620">
                <a:tc>
                  <a:txBody>
                    <a:bodyPr/>
                    <a:lstStyle/>
                    <a:p>
                      <a:r>
                        <a:rPr lang="en-GB" sz="1600" dirty="0">
                          <a:latin typeface="Arial Narrow" panose="020B0606020202030204" pitchFamily="34" charset="0"/>
                        </a:rPr>
                        <a:t>Weather</a:t>
                      </a:r>
                    </a:p>
                  </a:txBody>
                  <a:tcPr marL="68580" marR="68580" marT="34290" marB="34290">
                    <a:solidFill>
                      <a:schemeClr val="bg1">
                        <a:lumMod val="95000"/>
                      </a:schemeClr>
                    </a:solidFill>
                  </a:tcPr>
                </a:tc>
                <a:tc>
                  <a:txBody>
                    <a:bodyPr/>
                    <a:lstStyle/>
                    <a:p>
                      <a:r>
                        <a:rPr lang="en-GB" sz="1600" dirty="0">
                          <a:latin typeface="Arial Narrow" panose="020B0606020202030204" pitchFamily="34" charset="0"/>
                        </a:rPr>
                        <a:t>Variations of  timing throughout a dance add creativity</a:t>
                      </a:r>
                    </a:p>
                  </a:txBody>
                  <a:tcPr marL="68580" marR="68580" marT="34290" marB="34290">
                    <a:solidFill>
                      <a:schemeClr val="bg1">
                        <a:lumMod val="95000"/>
                      </a:schemeClr>
                    </a:solidFill>
                  </a:tcPr>
                </a:tc>
                <a:extLst>
                  <a:ext uri="{0D108BD9-81ED-4DB2-BD59-A6C34878D82A}">
                    <a16:rowId xmlns:a16="http://schemas.microsoft.com/office/drawing/2014/main" val="1006696938"/>
                  </a:ext>
                </a:extLst>
              </a:tr>
              <a:tr h="388620">
                <a:tc>
                  <a:txBody>
                    <a:bodyPr/>
                    <a:lstStyle/>
                    <a:p>
                      <a:r>
                        <a:rPr lang="en-GB" sz="1600" dirty="0">
                          <a:latin typeface="Arial Narrow" panose="020B0606020202030204" pitchFamily="34" charset="0"/>
                        </a:rPr>
                        <a:t>Oceans</a:t>
                      </a:r>
                    </a:p>
                  </a:txBody>
                  <a:tcPr marL="68580" marR="68580" marT="34290" marB="34290">
                    <a:solidFill>
                      <a:schemeClr val="bg1">
                        <a:lumMod val="95000"/>
                      </a:schemeClr>
                    </a:solidFill>
                  </a:tcPr>
                </a:tc>
                <a:tc>
                  <a:txBody>
                    <a:bodyPr/>
                    <a:lstStyle/>
                    <a:p>
                      <a:r>
                        <a:rPr lang="en-GB" sz="1600" dirty="0">
                          <a:latin typeface="Arial Narrow" panose="020B0606020202030204" pitchFamily="34" charset="0"/>
                        </a:rPr>
                        <a:t>Using your feeling to help expressive movements throughout a dance makes it more </a:t>
                      </a:r>
                      <a:r>
                        <a:rPr lang="en-GB" sz="1600" dirty="0" err="1">
                          <a:latin typeface="Arial Narrow" panose="020B0606020202030204" pitchFamily="34" charset="0"/>
                        </a:rPr>
                        <a:t>meanngful</a:t>
                      </a:r>
                      <a:r>
                        <a:rPr lang="en-GB" sz="1600" dirty="0">
                          <a:latin typeface="Arial Narrow" panose="020B0606020202030204" pitchFamily="34" charset="0"/>
                        </a:rPr>
                        <a:t>.</a:t>
                      </a:r>
                    </a:p>
                  </a:txBody>
                  <a:tcPr marL="68580" marR="68580" marT="34290" marB="34290">
                    <a:solidFill>
                      <a:schemeClr val="bg1">
                        <a:lumMod val="95000"/>
                      </a:schemeClr>
                    </a:solidFill>
                  </a:tcPr>
                </a:tc>
                <a:extLst>
                  <a:ext uri="{0D108BD9-81ED-4DB2-BD59-A6C34878D82A}">
                    <a16:rowId xmlns:a16="http://schemas.microsoft.com/office/drawing/2014/main" val="714827411"/>
                  </a:ext>
                </a:extLst>
              </a:tr>
              <a:tr h="388620">
                <a:tc>
                  <a:txBody>
                    <a:bodyPr/>
                    <a:lstStyle/>
                    <a:p>
                      <a:r>
                        <a:rPr lang="en-GB" sz="1600" dirty="0">
                          <a:latin typeface="Arial Narrow" panose="020B0606020202030204" pitchFamily="34" charset="0"/>
                        </a:rPr>
                        <a:t>Environmental Issues</a:t>
                      </a:r>
                    </a:p>
                  </a:txBody>
                  <a:tcPr marL="68580" marR="68580" marT="34290" marB="34290">
                    <a:solidFill>
                      <a:schemeClr val="bg1">
                        <a:lumMod val="95000"/>
                      </a:schemeClr>
                    </a:solidFill>
                  </a:tcPr>
                </a:tc>
                <a:tc>
                  <a:txBody>
                    <a:bodyPr/>
                    <a:lstStyle/>
                    <a:p>
                      <a:r>
                        <a:rPr lang="en-GB" sz="1600" dirty="0">
                          <a:latin typeface="Arial Narrow" panose="020B0606020202030204" pitchFamily="34" charset="0"/>
                        </a:rPr>
                        <a:t> Combining movements carefully will  create a fluent sequence.</a:t>
                      </a:r>
                    </a:p>
                  </a:txBody>
                  <a:tcPr marL="68580" marR="68580" marT="34290" marB="34290">
                    <a:solidFill>
                      <a:schemeClr val="bg1">
                        <a:lumMod val="95000"/>
                      </a:schemeClr>
                    </a:solidFill>
                  </a:tcPr>
                </a:tc>
                <a:extLst>
                  <a:ext uri="{0D108BD9-81ED-4DB2-BD59-A6C34878D82A}">
                    <a16:rowId xmlns:a16="http://schemas.microsoft.com/office/drawing/2014/main" val="4276400133"/>
                  </a:ext>
                </a:extLst>
              </a:tr>
            </a:tbl>
          </a:graphicData>
        </a:graphic>
      </p:graphicFrame>
      <p:cxnSp>
        <p:nvCxnSpPr>
          <p:cNvPr id="27" name="Straight Arrow Connector 26">
            <a:extLst>
              <a:ext uri="{FF2B5EF4-FFF2-40B4-BE49-F238E27FC236}">
                <a16:creationId xmlns:a16="http://schemas.microsoft.com/office/drawing/2014/main" id="{B72A7235-F12E-9CD8-0B82-F91DBD467251}"/>
              </a:ext>
            </a:extLst>
          </p:cNvPr>
          <p:cNvCxnSpPr/>
          <p:nvPr/>
        </p:nvCxnSpPr>
        <p:spPr>
          <a:xfrm>
            <a:off x="6341039" y="4128854"/>
            <a:ext cx="12516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46695AFE-9119-FA4F-3D16-AB8E3A0F0645}"/>
              </a:ext>
            </a:extLst>
          </p:cNvPr>
          <p:cNvPicPr>
            <a:picLocks noChangeAspect="1"/>
          </p:cNvPicPr>
          <p:nvPr/>
        </p:nvPicPr>
        <p:blipFill>
          <a:blip r:embed="rId7"/>
          <a:stretch>
            <a:fillRect/>
          </a:stretch>
        </p:blipFill>
        <p:spPr>
          <a:xfrm>
            <a:off x="6234108" y="2208121"/>
            <a:ext cx="1312278" cy="123455"/>
          </a:xfrm>
          <a:prstGeom prst="rect">
            <a:avLst/>
          </a:prstGeom>
        </p:spPr>
      </p:pic>
      <p:pic>
        <p:nvPicPr>
          <p:cNvPr id="31" name="Picture 30">
            <a:extLst>
              <a:ext uri="{FF2B5EF4-FFF2-40B4-BE49-F238E27FC236}">
                <a16:creationId xmlns:a16="http://schemas.microsoft.com/office/drawing/2014/main" id="{6D873FF5-06C9-8F2A-95C1-C16547EABF36}"/>
              </a:ext>
            </a:extLst>
          </p:cNvPr>
          <p:cNvPicPr>
            <a:picLocks noChangeAspect="1"/>
          </p:cNvPicPr>
          <p:nvPr/>
        </p:nvPicPr>
        <p:blipFill>
          <a:blip r:embed="rId7"/>
          <a:stretch>
            <a:fillRect/>
          </a:stretch>
        </p:blipFill>
        <p:spPr>
          <a:xfrm>
            <a:off x="6244692" y="2604449"/>
            <a:ext cx="1312278" cy="123455"/>
          </a:xfrm>
          <a:prstGeom prst="rect">
            <a:avLst/>
          </a:prstGeom>
        </p:spPr>
      </p:pic>
      <p:pic>
        <p:nvPicPr>
          <p:cNvPr id="32" name="Picture 31">
            <a:extLst>
              <a:ext uri="{FF2B5EF4-FFF2-40B4-BE49-F238E27FC236}">
                <a16:creationId xmlns:a16="http://schemas.microsoft.com/office/drawing/2014/main" id="{52BECDCB-FE6A-A138-29DC-35262BECD2B6}"/>
              </a:ext>
            </a:extLst>
          </p:cNvPr>
          <p:cNvPicPr>
            <a:picLocks noChangeAspect="1"/>
          </p:cNvPicPr>
          <p:nvPr/>
        </p:nvPicPr>
        <p:blipFill>
          <a:blip r:embed="rId7"/>
          <a:stretch>
            <a:fillRect/>
          </a:stretch>
        </p:blipFill>
        <p:spPr>
          <a:xfrm>
            <a:off x="6234108" y="2965023"/>
            <a:ext cx="1312278" cy="123455"/>
          </a:xfrm>
          <a:prstGeom prst="rect">
            <a:avLst/>
          </a:prstGeom>
        </p:spPr>
      </p:pic>
      <p:pic>
        <p:nvPicPr>
          <p:cNvPr id="33" name="Picture 32">
            <a:extLst>
              <a:ext uri="{FF2B5EF4-FFF2-40B4-BE49-F238E27FC236}">
                <a16:creationId xmlns:a16="http://schemas.microsoft.com/office/drawing/2014/main" id="{FC9A7A02-1CDD-1DBB-E0F8-881F961BED2C}"/>
              </a:ext>
            </a:extLst>
          </p:cNvPr>
          <p:cNvPicPr>
            <a:picLocks noChangeAspect="1"/>
          </p:cNvPicPr>
          <p:nvPr/>
        </p:nvPicPr>
        <p:blipFill>
          <a:blip r:embed="rId7"/>
          <a:stretch>
            <a:fillRect/>
          </a:stretch>
        </p:blipFill>
        <p:spPr>
          <a:xfrm>
            <a:off x="6234108" y="3280466"/>
            <a:ext cx="1312278" cy="123455"/>
          </a:xfrm>
          <a:prstGeom prst="rect">
            <a:avLst/>
          </a:prstGeom>
        </p:spPr>
      </p:pic>
      <p:pic>
        <p:nvPicPr>
          <p:cNvPr id="34" name="Picture 33">
            <a:extLst>
              <a:ext uri="{FF2B5EF4-FFF2-40B4-BE49-F238E27FC236}">
                <a16:creationId xmlns:a16="http://schemas.microsoft.com/office/drawing/2014/main" id="{29AE6E10-241D-449F-2D21-01DC955E42C9}"/>
              </a:ext>
            </a:extLst>
          </p:cNvPr>
          <p:cNvPicPr>
            <a:picLocks noChangeAspect="1"/>
          </p:cNvPicPr>
          <p:nvPr/>
        </p:nvPicPr>
        <p:blipFill>
          <a:blip r:embed="rId7"/>
          <a:stretch>
            <a:fillRect/>
          </a:stretch>
        </p:blipFill>
        <p:spPr>
          <a:xfrm>
            <a:off x="6310719" y="3757681"/>
            <a:ext cx="1312278" cy="123455"/>
          </a:xfrm>
          <a:prstGeom prst="rect">
            <a:avLst/>
          </a:prstGeom>
        </p:spPr>
      </p:pic>
      <p:pic>
        <p:nvPicPr>
          <p:cNvPr id="36" name="Picture 35">
            <a:extLst>
              <a:ext uri="{FF2B5EF4-FFF2-40B4-BE49-F238E27FC236}">
                <a16:creationId xmlns:a16="http://schemas.microsoft.com/office/drawing/2014/main" id="{2EEC3F37-ABB8-0B62-4CB0-DA47D34CE796}"/>
              </a:ext>
            </a:extLst>
          </p:cNvPr>
          <p:cNvPicPr>
            <a:picLocks noChangeAspect="1"/>
          </p:cNvPicPr>
          <p:nvPr/>
        </p:nvPicPr>
        <p:blipFill>
          <a:blip r:embed="rId8"/>
          <a:stretch>
            <a:fillRect/>
          </a:stretch>
        </p:blipFill>
        <p:spPr>
          <a:xfrm>
            <a:off x="9469537" y="5472555"/>
            <a:ext cx="885428" cy="1027097"/>
          </a:xfrm>
          <a:prstGeom prst="rect">
            <a:avLst/>
          </a:prstGeom>
        </p:spPr>
      </p:pic>
    </p:spTree>
    <p:extLst>
      <p:ext uri="{BB962C8B-B14F-4D97-AF65-F5344CB8AC3E}">
        <p14:creationId xmlns:p14="http://schemas.microsoft.com/office/powerpoint/2010/main" val="213224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3B84-5E6F-0449-07EA-875B536AC2A3}"/>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851DBB05-EB27-2447-E293-2E2A4751C06B}"/>
              </a:ext>
            </a:extLst>
          </p:cNvPr>
          <p:cNvPicPr>
            <a:picLocks noGrp="1" noChangeAspect="1"/>
          </p:cNvPicPr>
          <p:nvPr>
            <p:ph idx="1"/>
          </p:nvPr>
        </p:nvPicPr>
        <p:blipFill>
          <a:blip r:embed="rId2"/>
          <a:stretch>
            <a:fillRect/>
          </a:stretch>
        </p:blipFill>
        <p:spPr>
          <a:xfrm>
            <a:off x="152402" y="266067"/>
            <a:ext cx="11765620" cy="6833375"/>
          </a:xfrm>
        </p:spPr>
      </p:pic>
    </p:spTree>
    <p:extLst>
      <p:ext uri="{BB962C8B-B14F-4D97-AF65-F5344CB8AC3E}">
        <p14:creationId xmlns:p14="http://schemas.microsoft.com/office/powerpoint/2010/main" val="307421708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120496DC56634E95E7A550DBC1FD06" ma:contentTypeVersion="18" ma:contentTypeDescription="Create a new document." ma:contentTypeScope="" ma:versionID="ffb44f718e30b4b1bcc97f7c2f3edccd">
  <xsd:schema xmlns:xsd="http://www.w3.org/2001/XMLSchema" xmlns:xs="http://www.w3.org/2001/XMLSchema" xmlns:p="http://schemas.microsoft.com/office/2006/metadata/properties" xmlns:ns2="486ec425-57ff-464b-9dc5-e010e7446884" xmlns:ns3="72292c10-3408-49b1-80ad-5f5340200eb6" targetNamespace="http://schemas.microsoft.com/office/2006/metadata/properties" ma:root="true" ma:fieldsID="2f9f42c435f12728c7cffa26cb6384f2" ns2:_="" ns3:_="">
    <xsd:import namespace="486ec425-57ff-464b-9dc5-e010e7446884"/>
    <xsd:import namespace="72292c10-3408-49b1-80ad-5f5340200e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6ec425-57ff-464b-9dc5-e010e74468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3877db5-c260-4f22-946b-3180934fd2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292c10-3408-49b1-80ad-5f5340200eb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8c39788-4ca9-479e-9e92-93fc339793f2}" ma:internalName="TaxCatchAll" ma:showField="CatchAllData" ma:web="72292c10-3408-49b1-80ad-5f5340200eb6">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D06367-756F-4057-8233-FA6D50BB50A7}"/>
</file>

<file path=customXml/itemProps2.xml><?xml version="1.0" encoding="utf-8"?>
<ds:datastoreItem xmlns:ds="http://schemas.openxmlformats.org/officeDocument/2006/customXml" ds:itemID="{787DBBDD-7FBC-4C51-899A-079EB4930A02}"/>
</file>

<file path=docProps/app.xml><?xml version="1.0" encoding="utf-8"?>
<Properties xmlns="http://schemas.openxmlformats.org/officeDocument/2006/extended-properties" xmlns:vt="http://schemas.openxmlformats.org/officeDocument/2006/docPropsVTypes">
  <TotalTime>12</TotalTime>
  <Words>1697</Words>
  <Application>Microsoft Office PowerPoint</Application>
  <PresentationFormat>Widescreen</PresentationFormat>
  <Paragraphs>222</Paragraphs>
  <Slides>14</Slides>
  <Notes>0</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14</vt:i4>
      </vt:variant>
    </vt:vector>
  </HeadingPairs>
  <TitlesOfParts>
    <vt:vector size="32" baseType="lpstr">
      <vt:lpstr>Aptos</vt:lpstr>
      <vt:lpstr>Aptos Display</vt:lpstr>
      <vt:lpstr>Arial</vt:lpstr>
      <vt:lpstr>Arial</vt:lpstr>
      <vt:lpstr>Arial Narrow</vt:lpstr>
      <vt:lpstr>Calibri</vt:lpstr>
      <vt:lpstr>Calibri Light</vt:lpstr>
      <vt:lpstr>Century Gothic</vt:lpstr>
      <vt:lpstr>Garamond</vt:lpstr>
      <vt:lpstr>Sassoon Infant Std</vt:lpstr>
      <vt:lpstr>Symbol</vt:lpstr>
      <vt:lpstr>Twinkl Cursive Unlooped</vt:lpstr>
      <vt:lpstr>Office Theme</vt:lpstr>
      <vt:lpstr>2_Office Theme</vt:lpstr>
      <vt:lpstr>1_Office Theme</vt:lpstr>
      <vt:lpstr>Savon</vt:lpstr>
      <vt:lpstr>3_Office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Wall</dc:creator>
  <cp:lastModifiedBy>Katie Wall</cp:lastModifiedBy>
  <cp:revision>1</cp:revision>
  <dcterms:created xsi:type="dcterms:W3CDTF">2024-04-15T16:57:26Z</dcterms:created>
  <dcterms:modified xsi:type="dcterms:W3CDTF">2024-04-15T17:10:07Z</dcterms:modified>
</cp:coreProperties>
</file>