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7" r:id="rId5"/>
    <p:sldId id="262" r:id="rId6"/>
    <p:sldId id="279" r:id="rId7"/>
    <p:sldId id="280" r:id="rId8"/>
    <p:sldId id="266" r:id="rId9"/>
    <p:sldId id="259" r:id="rId10"/>
    <p:sldId id="260" r:id="rId11"/>
    <p:sldId id="314" r:id="rId12"/>
    <p:sldId id="350" r:id="rId13"/>
    <p:sldId id="351" r:id="rId14"/>
    <p:sldId id="336" r:id="rId15"/>
    <p:sldId id="340" r:id="rId16"/>
    <p:sldId id="352" r:id="rId17"/>
    <p:sldId id="35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ll" userId="86c2eab2-72e2-4717-a957-2caaa0da4228" providerId="ADAL" clId="{158A1656-8339-4254-96D8-23F3805784A1}"/>
    <pc:docChg chg="modSld">
      <pc:chgData name="Katie Wall" userId="86c2eab2-72e2-4717-a957-2caaa0da4228" providerId="ADAL" clId="{158A1656-8339-4254-96D8-23F3805784A1}" dt="2024-04-15T16:44:58.336" v="2" actId="20577"/>
      <pc:docMkLst>
        <pc:docMk/>
      </pc:docMkLst>
      <pc:sldChg chg="modSp mod">
        <pc:chgData name="Katie Wall" userId="86c2eab2-72e2-4717-a957-2caaa0da4228" providerId="ADAL" clId="{158A1656-8339-4254-96D8-23F3805784A1}" dt="2024-04-15T16:44:58.336" v="2" actId="20577"/>
        <pc:sldMkLst>
          <pc:docMk/>
          <pc:sldMk cId="1127154852" sldId="257"/>
        </pc:sldMkLst>
        <pc:spChg chg="mod">
          <ac:chgData name="Katie Wall" userId="86c2eab2-72e2-4717-a957-2caaa0da4228" providerId="ADAL" clId="{158A1656-8339-4254-96D8-23F3805784A1}" dt="2024-04-15T16:44:58.336" v="2" actId="20577"/>
          <ac:spMkLst>
            <pc:docMk/>
            <pc:sldMk cId="1127154852" sldId="257"/>
            <ac:spMk id="4" creationId="{CE9E287F-050E-6DD2-DCBA-24C68E71BF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01E0-C6CE-B138-C820-ADB082AA38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5AB50B5-78DE-3F81-3741-5E127C421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0E07D6-875E-183A-7E8A-F31263D28DF5}"/>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60B2EBAC-21A4-3AD4-C952-1ACEC4700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E4704-E23F-2335-5402-5456EEDE8907}"/>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406209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2EE1-CEF3-0235-51A7-5AB8BD38444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E361A1A-9667-EDEB-556E-0256B5689C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173A87-FBC9-06CD-4196-62AC45413FF9}"/>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565DAA10-B3CB-9AF4-4762-7410F93A6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56118-ABF4-290E-0AF3-12295ADB0DAE}"/>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107772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228A9-BE5C-DAD2-F095-678CA35F05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46E1345-A103-9F32-79DB-28BD9AD601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047E83-019B-3A6A-8015-E9E9EFD29CA6}"/>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A5853266-53D9-789C-D895-57F3A3013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9A3F9-4B77-6C5B-B775-40A363263C59}"/>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51762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148431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08561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65639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61766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99AB6F8-9691-4E27-8BA0-D39C29329453}"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9428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99AB6F8-9691-4E27-8BA0-D39C29329453}"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68705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B6F8-9691-4E27-8BA0-D39C29329453}"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98692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36664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333C-D43F-DDCD-8838-4C66CCFD07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ACB213-37B1-171E-1AE5-07701C21A4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471754-D65A-77A8-728E-A6B0D18511C4}"/>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A80F9112-FD96-2582-5173-ECF274011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371D1-309F-630B-4DCB-26A16B103DE9}"/>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1283797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13192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257594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99495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66734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20366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49264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582142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EA746-6B0D-4C07-ACC5-6F9ABA303295}"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856897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EA746-6B0D-4C07-ACC5-6F9ABA303295}"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28919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EA746-6B0D-4C07-ACC5-6F9ABA303295}"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86344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E67D-55C5-B82F-BFE4-F64AAD22B6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E801D02-32DD-BAD1-093E-7A0632EE7A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D2887D-9E03-F8BA-D788-B40D7679760E}"/>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1D548433-9B9F-3BC9-96AE-9F67A93AF0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8D4328-B006-D63F-3A50-DA6456A3394A}"/>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1625428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47754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225793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3260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553417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181600" y="1267731"/>
            <a:ext cx="18288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7"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20" name="Date Placeholder 19"/>
          <p:cNvSpPr>
            <a:spLocks noGrp="1"/>
          </p:cNvSpPr>
          <p:nvPr>
            <p:ph type="dt" sz="half" idx="10"/>
          </p:nvPr>
        </p:nvSpPr>
        <p:spPr>
          <a:xfrm>
            <a:off x="5242560" y="1327188"/>
            <a:ext cx="1706880" cy="457200"/>
          </a:xfrm>
        </p:spPr>
        <p:txBody>
          <a:bodyPr/>
          <a:lstStyle>
            <a:lvl1pPr algn="ctr">
              <a:defRPr sz="1100" spc="0" baseline="0">
                <a:solidFill>
                  <a:schemeClr val="tx1"/>
                </a:solidFill>
                <a:latin typeface="+mn-lt"/>
              </a:defRPr>
            </a:lvl1pPr>
          </a:lstStyle>
          <a:p>
            <a:fld id="{448E2F62-FA25-4628-91EF-33F0DD2F11D9}" type="datetimeFigureOut">
              <a:rPr lang="en-GB" smtClean="0"/>
              <a:t>15/04/2024</a:t>
            </a:fld>
            <a:endParaRPr lang="en-GB"/>
          </a:p>
        </p:txBody>
      </p:sp>
      <p:sp>
        <p:nvSpPr>
          <p:cNvPr id="21" name="Footer Placeholder 20"/>
          <p:cNvSpPr>
            <a:spLocks noGrp="1"/>
          </p:cNvSpPr>
          <p:nvPr>
            <p:ph type="ftr" sz="quarter" idx="11"/>
          </p:nvPr>
        </p:nvSpPr>
        <p:spPr>
          <a:xfrm>
            <a:off x="1473249" y="5211060"/>
            <a:ext cx="5905500" cy="228600"/>
          </a:xfrm>
        </p:spPr>
        <p:txBody>
          <a:bodyPr/>
          <a:lstStyle>
            <a:lvl1pPr algn="l">
              <a:defRPr sz="900">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21" y="5212080"/>
            <a:ext cx="2111881" cy="228600"/>
          </a:xfrm>
        </p:spPr>
        <p:txBody>
          <a:bodyPr/>
          <a:lstStyle>
            <a:lvl1pPr>
              <a:defRPr>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198908024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571662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181600" y="1267731"/>
            <a:ext cx="18288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42560" y="1325880"/>
            <a:ext cx="1706880" cy="457200"/>
          </a:xfrm>
        </p:spPr>
        <p:txBody>
          <a:bodyPr/>
          <a:lstStyle>
            <a:lvl1pPr algn="ctr">
              <a:defRPr lang="en-US" sz="1100" kern="1200" spc="0" baseline="0">
                <a:solidFill>
                  <a:schemeClr val="tx1"/>
                </a:solidFill>
                <a:latin typeface="+mn-lt"/>
                <a:ea typeface="+mn-ea"/>
                <a:cs typeface="+mn-cs"/>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a:xfrm>
            <a:off x="1472905"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59727050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2103120"/>
            <a:ext cx="48768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2103120"/>
            <a:ext cx="48768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14315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5360" y="2074334"/>
            <a:ext cx="48768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5360" y="2755898"/>
            <a:ext cx="48768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2074334"/>
            <a:ext cx="48768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756581"/>
            <a:ext cx="48768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581850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E2F62-FA25-4628-91EF-33F0DD2F11D9}"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689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C286-18E3-CCBC-C504-230A3FAEC6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EC17890-FC09-58DD-8B0C-CA7EE8F3B98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DF075FB-F672-8EAA-9472-FC3CE7B759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1BF406F-BA47-3EBD-99DF-EB2793E31D99}"/>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6" name="Footer Placeholder 5">
            <a:extLst>
              <a:ext uri="{FF2B5EF4-FFF2-40B4-BE49-F238E27FC236}">
                <a16:creationId xmlns:a16="http://schemas.microsoft.com/office/drawing/2014/main" id="{72B187C7-7FEF-FC38-386A-E602F20212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4C3C9-AB1C-50F2-A250-89E44B9FD19C}"/>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2403561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2F62-FA25-4628-91EF-33F0DD2F11D9}"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420327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173736"/>
            <a:ext cx="8531352"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1" y="607392"/>
            <a:ext cx="2430780"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891968" y="907143"/>
            <a:ext cx="7238475"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1" y="2286000"/>
            <a:ext cx="2430780"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48E2F62-FA25-4628-91EF-33F0DD2F11D9}" type="datetimeFigureOut">
              <a:rPr lang="en-GB" smtClean="0"/>
              <a:t>15/04/2024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310086"/>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2" name="Rectangle 11"/>
          <p:cNvSpPr/>
          <p:nvPr/>
        </p:nvSpPr>
        <p:spPr>
          <a:xfrm>
            <a:off x="9157547"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8872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4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173736"/>
            <a:ext cx="8531352"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309360"/>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1" name="Rectangle 10"/>
          <p:cNvSpPr/>
          <p:nvPr/>
        </p:nvSpPr>
        <p:spPr>
          <a:xfrm>
            <a:off x="9157547"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0813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67174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98398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65C9-35BE-6BCE-1001-288CE47D3D2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D12930-7F8D-8A0F-5A58-3810390D3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57D393-B749-5F30-C83E-AC8FEFFF89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2A78BB-1BAD-4458-4AAC-DFC26F2E27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A7AC8F-07E4-63FF-A82B-B2278980A2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104C6FA-58A0-4271-40C7-5A42EE3B8BE9}"/>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8" name="Footer Placeholder 7">
            <a:extLst>
              <a:ext uri="{FF2B5EF4-FFF2-40B4-BE49-F238E27FC236}">
                <a16:creationId xmlns:a16="http://schemas.microsoft.com/office/drawing/2014/main" id="{3158F339-CFF6-3B42-D938-CAEF421D5F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AD3288-515A-83BF-5FF2-C5D763BECEF0}"/>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369443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5F9D-B43A-25C0-5275-013FE2FD816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1B35E26-1FF2-5787-CEFF-EE0E8F4AE0FA}"/>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4" name="Footer Placeholder 3">
            <a:extLst>
              <a:ext uri="{FF2B5EF4-FFF2-40B4-BE49-F238E27FC236}">
                <a16:creationId xmlns:a16="http://schemas.microsoft.com/office/drawing/2014/main" id="{CA58964C-513A-24B6-1EFE-2B5D9C8451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D9C8A0-FFD3-B369-5F87-613E83BD7296}"/>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315149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EEFA6-E2F7-258E-3B0A-ACB428B90129}"/>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3" name="Footer Placeholder 2">
            <a:extLst>
              <a:ext uri="{FF2B5EF4-FFF2-40B4-BE49-F238E27FC236}">
                <a16:creationId xmlns:a16="http://schemas.microsoft.com/office/drawing/2014/main" id="{A201ABAE-39F4-72A5-5516-F08E3A7E2F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F9B381-2A2B-616C-08C8-93C473DE6FDB}"/>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291136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26B2-6ED1-3699-7615-C438F552B0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42DF3A-FCA3-7D69-5EF4-72B177D2A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E3F2A38-34B5-C4A4-C32F-A22E3343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4DDFB4-BF64-E12F-DDFB-113113002047}"/>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6" name="Footer Placeholder 5">
            <a:extLst>
              <a:ext uri="{FF2B5EF4-FFF2-40B4-BE49-F238E27FC236}">
                <a16:creationId xmlns:a16="http://schemas.microsoft.com/office/drawing/2014/main" id="{12E14D49-FFA7-C478-0047-CA04FF9D9F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DD329-AA5F-B56D-73DF-54436C4C5563}"/>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319421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C992-5BF8-8FD0-287B-893AB0DEBB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FAC1CE2-7E3A-04DF-271A-CB30A6554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D3EED3-B793-8C3E-65C4-B8A23A1E9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6BD359-5974-38C7-04B0-9BD39AD45FF8}"/>
              </a:ext>
            </a:extLst>
          </p:cNvPr>
          <p:cNvSpPr>
            <a:spLocks noGrp="1"/>
          </p:cNvSpPr>
          <p:nvPr>
            <p:ph type="dt" sz="half" idx="10"/>
          </p:nvPr>
        </p:nvSpPr>
        <p:spPr/>
        <p:txBody>
          <a:bodyPr/>
          <a:lstStyle/>
          <a:p>
            <a:fld id="{419F5DAA-60C2-4975-BF39-125B7EEC6625}" type="datetimeFigureOut">
              <a:rPr lang="en-GB" smtClean="0"/>
              <a:t>15/04/2024</a:t>
            </a:fld>
            <a:endParaRPr lang="en-GB"/>
          </a:p>
        </p:txBody>
      </p:sp>
      <p:sp>
        <p:nvSpPr>
          <p:cNvPr id="6" name="Footer Placeholder 5">
            <a:extLst>
              <a:ext uri="{FF2B5EF4-FFF2-40B4-BE49-F238E27FC236}">
                <a16:creationId xmlns:a16="http://schemas.microsoft.com/office/drawing/2014/main" id="{A9CFCE06-A163-9089-E914-BBA13C3A9C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ACD9F8-940C-829A-BB8E-20C862A7DF29}"/>
              </a:ext>
            </a:extLst>
          </p:cNvPr>
          <p:cNvSpPr>
            <a:spLocks noGrp="1"/>
          </p:cNvSpPr>
          <p:nvPr>
            <p:ph type="sldNum" sz="quarter" idx="12"/>
          </p:nvPr>
        </p:nvSpPr>
        <p:spPr/>
        <p:txBody>
          <a:bodyPr/>
          <a:lstStyle/>
          <a:p>
            <a:fld id="{A211EA51-95DF-45D9-9B22-540681D7F5D6}" type="slidenum">
              <a:rPr lang="en-GB" smtClean="0"/>
              <a:t>‹#›</a:t>
            </a:fld>
            <a:endParaRPr lang="en-GB"/>
          </a:p>
        </p:txBody>
      </p:sp>
    </p:spTree>
    <p:extLst>
      <p:ext uri="{BB962C8B-B14F-4D97-AF65-F5344CB8AC3E}">
        <p14:creationId xmlns:p14="http://schemas.microsoft.com/office/powerpoint/2010/main" val="181084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D11FD-DB00-214A-9AA8-88AC8D23B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032045D-4F05-0F79-B3A3-52B031ECE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90937C-950E-E7A9-E643-05D0B65A8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9F5DAA-60C2-4975-BF39-125B7EEC6625}" type="datetimeFigureOut">
              <a:rPr lang="en-GB" smtClean="0"/>
              <a:t>15/04/2024</a:t>
            </a:fld>
            <a:endParaRPr lang="en-GB"/>
          </a:p>
        </p:txBody>
      </p:sp>
      <p:sp>
        <p:nvSpPr>
          <p:cNvPr id="5" name="Footer Placeholder 4">
            <a:extLst>
              <a:ext uri="{FF2B5EF4-FFF2-40B4-BE49-F238E27FC236}">
                <a16:creationId xmlns:a16="http://schemas.microsoft.com/office/drawing/2014/main" id="{B55E50FF-068A-0AF1-B49A-F70EC2C97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47DF42-8D76-6FDD-B5BF-13FC70EDB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1EA51-95DF-45D9-9B22-540681D7F5D6}" type="slidenum">
              <a:rPr lang="en-GB" smtClean="0"/>
              <a:t>‹#›</a:t>
            </a:fld>
            <a:endParaRPr lang="en-GB"/>
          </a:p>
        </p:txBody>
      </p:sp>
    </p:spTree>
    <p:extLst>
      <p:ext uri="{BB962C8B-B14F-4D97-AF65-F5344CB8AC3E}">
        <p14:creationId xmlns:p14="http://schemas.microsoft.com/office/powerpoint/2010/main" val="283670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AB6F8-9691-4E27-8BA0-D39C29329453}"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5AF9-0D64-4FE0-ABCC-A79B123518A2}" type="slidenum">
              <a:rPr lang="en-GB" smtClean="0"/>
              <a:t>‹#›</a:t>
            </a:fld>
            <a:endParaRPr lang="en-GB"/>
          </a:p>
        </p:txBody>
      </p:sp>
    </p:spTree>
    <p:extLst>
      <p:ext uri="{BB962C8B-B14F-4D97-AF65-F5344CB8AC3E}">
        <p14:creationId xmlns:p14="http://schemas.microsoft.com/office/powerpoint/2010/main" val="90011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EA746-6B0D-4C07-ACC5-6F9ABA303295}"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88E2-56F3-4938-9977-0146CFD30ABE}" type="slidenum">
              <a:rPr lang="en-GB" smtClean="0"/>
              <a:t>‹#›</a:t>
            </a:fld>
            <a:endParaRPr lang="en-GB"/>
          </a:p>
        </p:txBody>
      </p:sp>
    </p:spTree>
    <p:extLst>
      <p:ext uri="{BB962C8B-B14F-4D97-AF65-F5344CB8AC3E}">
        <p14:creationId xmlns:p14="http://schemas.microsoft.com/office/powerpoint/2010/main" val="1945077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173736"/>
            <a:ext cx="11722608"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975360" y="642594"/>
            <a:ext cx="1024128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5360" y="2103120"/>
            <a:ext cx="1024128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13024" y="6309360"/>
            <a:ext cx="27432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3"/>
          </p:nvPr>
        </p:nvSpPr>
        <p:spPr>
          <a:xfrm>
            <a:off x="3462528" y="6309360"/>
            <a:ext cx="5266944"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31176" y="6309360"/>
            <a:ext cx="146304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2395623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9.xml"/><Relationship Id="rId6" Type="http://schemas.openxmlformats.org/officeDocument/2006/relationships/image" Target="../media/image18.png"/><Relationship Id="rId11" Type="http://schemas.openxmlformats.org/officeDocument/2006/relationships/hyperlink" Target="https://freepngimg.com/png/51635-torch-free-transparent-image-hq" TargetMode="External"/><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hyperlink" Target="https://www.goodfreephotos.com/vector-images/cartoon-sun-vector-art.png.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3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87F-050E-6DD2-DCBA-24C68E71BF66}"/>
              </a:ext>
            </a:extLst>
          </p:cNvPr>
          <p:cNvSpPr txBox="1"/>
          <p:nvPr/>
        </p:nvSpPr>
        <p:spPr>
          <a:xfrm>
            <a:off x="2078804" y="1155628"/>
            <a:ext cx="8034391" cy="63709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6">
                    <a:lumMod val="75000"/>
                  </a:schemeClr>
                </a:solidFill>
                <a:effectLst/>
                <a:uLnTx/>
                <a:uFillTx/>
                <a:latin typeface="Twinkl Cursive Unlooped" panose="02000000000000000000" pitchFamily="2" charset="0"/>
                <a:ea typeface="+mn-ea"/>
                <a:cs typeface="+mn-cs"/>
              </a:rPr>
              <a:t>Year 3 /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6">
                    <a:lumMod val="75000"/>
                  </a:schemeClr>
                </a:solidFill>
                <a:effectLst/>
                <a:uLnTx/>
                <a:uFillTx/>
                <a:latin typeface="Twinkl Cursive Unlooped" panose="02000000000000000000" pitchFamily="2" charset="0"/>
                <a:ea typeface="+mn-ea"/>
                <a:cs typeface="+mn-cs"/>
              </a:rPr>
              <a:t>Summer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6">
                    <a:lumMod val="75000"/>
                  </a:schemeClr>
                </a:solidFill>
                <a:effectLst/>
                <a:uLnTx/>
                <a:uFillTx/>
                <a:latin typeface="Twinkl Cursive Unlooped" panose="02000000000000000000" pitchFamily="2" charset="0"/>
                <a:ea typeface="+mn-ea"/>
                <a:cs typeface="+mn-cs"/>
              </a:rPr>
              <a:t>Cycle 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0" dirty="0">
              <a:solidFill>
                <a:schemeClr val="accent6">
                  <a:lumMod val="75000"/>
                </a:schemeClr>
              </a:solidFill>
              <a:latin typeface="Twinkl Cursive Unloop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6">
                    <a:lumMod val="75000"/>
                  </a:schemeClr>
                </a:solidFill>
                <a:effectLst/>
                <a:uLnTx/>
                <a:uFillTx/>
                <a:latin typeface="Twinkl Cursive Unlooped" panose="02000000000000000000" pitchFamily="2" charset="0"/>
                <a:ea typeface="+mn-ea"/>
                <a:cs typeface="+mn-cs"/>
              </a:rPr>
              <a:t>The Tudors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F9ED5">
                  <a:lumMod val="75000"/>
                </a:srgbClr>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78E0615-97FB-4536-B2D5-94DA992F2984}"/>
              </a:ext>
            </a:extLst>
          </p:cNvPr>
          <p:cNvPicPr>
            <a:picLocks noChangeAspect="1"/>
          </p:cNvPicPr>
          <p:nvPr/>
        </p:nvPicPr>
        <p:blipFill>
          <a:blip r:embed="rId2"/>
          <a:stretch>
            <a:fillRect/>
          </a:stretch>
        </p:blipFill>
        <p:spPr>
          <a:xfrm>
            <a:off x="9750174" y="256426"/>
            <a:ext cx="2055320" cy="1798405"/>
          </a:xfrm>
          <a:prstGeom prst="rect">
            <a:avLst/>
          </a:prstGeom>
        </p:spPr>
      </p:pic>
      <p:pic>
        <p:nvPicPr>
          <p:cNvPr id="1026" name="Picture 2" descr="Image result for tudors">
            <a:extLst>
              <a:ext uri="{FF2B5EF4-FFF2-40B4-BE49-F238E27FC236}">
                <a16:creationId xmlns:a16="http://schemas.microsoft.com/office/drawing/2014/main" id="{4BB52493-936E-F59D-4ACA-A00679C78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1" y="4019443"/>
            <a:ext cx="2857148" cy="229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a:extLst>
              <a:ext uri="{FF2B5EF4-FFF2-40B4-BE49-F238E27FC236}">
                <a16:creationId xmlns:a16="http://schemas.microsoft.com/office/drawing/2014/main" id="{5D577796-C0F3-36AE-3146-842DDFD5C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75" y="106045"/>
            <a:ext cx="11794733" cy="6645910"/>
          </a:xfrm>
          <a:prstGeom prst="rect">
            <a:avLst/>
          </a:prstGeom>
        </p:spPr>
      </p:pic>
    </p:spTree>
    <p:extLst>
      <p:ext uri="{BB962C8B-B14F-4D97-AF65-F5344CB8AC3E}">
        <p14:creationId xmlns:p14="http://schemas.microsoft.com/office/powerpoint/2010/main" val="265258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040787-1475-3D32-0410-66EE542CEEFC}"/>
              </a:ext>
            </a:extLst>
          </p:cNvPr>
          <p:cNvPicPr>
            <a:picLocks noGrp="1" noChangeAspect="1"/>
          </p:cNvPicPr>
          <p:nvPr>
            <p:ph idx="1"/>
          </p:nvPr>
        </p:nvPicPr>
        <p:blipFill>
          <a:blip r:embed="rId2"/>
          <a:stretch>
            <a:fillRect/>
          </a:stretch>
        </p:blipFill>
        <p:spPr>
          <a:xfrm>
            <a:off x="79137" y="0"/>
            <a:ext cx="11921079" cy="6671335"/>
          </a:xfrm>
        </p:spPr>
      </p:pic>
    </p:spTree>
    <p:extLst>
      <p:ext uri="{BB962C8B-B14F-4D97-AF65-F5344CB8AC3E}">
        <p14:creationId xmlns:p14="http://schemas.microsoft.com/office/powerpoint/2010/main" val="138301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4D00C-E620-4450-AD44-AAF24FDD9E73}"/>
              </a:ext>
            </a:extLst>
          </p:cNvPr>
          <p:cNvPicPr>
            <a:picLocks noChangeAspect="1"/>
          </p:cNvPicPr>
          <p:nvPr/>
        </p:nvPicPr>
        <p:blipFill>
          <a:blip r:embed="rId2"/>
          <a:stretch>
            <a:fillRect/>
          </a:stretch>
        </p:blipFill>
        <p:spPr>
          <a:xfrm>
            <a:off x="9963152" y="116666"/>
            <a:ext cx="630897" cy="615124"/>
          </a:xfrm>
          <a:prstGeom prst="rect">
            <a:avLst/>
          </a:prstGeom>
        </p:spPr>
      </p:pic>
      <p:sp>
        <p:nvSpPr>
          <p:cNvPr id="5" name="Rectangle 4">
            <a:extLst>
              <a:ext uri="{FF2B5EF4-FFF2-40B4-BE49-F238E27FC236}">
                <a16:creationId xmlns:a16="http://schemas.microsoft.com/office/drawing/2014/main" id="{7B70865F-DB19-4FE9-9798-8D813A6DA324}"/>
              </a:ext>
            </a:extLst>
          </p:cNvPr>
          <p:cNvSpPr/>
          <p:nvPr/>
        </p:nvSpPr>
        <p:spPr>
          <a:xfrm>
            <a:off x="1674155" y="157084"/>
            <a:ext cx="8184223" cy="4390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GB" sz="1600" dirty="0">
                <a:solidFill>
                  <a:srgbClr val="002060"/>
                </a:solidFill>
                <a:latin typeface="Century Gothic" panose="020B0502020202020204" pitchFamily="34" charset="0"/>
              </a:rPr>
              <a:t>Milverton Primary School Knowledge Map  Team Games  [Years 3/4 – Summer 2]</a:t>
            </a:r>
          </a:p>
        </p:txBody>
      </p:sp>
      <p:graphicFrame>
        <p:nvGraphicFramePr>
          <p:cNvPr id="2" name="Table 2">
            <a:extLst>
              <a:ext uri="{FF2B5EF4-FFF2-40B4-BE49-F238E27FC236}">
                <a16:creationId xmlns:a16="http://schemas.microsoft.com/office/drawing/2014/main" id="{49729957-062A-4BB9-AF5F-871DEA79801E}"/>
              </a:ext>
            </a:extLst>
          </p:cNvPr>
          <p:cNvGraphicFramePr>
            <a:graphicFrameLocks noGrp="1"/>
          </p:cNvGraphicFramePr>
          <p:nvPr/>
        </p:nvGraphicFramePr>
        <p:xfrm>
          <a:off x="2178960" y="1269583"/>
          <a:ext cx="1158141" cy="2595880"/>
        </p:xfrm>
        <a:graphic>
          <a:graphicData uri="http://schemas.openxmlformats.org/drawingml/2006/table">
            <a:tbl>
              <a:tblPr firstRow="1" bandRow="1">
                <a:tableStyleId>{BDBED569-4797-4DF1-A0F4-6AAB3CD982D8}</a:tableStyleId>
              </a:tblPr>
              <a:tblGrid>
                <a:gridCol w="1158141">
                  <a:extLst>
                    <a:ext uri="{9D8B030D-6E8A-4147-A177-3AD203B41FA5}">
                      <a16:colId xmlns:a16="http://schemas.microsoft.com/office/drawing/2014/main" val="1478066642"/>
                    </a:ext>
                  </a:extLst>
                </a:gridCol>
              </a:tblGrid>
              <a:tr h="370840">
                <a:tc>
                  <a:txBody>
                    <a:bodyPr/>
                    <a:lstStyle/>
                    <a:p>
                      <a:r>
                        <a:rPr lang="en-GB" sz="1200" b="0" dirty="0">
                          <a:latin typeface="Arial Narrow" panose="020B0606020202030204" pitchFamily="34" charset="0"/>
                        </a:rPr>
                        <a:t>Communication</a:t>
                      </a:r>
                    </a:p>
                  </a:txBody>
                  <a:tcPr>
                    <a:solidFill>
                      <a:schemeClr val="bg1"/>
                    </a:solidFill>
                  </a:tcPr>
                </a:tc>
                <a:extLst>
                  <a:ext uri="{0D108BD9-81ED-4DB2-BD59-A6C34878D82A}">
                    <a16:rowId xmlns:a16="http://schemas.microsoft.com/office/drawing/2014/main" val="329805569"/>
                  </a:ext>
                </a:extLst>
              </a:tr>
              <a:tr h="370840">
                <a:tc>
                  <a:txBody>
                    <a:bodyPr/>
                    <a:lstStyle/>
                    <a:p>
                      <a:r>
                        <a:rPr lang="en-GB" sz="1200" b="0" dirty="0">
                          <a:latin typeface="Arial Narrow" panose="020B0606020202030204" pitchFamily="34" charset="0"/>
                        </a:rPr>
                        <a:t>Collaboration</a:t>
                      </a:r>
                    </a:p>
                  </a:txBody>
                  <a:tcPr>
                    <a:solidFill>
                      <a:schemeClr val="bg1"/>
                    </a:solidFill>
                  </a:tcPr>
                </a:tc>
                <a:extLst>
                  <a:ext uri="{0D108BD9-81ED-4DB2-BD59-A6C34878D82A}">
                    <a16:rowId xmlns:a16="http://schemas.microsoft.com/office/drawing/2014/main" val="2609319537"/>
                  </a:ext>
                </a:extLst>
              </a:tr>
              <a:tr h="370840">
                <a:tc>
                  <a:txBody>
                    <a:bodyPr/>
                    <a:lstStyle/>
                    <a:p>
                      <a:r>
                        <a:rPr lang="en-GB" sz="1200" b="0" dirty="0">
                          <a:latin typeface="Arial Narrow" panose="020B0606020202030204" pitchFamily="34" charset="0"/>
                        </a:rPr>
                        <a:t>Movement</a:t>
                      </a:r>
                    </a:p>
                  </a:txBody>
                  <a:tcPr>
                    <a:solidFill>
                      <a:schemeClr val="bg1"/>
                    </a:solidFill>
                  </a:tcPr>
                </a:tc>
                <a:extLst>
                  <a:ext uri="{0D108BD9-81ED-4DB2-BD59-A6C34878D82A}">
                    <a16:rowId xmlns:a16="http://schemas.microsoft.com/office/drawing/2014/main" val="3847349641"/>
                  </a:ext>
                </a:extLst>
              </a:tr>
              <a:tr h="370840">
                <a:tc>
                  <a:txBody>
                    <a:bodyPr/>
                    <a:lstStyle/>
                    <a:p>
                      <a:r>
                        <a:rPr lang="en-GB" sz="1200" b="0" dirty="0">
                          <a:latin typeface="Arial Narrow" panose="020B0606020202030204" pitchFamily="34" charset="0"/>
                        </a:rPr>
                        <a:t>Agility</a:t>
                      </a:r>
                    </a:p>
                  </a:txBody>
                  <a:tcPr>
                    <a:solidFill>
                      <a:schemeClr val="bg1"/>
                    </a:solidFill>
                  </a:tcPr>
                </a:tc>
                <a:extLst>
                  <a:ext uri="{0D108BD9-81ED-4DB2-BD59-A6C34878D82A}">
                    <a16:rowId xmlns:a16="http://schemas.microsoft.com/office/drawing/2014/main" val="2484589146"/>
                  </a:ext>
                </a:extLst>
              </a:tr>
              <a:tr h="370840">
                <a:tc>
                  <a:txBody>
                    <a:bodyPr/>
                    <a:lstStyle/>
                    <a:p>
                      <a:r>
                        <a:rPr lang="en-GB" sz="1200" b="0" dirty="0">
                          <a:latin typeface="Calibri Light" panose="020F0302020204030204" pitchFamily="34" charset="0"/>
                          <a:cs typeface="Calibri Light" panose="020F0302020204030204" pitchFamily="34" charset="0"/>
                        </a:rPr>
                        <a:t>Speed</a:t>
                      </a:r>
                    </a:p>
                  </a:txBody>
                  <a:tcPr>
                    <a:solidFill>
                      <a:schemeClr val="bg1"/>
                    </a:solidFill>
                  </a:tcPr>
                </a:tc>
                <a:extLst>
                  <a:ext uri="{0D108BD9-81ED-4DB2-BD59-A6C34878D82A}">
                    <a16:rowId xmlns:a16="http://schemas.microsoft.com/office/drawing/2014/main" val="2186268010"/>
                  </a:ext>
                </a:extLst>
              </a:tr>
              <a:tr h="370840">
                <a:tc>
                  <a:txBody>
                    <a:bodyPr/>
                    <a:lstStyle/>
                    <a:p>
                      <a:r>
                        <a:rPr lang="en-GB" sz="1200" b="0" dirty="0">
                          <a:latin typeface="Arial Narrow" panose="020B0606020202030204" pitchFamily="34" charset="0"/>
                        </a:rPr>
                        <a:t>Strategy</a:t>
                      </a:r>
                    </a:p>
                  </a:txBody>
                  <a:tcPr>
                    <a:solidFill>
                      <a:schemeClr val="bg1"/>
                    </a:solidFill>
                  </a:tcPr>
                </a:tc>
                <a:extLst>
                  <a:ext uri="{0D108BD9-81ED-4DB2-BD59-A6C34878D82A}">
                    <a16:rowId xmlns:a16="http://schemas.microsoft.com/office/drawing/2014/main" val="1485542565"/>
                  </a:ext>
                </a:extLst>
              </a:tr>
              <a:tr h="370840">
                <a:tc>
                  <a:txBody>
                    <a:bodyPr/>
                    <a:lstStyle/>
                    <a:p>
                      <a:r>
                        <a:rPr lang="en-GB" sz="1200" b="0" dirty="0">
                          <a:latin typeface="Arial Narrow" panose="020B0606020202030204" pitchFamily="34" charset="0"/>
                        </a:rPr>
                        <a:t>Team Work</a:t>
                      </a:r>
                    </a:p>
                  </a:txBody>
                  <a:tcPr>
                    <a:solidFill>
                      <a:schemeClr val="bg1"/>
                    </a:solidFill>
                  </a:tcPr>
                </a:tc>
                <a:extLst>
                  <a:ext uri="{0D108BD9-81ED-4DB2-BD59-A6C34878D82A}">
                    <a16:rowId xmlns:a16="http://schemas.microsoft.com/office/drawing/2014/main" val="414423834"/>
                  </a:ext>
                </a:extLst>
              </a:tr>
            </a:tbl>
          </a:graphicData>
        </a:graphic>
      </p:graphicFrame>
      <p:sp>
        <p:nvSpPr>
          <p:cNvPr id="7" name="TextBox 6">
            <a:extLst>
              <a:ext uri="{FF2B5EF4-FFF2-40B4-BE49-F238E27FC236}">
                <a16:creationId xmlns:a16="http://schemas.microsoft.com/office/drawing/2014/main" id="{0FB6B5B7-0B93-4A0A-B04F-96AD4BB03092}"/>
              </a:ext>
            </a:extLst>
          </p:cNvPr>
          <p:cNvSpPr txBox="1"/>
          <p:nvPr/>
        </p:nvSpPr>
        <p:spPr>
          <a:xfrm>
            <a:off x="2145352" y="738839"/>
            <a:ext cx="2383496" cy="369332"/>
          </a:xfrm>
          <a:prstGeom prst="rect">
            <a:avLst/>
          </a:prstGeom>
          <a:noFill/>
        </p:spPr>
        <p:txBody>
          <a:bodyPr wrap="square" rtlCol="0">
            <a:spAutoFit/>
          </a:bodyPr>
          <a:lstStyle/>
          <a:p>
            <a:pPr defTabSz="457200">
              <a:defRPr/>
            </a:pPr>
            <a:r>
              <a:rPr lang="en-GB" sz="1200" dirty="0">
                <a:solidFill>
                  <a:prstClr val="black"/>
                </a:solidFill>
                <a:latin typeface="Century Gothic" panose="020B0502020202020204" pitchFamily="34" charset="0"/>
              </a:rPr>
              <a:t>Vocabulary</a:t>
            </a:r>
            <a:r>
              <a:rPr lang="en-GB" dirty="0">
                <a:solidFill>
                  <a:prstClr val="black"/>
                </a:solidFill>
                <a:latin typeface="Calibri" panose="020F0502020204030204"/>
              </a:rPr>
              <a:t> </a:t>
            </a:r>
          </a:p>
        </p:txBody>
      </p:sp>
      <p:graphicFrame>
        <p:nvGraphicFramePr>
          <p:cNvPr id="6" name="Table 7">
            <a:extLst>
              <a:ext uri="{FF2B5EF4-FFF2-40B4-BE49-F238E27FC236}">
                <a16:creationId xmlns:a16="http://schemas.microsoft.com/office/drawing/2014/main" id="{D079932F-D213-9FE5-C9C3-CC82521F492D}"/>
              </a:ext>
            </a:extLst>
          </p:cNvPr>
          <p:cNvGraphicFramePr>
            <a:graphicFrameLocks noGrp="1"/>
          </p:cNvGraphicFramePr>
          <p:nvPr/>
        </p:nvGraphicFramePr>
        <p:xfrm>
          <a:off x="4182599" y="1595517"/>
          <a:ext cx="6096000" cy="51054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389063861"/>
                    </a:ext>
                  </a:extLst>
                </a:gridCol>
                <a:gridCol w="2032000">
                  <a:extLst>
                    <a:ext uri="{9D8B030D-6E8A-4147-A177-3AD203B41FA5}">
                      <a16:colId xmlns:a16="http://schemas.microsoft.com/office/drawing/2014/main" val="1881855792"/>
                    </a:ext>
                  </a:extLst>
                </a:gridCol>
                <a:gridCol w="2032000">
                  <a:extLst>
                    <a:ext uri="{9D8B030D-6E8A-4147-A177-3AD203B41FA5}">
                      <a16:colId xmlns:a16="http://schemas.microsoft.com/office/drawing/2014/main" val="1317843835"/>
                    </a:ext>
                  </a:extLst>
                </a:gridCol>
              </a:tblGrid>
              <a:tr h="318868">
                <a:tc>
                  <a:txBody>
                    <a:bodyPr/>
                    <a:lstStyle/>
                    <a:p>
                      <a:r>
                        <a:rPr lang="en-GB" dirty="0"/>
                        <a:t>Game</a:t>
                      </a:r>
                    </a:p>
                  </a:txBody>
                  <a:tcPr>
                    <a:solidFill>
                      <a:schemeClr val="accent1">
                        <a:lumMod val="40000"/>
                        <a:lumOff val="60000"/>
                      </a:schemeClr>
                    </a:solidFill>
                  </a:tcPr>
                </a:tc>
                <a:tc>
                  <a:txBody>
                    <a:bodyPr/>
                    <a:lstStyle/>
                    <a:p>
                      <a:r>
                        <a:rPr lang="en-GB" dirty="0"/>
                        <a:t>Knowledge</a:t>
                      </a:r>
                    </a:p>
                  </a:txBody>
                  <a:tcPr>
                    <a:solidFill>
                      <a:schemeClr val="accent1">
                        <a:lumMod val="40000"/>
                        <a:lumOff val="60000"/>
                      </a:schemeClr>
                    </a:solidFill>
                  </a:tcPr>
                </a:tc>
                <a:tc>
                  <a:txBody>
                    <a:bodyPr/>
                    <a:lstStyle/>
                    <a:p>
                      <a:r>
                        <a:rPr lang="en-GB" dirty="0"/>
                        <a:t>Skill</a:t>
                      </a:r>
                    </a:p>
                  </a:txBody>
                  <a:tcPr>
                    <a:solidFill>
                      <a:schemeClr val="accent1">
                        <a:lumMod val="40000"/>
                        <a:lumOff val="60000"/>
                      </a:schemeClr>
                    </a:solidFill>
                  </a:tcPr>
                </a:tc>
                <a:extLst>
                  <a:ext uri="{0D108BD9-81ED-4DB2-BD59-A6C34878D82A}">
                    <a16:rowId xmlns:a16="http://schemas.microsoft.com/office/drawing/2014/main" val="2455320537"/>
                  </a:ext>
                </a:extLst>
              </a:tr>
              <a:tr h="370840">
                <a:tc>
                  <a:txBody>
                    <a:bodyPr/>
                    <a:lstStyle/>
                    <a:p>
                      <a:r>
                        <a:rPr lang="en-GB" sz="1200" b="0" dirty="0" err="1">
                          <a:latin typeface="+mj-lt"/>
                          <a:cs typeface="Calibri Light" panose="020F0302020204030204" pitchFamily="34" charset="0"/>
                        </a:rPr>
                        <a:t>Strategicki</a:t>
                      </a:r>
                      <a:endParaRPr lang="en-GB" sz="1200" b="0" dirty="0">
                        <a:latin typeface="+mj-lt"/>
                        <a:cs typeface="Calibri Light" panose="020F0302020204030204" pitchFamily="34" charset="0"/>
                      </a:endParaRPr>
                    </a:p>
                  </a:txBody>
                  <a:tcPr>
                    <a:solidFill>
                      <a:schemeClr val="bg1"/>
                    </a:solidFill>
                  </a:tcPr>
                </a:tc>
                <a:tc>
                  <a:txBody>
                    <a:bodyPr/>
                    <a:lstStyle/>
                    <a:p>
                      <a:r>
                        <a:rPr lang="en-GB" sz="1100" b="0" i="0" dirty="0">
                          <a:solidFill>
                            <a:srgbClr val="202124"/>
                          </a:solidFill>
                          <a:effectLst/>
                          <a:latin typeface="+mj-lt"/>
                          <a:cs typeface="Calibri Light" panose="020F0302020204030204" pitchFamily="34" charset="0"/>
                        </a:rPr>
                        <a:t>use the right muscle at the right time with proper intensity to achieve proper action</a:t>
                      </a:r>
                      <a:endParaRPr lang="en-GB" sz="11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Movement, agility, strategic, teamwork</a:t>
                      </a:r>
                    </a:p>
                  </a:txBody>
                  <a:tcPr>
                    <a:solidFill>
                      <a:schemeClr val="bg1"/>
                    </a:solidFill>
                  </a:tcPr>
                </a:tc>
                <a:extLst>
                  <a:ext uri="{0D108BD9-81ED-4DB2-BD59-A6C34878D82A}">
                    <a16:rowId xmlns:a16="http://schemas.microsoft.com/office/drawing/2014/main" val="2656948265"/>
                  </a:ext>
                </a:extLst>
              </a:tr>
              <a:tr h="370840">
                <a:tc>
                  <a:txBody>
                    <a:bodyPr/>
                    <a:lstStyle/>
                    <a:p>
                      <a:r>
                        <a:rPr lang="en-GB" sz="1200" b="0" dirty="0">
                          <a:latin typeface="+mj-lt"/>
                          <a:cs typeface="Calibri Light" panose="020F0302020204030204" pitchFamily="34" charset="0"/>
                        </a:rPr>
                        <a:t>Balance Tag</a:t>
                      </a:r>
                    </a:p>
                  </a:txBody>
                  <a:tcPr>
                    <a:solidFill>
                      <a:schemeClr val="bg1"/>
                    </a:solidFill>
                  </a:tcPr>
                </a:tc>
                <a:tc>
                  <a:txBody>
                    <a:bodyPr/>
                    <a:lstStyle/>
                    <a:p>
                      <a:r>
                        <a:rPr lang="en-GB" sz="1100" b="0" i="0" dirty="0">
                          <a:solidFill>
                            <a:srgbClr val="202124"/>
                          </a:solidFill>
                          <a:effectLst/>
                          <a:latin typeface="+mj-lt"/>
                        </a:rPr>
                        <a:t>Make sure  you stay in control of your body's position in any given shape.</a:t>
                      </a:r>
                      <a:endParaRPr lang="en-GB" sz="11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Balance, co ordination, movement, teamwork</a:t>
                      </a:r>
                    </a:p>
                  </a:txBody>
                  <a:tcPr>
                    <a:solidFill>
                      <a:schemeClr val="bg1"/>
                    </a:solidFill>
                  </a:tcPr>
                </a:tc>
                <a:extLst>
                  <a:ext uri="{0D108BD9-81ED-4DB2-BD59-A6C34878D82A}">
                    <a16:rowId xmlns:a16="http://schemas.microsoft.com/office/drawing/2014/main" val="1991543173"/>
                  </a:ext>
                </a:extLst>
              </a:tr>
              <a:tr h="370840">
                <a:tc>
                  <a:txBody>
                    <a:bodyPr/>
                    <a:lstStyle/>
                    <a:p>
                      <a:r>
                        <a:rPr lang="en-GB" sz="1200" b="0" dirty="0">
                          <a:latin typeface="+mj-lt"/>
                          <a:cs typeface="Calibri Light" panose="020F0302020204030204" pitchFamily="34" charset="0"/>
                        </a:rPr>
                        <a:t>Bench Tag</a:t>
                      </a:r>
                    </a:p>
                  </a:txBody>
                  <a:tcPr>
                    <a:solidFill>
                      <a:schemeClr val="bg1"/>
                    </a:solidFill>
                  </a:tcPr>
                </a:tc>
                <a:tc>
                  <a:txBody>
                    <a:bodyPr/>
                    <a:lstStyle/>
                    <a:p>
                      <a:r>
                        <a:rPr lang="en-GB" sz="1100" b="0" i="0" dirty="0">
                          <a:solidFill>
                            <a:srgbClr val="202124"/>
                          </a:solidFill>
                          <a:effectLst/>
                          <a:latin typeface="+mj-lt"/>
                        </a:rPr>
                        <a:t>Dodging involves quick, deceptive changes in direction to evade, chase or flee from an opponent.</a:t>
                      </a:r>
                      <a:endParaRPr lang="en-GB" sz="11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Movement, co ordination, dodging, </a:t>
                      </a:r>
                    </a:p>
                  </a:txBody>
                  <a:tcPr>
                    <a:solidFill>
                      <a:schemeClr val="bg1"/>
                    </a:solidFill>
                  </a:tcPr>
                </a:tc>
                <a:extLst>
                  <a:ext uri="{0D108BD9-81ED-4DB2-BD59-A6C34878D82A}">
                    <a16:rowId xmlns:a16="http://schemas.microsoft.com/office/drawing/2014/main" val="1978407340"/>
                  </a:ext>
                </a:extLst>
              </a:tr>
              <a:tr h="370840">
                <a:tc>
                  <a:txBody>
                    <a:bodyPr/>
                    <a:lstStyle/>
                    <a:p>
                      <a:r>
                        <a:rPr lang="en-GB" sz="1200" b="0" dirty="0">
                          <a:latin typeface="+mj-lt"/>
                          <a:cs typeface="Calibri Light" panose="020F0302020204030204" pitchFamily="34" charset="0"/>
                        </a:rPr>
                        <a:t>Dead Ant</a:t>
                      </a:r>
                    </a:p>
                  </a:txBody>
                  <a:tcPr>
                    <a:solidFill>
                      <a:schemeClr val="bg1"/>
                    </a:solidFill>
                  </a:tcPr>
                </a:tc>
                <a:tc>
                  <a:txBody>
                    <a:bodyPr/>
                    <a:lstStyle/>
                    <a:p>
                      <a:r>
                        <a:rPr lang="en-GB" sz="1100" b="0" i="0" dirty="0">
                          <a:solidFill>
                            <a:srgbClr val="202124"/>
                          </a:solidFill>
                          <a:effectLst/>
                          <a:latin typeface="+mj-lt"/>
                        </a:rPr>
                        <a:t>When two or more learners become a learning unit. Through the interaction of group members and the sharing of responsibilities,</a:t>
                      </a:r>
                      <a:endParaRPr lang="en-GB" sz="11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Decision making,  </a:t>
                      </a:r>
                    </a:p>
                    <a:p>
                      <a:r>
                        <a:rPr lang="en-GB" sz="1200" b="0" dirty="0">
                          <a:latin typeface="+mj-lt"/>
                          <a:cs typeface="Calibri Light" panose="020F0302020204030204" pitchFamily="34" charset="0"/>
                        </a:rPr>
                        <a:t> co operation.</a:t>
                      </a:r>
                    </a:p>
                  </a:txBody>
                  <a:tcPr>
                    <a:solidFill>
                      <a:schemeClr val="bg1"/>
                    </a:solidFill>
                  </a:tcPr>
                </a:tc>
                <a:extLst>
                  <a:ext uri="{0D108BD9-81ED-4DB2-BD59-A6C34878D82A}">
                    <a16:rowId xmlns:a16="http://schemas.microsoft.com/office/drawing/2014/main" val="858309783"/>
                  </a:ext>
                </a:extLst>
              </a:tr>
              <a:tr h="370840">
                <a:tc>
                  <a:txBody>
                    <a:bodyPr/>
                    <a:lstStyle/>
                    <a:p>
                      <a:r>
                        <a:rPr lang="en-GB" sz="1200" b="0" dirty="0">
                          <a:latin typeface="+mj-lt"/>
                          <a:cs typeface="Calibri Light" panose="020F0302020204030204" pitchFamily="34" charset="0"/>
                        </a:rPr>
                        <a:t>Hoop Games</a:t>
                      </a:r>
                    </a:p>
                  </a:txBody>
                  <a:tcPr>
                    <a:solidFill>
                      <a:schemeClr val="bg1"/>
                    </a:solidFill>
                  </a:tcPr>
                </a:tc>
                <a:tc>
                  <a:txBody>
                    <a:bodyPr/>
                    <a:lstStyle/>
                    <a:p>
                      <a:r>
                        <a:rPr lang="en-GB" sz="1100" b="0" i="0" dirty="0">
                          <a:solidFill>
                            <a:srgbClr val="202124"/>
                          </a:solidFill>
                          <a:effectLst/>
                          <a:latin typeface="+mj-lt"/>
                        </a:rPr>
                        <a:t> Combined effort of a group to achieve a goal or complete a task in the most effective and efficient way</a:t>
                      </a:r>
                      <a:endParaRPr lang="en-GB" sz="11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Team work ,   co operation</a:t>
                      </a:r>
                    </a:p>
                  </a:txBody>
                  <a:tcPr>
                    <a:solidFill>
                      <a:schemeClr val="bg1"/>
                    </a:solidFill>
                  </a:tcPr>
                </a:tc>
                <a:extLst>
                  <a:ext uri="{0D108BD9-81ED-4DB2-BD59-A6C34878D82A}">
                    <a16:rowId xmlns:a16="http://schemas.microsoft.com/office/drawing/2014/main" val="2173818174"/>
                  </a:ext>
                </a:extLst>
              </a:tr>
              <a:tr h="370840">
                <a:tc>
                  <a:txBody>
                    <a:bodyPr/>
                    <a:lstStyle/>
                    <a:p>
                      <a:r>
                        <a:rPr lang="en-GB" sz="1200" b="0" dirty="0">
                          <a:latin typeface="+mj-lt"/>
                          <a:cs typeface="Calibri Light" panose="020F0302020204030204" pitchFamily="34" charset="0"/>
                        </a:rPr>
                        <a:t>Bean Bag Challenge</a:t>
                      </a:r>
                    </a:p>
                  </a:txBody>
                  <a:tcPr>
                    <a:solidFill>
                      <a:schemeClr val="bg1"/>
                    </a:solidFill>
                  </a:tcPr>
                </a:tc>
                <a:tc>
                  <a:txBody>
                    <a:bodyPr/>
                    <a:lstStyle/>
                    <a:p>
                      <a:r>
                        <a:rPr lang="en-GB" sz="1200" b="0" i="0" dirty="0">
                          <a:solidFill>
                            <a:srgbClr val="202124"/>
                          </a:solidFill>
                          <a:effectLst/>
                          <a:latin typeface="+mj-lt"/>
                        </a:rPr>
                        <a:t> Use your eyes to guide the hands in accurate movement</a:t>
                      </a:r>
                      <a:endParaRPr lang="en-GB" sz="12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Hand eye  co ordination </a:t>
                      </a:r>
                    </a:p>
                  </a:txBody>
                  <a:tcPr>
                    <a:solidFill>
                      <a:schemeClr val="bg1"/>
                    </a:solidFill>
                  </a:tcPr>
                </a:tc>
                <a:extLst>
                  <a:ext uri="{0D108BD9-81ED-4DB2-BD59-A6C34878D82A}">
                    <a16:rowId xmlns:a16="http://schemas.microsoft.com/office/drawing/2014/main" val="3799687577"/>
                  </a:ext>
                </a:extLst>
              </a:tr>
              <a:tr h="0">
                <a:tc>
                  <a:txBody>
                    <a:bodyPr/>
                    <a:lstStyle/>
                    <a:p>
                      <a:r>
                        <a:rPr lang="en-GB" sz="1200" b="0" dirty="0">
                          <a:latin typeface="+mj-lt"/>
                          <a:cs typeface="Calibri Light" panose="020F0302020204030204" pitchFamily="34" charset="0"/>
                        </a:rPr>
                        <a:t>Skip2Bfit</a:t>
                      </a:r>
                    </a:p>
                  </a:txBody>
                  <a:tcPr>
                    <a:solidFill>
                      <a:schemeClr val="bg1"/>
                    </a:solidFill>
                  </a:tcPr>
                </a:tc>
                <a:tc>
                  <a:txBody>
                    <a:bodyPr/>
                    <a:lstStyle/>
                    <a:p>
                      <a:r>
                        <a:rPr lang="en-GB" sz="1200" b="0" i="0" dirty="0">
                          <a:solidFill>
                            <a:srgbClr val="202124"/>
                          </a:solidFill>
                          <a:effectLst/>
                          <a:latin typeface="+mj-lt"/>
                        </a:rPr>
                        <a:t>a plan of action designed to achieve a long-term or overall aim.</a:t>
                      </a:r>
                      <a:endParaRPr lang="en-GB" sz="1200" b="0" dirty="0">
                        <a:latin typeface="+mj-lt"/>
                        <a:cs typeface="Calibri Light" panose="020F0302020204030204" pitchFamily="34" charset="0"/>
                      </a:endParaRPr>
                    </a:p>
                  </a:txBody>
                  <a:tcPr>
                    <a:solidFill>
                      <a:schemeClr val="bg1"/>
                    </a:solidFill>
                  </a:tcPr>
                </a:tc>
                <a:tc>
                  <a:txBody>
                    <a:bodyPr/>
                    <a:lstStyle/>
                    <a:p>
                      <a:r>
                        <a:rPr lang="en-GB" sz="1200" b="0" dirty="0">
                          <a:latin typeface="+mj-lt"/>
                          <a:cs typeface="Calibri Light" panose="020F0302020204030204" pitchFamily="34" charset="0"/>
                        </a:rPr>
                        <a:t>Co ordination</a:t>
                      </a:r>
                    </a:p>
                  </a:txBody>
                  <a:tcPr>
                    <a:solidFill>
                      <a:schemeClr val="bg1"/>
                    </a:solidFill>
                  </a:tcPr>
                </a:tc>
                <a:extLst>
                  <a:ext uri="{0D108BD9-81ED-4DB2-BD59-A6C34878D82A}">
                    <a16:rowId xmlns:a16="http://schemas.microsoft.com/office/drawing/2014/main" val="1402630670"/>
                  </a:ext>
                </a:extLst>
              </a:tr>
            </a:tbl>
          </a:graphicData>
        </a:graphic>
      </p:graphicFrame>
      <p:pic>
        <p:nvPicPr>
          <p:cNvPr id="9" name="Picture 8">
            <a:extLst>
              <a:ext uri="{FF2B5EF4-FFF2-40B4-BE49-F238E27FC236}">
                <a16:creationId xmlns:a16="http://schemas.microsoft.com/office/drawing/2014/main" id="{9AA88AED-723D-F86B-8056-5362FB95495F}"/>
              </a:ext>
            </a:extLst>
          </p:cNvPr>
          <p:cNvPicPr>
            <a:picLocks noChangeAspect="1"/>
          </p:cNvPicPr>
          <p:nvPr/>
        </p:nvPicPr>
        <p:blipFill>
          <a:blip r:embed="rId3"/>
          <a:stretch>
            <a:fillRect/>
          </a:stretch>
        </p:blipFill>
        <p:spPr>
          <a:xfrm>
            <a:off x="4788151" y="761171"/>
            <a:ext cx="4481612" cy="615123"/>
          </a:xfrm>
          <a:prstGeom prst="rect">
            <a:avLst/>
          </a:prstGeom>
        </p:spPr>
      </p:pic>
      <p:pic>
        <p:nvPicPr>
          <p:cNvPr id="12" name="Picture 11">
            <a:extLst>
              <a:ext uri="{FF2B5EF4-FFF2-40B4-BE49-F238E27FC236}">
                <a16:creationId xmlns:a16="http://schemas.microsoft.com/office/drawing/2014/main" id="{820F892F-DFB4-A62A-24FA-FC1C9EADEABE}"/>
              </a:ext>
            </a:extLst>
          </p:cNvPr>
          <p:cNvPicPr>
            <a:picLocks noChangeAspect="1"/>
          </p:cNvPicPr>
          <p:nvPr/>
        </p:nvPicPr>
        <p:blipFill>
          <a:blip r:embed="rId4"/>
          <a:stretch>
            <a:fillRect/>
          </a:stretch>
        </p:blipFill>
        <p:spPr>
          <a:xfrm>
            <a:off x="1731312" y="3953013"/>
            <a:ext cx="2324424" cy="1228896"/>
          </a:xfrm>
          <a:prstGeom prst="rect">
            <a:avLst/>
          </a:prstGeom>
        </p:spPr>
      </p:pic>
      <p:pic>
        <p:nvPicPr>
          <p:cNvPr id="15" name="Picture 14">
            <a:extLst>
              <a:ext uri="{FF2B5EF4-FFF2-40B4-BE49-F238E27FC236}">
                <a16:creationId xmlns:a16="http://schemas.microsoft.com/office/drawing/2014/main" id="{B33BF95A-EC8A-490D-7F1F-6AEEAB2028AB}"/>
              </a:ext>
            </a:extLst>
          </p:cNvPr>
          <p:cNvPicPr>
            <a:picLocks noChangeAspect="1"/>
          </p:cNvPicPr>
          <p:nvPr/>
        </p:nvPicPr>
        <p:blipFill>
          <a:blip r:embed="rId5"/>
          <a:stretch>
            <a:fillRect/>
          </a:stretch>
        </p:blipFill>
        <p:spPr>
          <a:xfrm>
            <a:off x="1674154" y="5269459"/>
            <a:ext cx="2438740" cy="1514686"/>
          </a:xfrm>
          <a:prstGeom prst="rect">
            <a:avLst/>
          </a:prstGeom>
        </p:spPr>
      </p:pic>
    </p:spTree>
    <p:extLst>
      <p:ext uri="{BB962C8B-B14F-4D97-AF65-F5344CB8AC3E}">
        <p14:creationId xmlns:p14="http://schemas.microsoft.com/office/powerpoint/2010/main" val="419485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895A221A-B9E9-9A18-57F9-1A0F2B0556A9}"/>
              </a:ext>
            </a:extLst>
          </p:cNvPr>
          <p:cNvPicPr>
            <a:picLocks noChangeAspect="1"/>
          </p:cNvPicPr>
          <p:nvPr/>
        </p:nvPicPr>
        <p:blipFill>
          <a:blip r:embed="rId2"/>
          <a:stretch>
            <a:fillRect/>
          </a:stretch>
        </p:blipFill>
        <p:spPr>
          <a:xfrm>
            <a:off x="184935" y="-1"/>
            <a:ext cx="11856377" cy="6713873"/>
          </a:xfrm>
          <a:prstGeom prst="rect">
            <a:avLst/>
          </a:prstGeom>
        </p:spPr>
      </p:pic>
    </p:spTree>
    <p:extLst>
      <p:ext uri="{BB962C8B-B14F-4D97-AF65-F5344CB8AC3E}">
        <p14:creationId xmlns:p14="http://schemas.microsoft.com/office/powerpoint/2010/main" val="232496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a:extLst>
              <a:ext uri="{FF2B5EF4-FFF2-40B4-BE49-F238E27FC236}">
                <a16:creationId xmlns:a16="http://schemas.microsoft.com/office/drawing/2014/main" id="{ED1B89FC-F499-9FB2-B1B7-C31390D82315}"/>
              </a:ext>
            </a:extLst>
          </p:cNvPr>
          <p:cNvPicPr>
            <a:picLocks noChangeAspect="1"/>
          </p:cNvPicPr>
          <p:nvPr/>
        </p:nvPicPr>
        <p:blipFill>
          <a:blip r:embed="rId2"/>
          <a:stretch>
            <a:fillRect/>
          </a:stretch>
        </p:blipFill>
        <p:spPr>
          <a:xfrm>
            <a:off x="133564" y="152401"/>
            <a:ext cx="11866652" cy="6607995"/>
          </a:xfrm>
          <a:prstGeom prst="rect">
            <a:avLst/>
          </a:prstGeom>
        </p:spPr>
      </p:pic>
    </p:spTree>
    <p:extLst>
      <p:ext uri="{BB962C8B-B14F-4D97-AF65-F5344CB8AC3E}">
        <p14:creationId xmlns:p14="http://schemas.microsoft.com/office/powerpoint/2010/main" val="423364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A97F09-9668-E37E-FF22-A9FA580D7D7E}"/>
              </a:ext>
            </a:extLst>
          </p:cNvPr>
          <p:cNvSpPr txBox="1"/>
          <p:nvPr/>
        </p:nvSpPr>
        <p:spPr>
          <a:xfrm>
            <a:off x="911750" y="93571"/>
            <a:ext cx="8921363" cy="307777"/>
          </a:xfrm>
          <a:prstGeom prst="rect">
            <a:avLst/>
          </a:prstGeom>
          <a:noFill/>
        </p:spPr>
        <p:txBody>
          <a:bodyPr wrap="square" rtlCol="0">
            <a:spAutoFit/>
          </a:bodyPr>
          <a:lstStyle/>
          <a:p>
            <a:pPr algn="r"/>
            <a:r>
              <a:rPr lang="en-GB" sz="1400"/>
              <a:t>    </a:t>
            </a:r>
            <a:r>
              <a:rPr lang="en-GB" sz="1400">
                <a:latin typeface="Century Gothic" panose="020B0502020202020204" pitchFamily="34" charset="0"/>
              </a:rPr>
              <a:t>Milverton English Thematic Map-Year 3/4  Cycle A – Summer Term – The Tudors</a:t>
            </a:r>
          </a:p>
        </p:txBody>
      </p:sp>
      <p:graphicFrame>
        <p:nvGraphicFramePr>
          <p:cNvPr id="6" name="Table 6">
            <a:extLst>
              <a:ext uri="{FF2B5EF4-FFF2-40B4-BE49-F238E27FC236}">
                <a16:creationId xmlns:a16="http://schemas.microsoft.com/office/drawing/2014/main" id="{07F88F44-5A8A-9B93-7BA5-CCFCA1103233}"/>
              </a:ext>
            </a:extLst>
          </p:cNvPr>
          <p:cNvGraphicFramePr>
            <a:graphicFrameLocks noGrp="1"/>
          </p:cNvGraphicFramePr>
          <p:nvPr/>
        </p:nvGraphicFramePr>
        <p:xfrm>
          <a:off x="1785067" y="1798644"/>
          <a:ext cx="8621865" cy="5005033"/>
        </p:xfrm>
        <a:graphic>
          <a:graphicData uri="http://schemas.openxmlformats.org/drawingml/2006/table">
            <a:tbl>
              <a:tblPr firstRow="1" bandRow="1">
                <a:tableStyleId>{5940675A-B579-460E-94D1-54222C63F5DA}</a:tableStyleId>
              </a:tblPr>
              <a:tblGrid>
                <a:gridCol w="2180742">
                  <a:extLst>
                    <a:ext uri="{9D8B030D-6E8A-4147-A177-3AD203B41FA5}">
                      <a16:colId xmlns:a16="http://schemas.microsoft.com/office/drawing/2014/main" val="3926207095"/>
                    </a:ext>
                  </a:extLst>
                </a:gridCol>
                <a:gridCol w="6441123">
                  <a:extLst>
                    <a:ext uri="{9D8B030D-6E8A-4147-A177-3AD203B41FA5}">
                      <a16:colId xmlns:a16="http://schemas.microsoft.com/office/drawing/2014/main" val="3165848519"/>
                    </a:ext>
                  </a:extLst>
                </a:gridCol>
              </a:tblGrid>
              <a:tr h="248926">
                <a:tc>
                  <a:txBody>
                    <a:bodyPr/>
                    <a:lstStyle/>
                    <a:p>
                      <a:r>
                        <a:rPr lang="en-GB" sz="1000" b="1">
                          <a:solidFill>
                            <a:schemeClr val="tx1"/>
                          </a:solidFill>
                          <a:latin typeface="Century Gothic" panose="020B0502020202020204" pitchFamily="34" charset="0"/>
                        </a:rPr>
                        <a:t>Main Genres:</a:t>
                      </a:r>
                    </a:p>
                  </a:txBody>
                  <a:tcPr/>
                </a:tc>
                <a:tc>
                  <a:txBody>
                    <a:bodyPr/>
                    <a:lstStyle/>
                    <a:p>
                      <a:r>
                        <a:rPr lang="en-GB" sz="1000" b="1">
                          <a:solidFill>
                            <a:schemeClr val="tx1"/>
                          </a:solidFill>
                          <a:latin typeface="Century Gothic" panose="020B0502020202020204" pitchFamily="34" charset="0"/>
                        </a:rPr>
                        <a:t>Genre Success Criteria:</a:t>
                      </a:r>
                    </a:p>
                  </a:txBody>
                  <a:tcPr/>
                </a:tc>
                <a:extLst>
                  <a:ext uri="{0D108BD9-81ED-4DB2-BD59-A6C34878D82A}">
                    <a16:rowId xmlns:a16="http://schemas.microsoft.com/office/drawing/2014/main" val="953355317"/>
                  </a:ext>
                </a:extLst>
              </a:tr>
              <a:tr h="679779">
                <a:tc>
                  <a:txBody>
                    <a:bodyPr/>
                    <a:lstStyle/>
                    <a:p>
                      <a:pPr algn="l">
                        <a:lnSpc>
                          <a:spcPct val="115000"/>
                        </a:lnSpc>
                        <a:spcAft>
                          <a:spcPts val="1000"/>
                        </a:spcAft>
                      </a:pPr>
                      <a:r>
                        <a:rPr lang="en-GB" sz="800">
                          <a:effectLst/>
                          <a:latin typeface="Century Gothic" panose="020B0502020202020204" pitchFamily="34" charset="0"/>
                          <a:ea typeface="Calibri" panose="020F0502020204030204" pitchFamily="34" charset="0"/>
                          <a:cs typeface="Times New Roman" panose="02020603050405020304" pitchFamily="18" charset="0"/>
                        </a:rPr>
                        <a:t>Narrative: To Entertain (Historical Stories)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GB" sz="800">
                          <a:solidFill>
                            <a:schemeClr val="tx1"/>
                          </a:solidFill>
                          <a:latin typeface="Century Gothic" panose="020B0502020202020204" pitchFamily="34" charset="0"/>
                        </a:rPr>
                        <a:t>•Introduction, build-up, climax, resolution and ending </a:t>
                      </a:r>
                    </a:p>
                    <a:p>
                      <a:r>
                        <a:rPr lang="en-GB" sz="800">
                          <a:solidFill>
                            <a:schemeClr val="tx1"/>
                          </a:solidFill>
                          <a:latin typeface="Century Gothic" panose="020B0502020202020204" pitchFamily="34" charset="0"/>
                        </a:rPr>
                        <a:t>•Develop characters and settings using small details.</a:t>
                      </a:r>
                    </a:p>
                    <a:p>
                      <a:r>
                        <a:rPr lang="en-GB" sz="800">
                          <a:solidFill>
                            <a:schemeClr val="tx1"/>
                          </a:solidFill>
                          <a:latin typeface="Century Gothic" panose="020B0502020202020204" pitchFamily="34" charset="0"/>
                        </a:rPr>
                        <a:t>•Based on factual information</a:t>
                      </a:r>
                    </a:p>
                    <a:p>
                      <a:r>
                        <a:rPr lang="en-GB" sz="800">
                          <a:solidFill>
                            <a:schemeClr val="tx1"/>
                          </a:solidFill>
                          <a:latin typeface="Century Gothic" panose="020B0502020202020204" pitchFamily="34" charset="0"/>
                        </a:rPr>
                        <a:t>•Realistic time-appropriate detail e.g. clothing, housing etc.</a:t>
                      </a:r>
                    </a:p>
                    <a:p>
                      <a:r>
                        <a:rPr lang="en-GB" sz="800">
                          <a:solidFill>
                            <a:schemeClr val="tx1"/>
                          </a:solidFill>
                          <a:latin typeface="Century Gothic" panose="020B0502020202020204" pitchFamily="34" charset="0"/>
                        </a:rPr>
                        <a:t>•Language appropriate to the era.</a:t>
                      </a:r>
                    </a:p>
                  </a:txBody>
                  <a:tcPr/>
                </a:tc>
                <a:extLst>
                  <a:ext uri="{0D108BD9-81ED-4DB2-BD59-A6C34878D82A}">
                    <a16:rowId xmlns:a16="http://schemas.microsoft.com/office/drawing/2014/main" val="1262032922"/>
                  </a:ext>
                </a:extLst>
              </a:tr>
              <a:tr h="1034446">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Play scripts: To Entertain (Midsummer Night’s Dream)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GB" sz="800">
                          <a:solidFill>
                            <a:schemeClr val="tx1"/>
                          </a:solidFill>
                          <a:latin typeface="Century Gothic" panose="020B0502020202020204" pitchFamily="34" charset="0"/>
                        </a:rPr>
                        <a:t>•Title •Introduce scene by describing setting</a:t>
                      </a:r>
                    </a:p>
                    <a:p>
                      <a:r>
                        <a:rPr lang="en-GB" sz="800">
                          <a:solidFill>
                            <a:schemeClr val="tx1"/>
                          </a:solidFill>
                          <a:latin typeface="Century Gothic" panose="020B0502020202020204" pitchFamily="34" charset="0"/>
                        </a:rPr>
                        <a:t>•Place character name to left, followed by a colon, leaving a gap between the name and what they are saying.</a:t>
                      </a:r>
                    </a:p>
                    <a:p>
                      <a:r>
                        <a:rPr lang="en-GB" sz="800">
                          <a:solidFill>
                            <a:schemeClr val="tx1"/>
                          </a:solidFill>
                          <a:latin typeface="Century Gothic" panose="020B0502020202020204" pitchFamily="34" charset="0"/>
                        </a:rPr>
                        <a:t>•No speech marks •Use present tense stage directions in brackets to describe the speech or action</a:t>
                      </a:r>
                    </a:p>
                    <a:p>
                      <a:r>
                        <a:rPr lang="en-GB" sz="800">
                          <a:solidFill>
                            <a:schemeClr val="tx1"/>
                          </a:solidFill>
                          <a:latin typeface="Century Gothic" panose="020B0502020202020204" pitchFamily="34" charset="0"/>
                        </a:rPr>
                        <a:t>•New line for each speaker</a:t>
                      </a:r>
                    </a:p>
                    <a:p>
                      <a:r>
                        <a:rPr lang="en-GB" sz="800">
                          <a:solidFill>
                            <a:schemeClr val="tx1"/>
                          </a:solidFill>
                          <a:latin typeface="Century Gothic" panose="020B0502020202020204" pitchFamily="34" charset="0"/>
                        </a:rPr>
                        <a:t>•paragraphs •past tense</a:t>
                      </a:r>
                    </a:p>
                    <a:p>
                      <a:r>
                        <a:rPr lang="en-GB" sz="800">
                          <a:solidFill>
                            <a:schemeClr val="tx1"/>
                          </a:solidFill>
                          <a:latin typeface="Century Gothic" panose="020B0502020202020204" pitchFamily="34" charset="0"/>
                        </a:rPr>
                        <a:t>•Effective but not unnecessary dialogue</a:t>
                      </a:r>
                    </a:p>
                    <a:p>
                      <a:r>
                        <a:rPr lang="en-GB" sz="800">
                          <a:solidFill>
                            <a:schemeClr val="tx1"/>
                          </a:solidFill>
                          <a:latin typeface="Century Gothic" panose="020B0502020202020204" pitchFamily="34" charset="0"/>
                        </a:rPr>
                        <a:t>•A wide range of sentence structure, starters and punctuation &amp; effective language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Century Gothic" panose="020B0502020202020204" pitchFamily="34" charset="0"/>
                        </a:rPr>
                        <a:t>•Use a mixture of simple, compound and complex sentences.</a:t>
                      </a:r>
                    </a:p>
                  </a:txBody>
                  <a:tcPr/>
                </a:tc>
                <a:extLst>
                  <a:ext uri="{0D108BD9-81ED-4DB2-BD59-A6C34878D82A}">
                    <a16:rowId xmlns:a16="http://schemas.microsoft.com/office/drawing/2014/main" val="3842530082"/>
                  </a:ext>
                </a:extLst>
              </a:tr>
              <a:tr h="1028228">
                <a:tc>
                  <a:txBody>
                    <a:bodyPr/>
                    <a:lstStyle/>
                    <a:p>
                      <a:pPr algn="l">
                        <a:lnSpc>
                          <a:spcPct val="115000"/>
                        </a:lnSpc>
                        <a:spcAft>
                          <a:spcPts val="1000"/>
                        </a:spcAft>
                      </a:pPr>
                      <a:r>
                        <a:rPr lang="en-GB" sz="800">
                          <a:effectLst/>
                          <a:latin typeface="Century Gothic" panose="020B0502020202020204" pitchFamily="34" charset="0"/>
                          <a:ea typeface="Calibri" panose="020F0502020204030204" pitchFamily="34" charset="0"/>
                          <a:cs typeface="Times New Roman" panose="02020603050405020304" pitchFamily="18" charset="0"/>
                        </a:rPr>
                        <a:t>Non- Chronological  Report: To Inform (King Henry V111 Wives)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•Title •Organised  into specific categories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•Ended with a conclusion •Opening introducing the topic</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•Use facts, not opinion.</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•May have sub-headings/ info (did you know?) boxes/lists/diagrams/bullet points/images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•Generalisers / connectives  •3rd person</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•Often present tense e.g. whales are large; past tense for historical reports</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•technical vocabulary •Formal tone</a:t>
                      </a:r>
                    </a:p>
                  </a:txBody>
                  <a:tcPr/>
                </a:tc>
                <a:extLst>
                  <a:ext uri="{0D108BD9-81ED-4DB2-BD59-A6C34878D82A}">
                    <a16:rowId xmlns:a16="http://schemas.microsoft.com/office/drawing/2014/main" val="3739971928"/>
                  </a:ext>
                </a:extLst>
              </a:tr>
              <a:tr h="620360">
                <a:tc>
                  <a:txBody>
                    <a:bodyPr/>
                    <a:lstStyle/>
                    <a:p>
                      <a:pPr algn="l">
                        <a:lnSpc>
                          <a:spcPct val="115000"/>
                        </a:lnSpc>
                        <a:spcAft>
                          <a:spcPts val="1000"/>
                        </a:spcAft>
                      </a:pPr>
                      <a:r>
                        <a:rPr lang="en-GB" sz="800">
                          <a:effectLst/>
                          <a:latin typeface="Century Gothic" panose="020B0502020202020204" pitchFamily="34" charset="0"/>
                          <a:ea typeface="Calibri" panose="020F0502020204030204" pitchFamily="34" charset="0"/>
                          <a:cs typeface="Times New Roman" panose="02020603050405020304" pitchFamily="18" charset="0"/>
                        </a:rPr>
                        <a:t>Poetry:  The Tudors  (Simile, Calligram and acrostic)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a:solidFill>
                            <a:schemeClr val="tx1"/>
                          </a:solidFill>
                          <a:latin typeface="Century Gothic" panose="020B0502020202020204" pitchFamily="34" charset="0"/>
                          <a:ea typeface="+mn-ea"/>
                          <a:cs typeface="+mn-cs"/>
                        </a:rPr>
                        <a:t>•Sensory •OSAAM</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a:solidFill>
                            <a:schemeClr val="tx1"/>
                          </a:solidFill>
                          <a:latin typeface="Century Gothic" panose="020B0502020202020204" pitchFamily="34" charset="0"/>
                          <a:ea typeface="+mn-ea"/>
                          <a:cs typeface="+mn-cs"/>
                        </a:rPr>
                        <a:t>•puns •spoonerisms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a:solidFill>
                            <a:schemeClr val="tx1"/>
                          </a:solidFill>
                          <a:latin typeface="Century Gothic" panose="020B0502020202020204" pitchFamily="34" charset="0"/>
                          <a:ea typeface="+mn-ea"/>
                          <a:cs typeface="+mn-cs"/>
                        </a:rPr>
                        <a:t>•rhetorical questions •obscure word and unusual meanings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endParaRPr lang="en-GB" sz="800" kern="120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3029816608"/>
                  </a:ext>
                </a:extLst>
              </a:tr>
              <a:tr h="648354">
                <a:tc>
                  <a:txBody>
                    <a:bodyPr/>
                    <a:lstStyle/>
                    <a:p>
                      <a:r>
                        <a:rPr lang="en-GB" sz="800">
                          <a:solidFill>
                            <a:schemeClr val="tx1"/>
                          </a:solidFill>
                          <a:latin typeface="Century Gothic" panose="020B0502020202020204" pitchFamily="34" charset="0"/>
                        </a:rPr>
                        <a:t>Informal Letter: To Inform (Trip and living on board </a:t>
                      </a:r>
                    </a:p>
                    <a:p>
                      <a:r>
                        <a:rPr lang="en-GB" sz="800">
                          <a:solidFill>
                            <a:schemeClr val="tx1"/>
                          </a:solidFill>
                          <a:latin typeface="Century Gothic" panose="020B0502020202020204" pitchFamily="34" charset="0"/>
                        </a:rPr>
                        <a:t>Golden Hind)</a:t>
                      </a:r>
                    </a:p>
                  </a:txBody>
                  <a:tcPr/>
                </a:tc>
                <a:tc>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•Only sender’s address needed •Address at top right</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•Date under address •Informal greeting (Dear Mum)</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•May be more ‘chatty’ and include colloquial language.</a:t>
                      </a:r>
                    </a:p>
                    <a:p>
                      <a:pPr marL="0" lvl="0" indent="0" fontAlgn="base">
                        <a:lnSpc>
                          <a:spcPct val="115000"/>
                        </a:lnSpc>
                        <a:spcAft>
                          <a:spcPts val="0"/>
                        </a:spcAft>
                        <a:buSzPts val="1000"/>
                        <a:buFont typeface="Symbol" panose="05050102010706020507" pitchFamily="18" charset="2"/>
                        <a:buNone/>
                        <a:tabLst>
                          <a:tab pos="457200" algn="l"/>
                        </a:tabLst>
                      </a:pPr>
                      <a:r>
                        <a:rPr lang="en-GB" sz="800">
                          <a:solidFill>
                            <a:schemeClr val="tx1"/>
                          </a:solidFill>
                          <a:latin typeface="Century Gothic" panose="020B0502020202020204" pitchFamily="34" charset="0"/>
                        </a:rPr>
                        <a:t>•Informal sign off (Lot of love etc.)</a:t>
                      </a:r>
                    </a:p>
                  </a:txBody>
                  <a:tcPr/>
                </a:tc>
                <a:extLst>
                  <a:ext uri="{0D108BD9-81ED-4DB2-BD59-A6C34878D82A}">
                    <a16:rowId xmlns:a16="http://schemas.microsoft.com/office/drawing/2014/main" val="1108777281"/>
                  </a:ext>
                </a:extLst>
              </a:tr>
              <a:tr h="620360">
                <a:tc>
                  <a:txBody>
                    <a:bodyPr/>
                    <a:lstStyle/>
                    <a:p>
                      <a:r>
                        <a:rPr lang="en-GB" sz="800">
                          <a:solidFill>
                            <a:schemeClr val="tx1"/>
                          </a:solidFill>
                          <a:latin typeface="Century Gothic" panose="020B0502020202020204" pitchFamily="34" charset="0"/>
                        </a:rPr>
                        <a:t>Diary: To Recount (Sailor on the Royal Hinde)</a:t>
                      </a:r>
                    </a:p>
                  </a:txBody>
                  <a:tcPr/>
                </a:tc>
                <a:tc>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•Chronological order •key events/dates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•Feelings/emotions</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•Personal opinions •1st person</a:t>
                      </a:r>
                    </a:p>
                    <a:p>
                      <a:pPr marL="0" marR="0" lvl="0" indent="0" algn="l" defTabSz="914400" rtl="0" eaLnBrk="1" fontAlgn="base" latinLnBrk="0" hangingPunct="1">
                        <a:lnSpc>
                          <a:spcPct val="115000"/>
                        </a:lnSpc>
                        <a:spcBef>
                          <a:spcPts val="0"/>
                        </a:spcBef>
                        <a:spcAft>
                          <a:spcPts val="0"/>
                        </a:spcAft>
                        <a:buClrTx/>
                        <a:buSzPts val="1000"/>
                        <a:buFont typeface="Symbol" panose="05050102010706020507" pitchFamily="18" charset="2"/>
                        <a:buNone/>
                        <a:tabLst>
                          <a:tab pos="243205" algn="l"/>
                        </a:tabLst>
                        <a:defRPr/>
                      </a:pPr>
                      <a:r>
                        <a:rPr lang="en-GB" sz="800" kern="1200" dirty="0">
                          <a:solidFill>
                            <a:schemeClr val="tx1"/>
                          </a:solidFill>
                          <a:latin typeface="Century Gothic" panose="020B0502020202020204" pitchFamily="34" charset="0"/>
                          <a:ea typeface="+mn-ea"/>
                          <a:cs typeface="+mn-cs"/>
                        </a:rPr>
                        <a:t>•Past Tense</a:t>
                      </a:r>
                    </a:p>
                  </a:txBody>
                  <a:tcPr/>
                </a:tc>
                <a:extLst>
                  <a:ext uri="{0D108BD9-81ED-4DB2-BD59-A6C34878D82A}">
                    <a16:rowId xmlns:a16="http://schemas.microsoft.com/office/drawing/2014/main" val="2081535476"/>
                  </a:ext>
                </a:extLst>
              </a:tr>
            </a:tbl>
          </a:graphicData>
        </a:graphic>
      </p:graphicFrame>
      <p:sp>
        <p:nvSpPr>
          <p:cNvPr id="7" name="Rectangle 6">
            <a:extLst>
              <a:ext uri="{FF2B5EF4-FFF2-40B4-BE49-F238E27FC236}">
                <a16:creationId xmlns:a16="http://schemas.microsoft.com/office/drawing/2014/main" id="{355A5BCC-5C6D-1976-A6C0-A05B4C191D57}"/>
              </a:ext>
            </a:extLst>
          </p:cNvPr>
          <p:cNvSpPr/>
          <p:nvPr/>
        </p:nvSpPr>
        <p:spPr>
          <a:xfrm>
            <a:off x="3221206" y="432135"/>
            <a:ext cx="7185726"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A1FC60E-756A-8813-FB4C-EE69DC8A3ECB}"/>
              </a:ext>
            </a:extLst>
          </p:cNvPr>
          <p:cNvSpPr/>
          <p:nvPr/>
        </p:nvSpPr>
        <p:spPr>
          <a:xfrm>
            <a:off x="1785068" y="432135"/>
            <a:ext cx="1353856"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rPr>
              <a:t>Motivational</a:t>
            </a:r>
            <a:r>
              <a:rPr lang="en-GB" sz="2000" dirty="0">
                <a:solidFill>
                  <a:schemeClr val="tx1"/>
                </a:solidFill>
                <a:latin typeface="Century Gothic" panose="020B0502020202020204" pitchFamily="34" charset="0"/>
              </a:rPr>
              <a:t> Core Texts:</a:t>
            </a:r>
          </a:p>
        </p:txBody>
      </p:sp>
      <p:pic>
        <p:nvPicPr>
          <p:cNvPr id="5" name="Picture 4">
            <a:extLst>
              <a:ext uri="{FF2B5EF4-FFF2-40B4-BE49-F238E27FC236}">
                <a16:creationId xmlns:a16="http://schemas.microsoft.com/office/drawing/2014/main" id="{937CB162-21E7-94B3-237A-01CC8D5E43D0}"/>
              </a:ext>
            </a:extLst>
          </p:cNvPr>
          <p:cNvPicPr>
            <a:picLocks noChangeAspect="1"/>
          </p:cNvPicPr>
          <p:nvPr/>
        </p:nvPicPr>
        <p:blipFill>
          <a:blip r:embed="rId2"/>
          <a:stretch>
            <a:fillRect/>
          </a:stretch>
        </p:blipFill>
        <p:spPr>
          <a:xfrm>
            <a:off x="369136" y="89297"/>
            <a:ext cx="632830" cy="624101"/>
          </a:xfrm>
          <a:prstGeom prst="rect">
            <a:avLst/>
          </a:prstGeom>
        </p:spPr>
      </p:pic>
      <p:pic>
        <p:nvPicPr>
          <p:cNvPr id="9" name="Picture 8">
            <a:extLst>
              <a:ext uri="{FF2B5EF4-FFF2-40B4-BE49-F238E27FC236}">
                <a16:creationId xmlns:a16="http://schemas.microsoft.com/office/drawing/2014/main" id="{BE88C344-BAC6-BC0D-E8F4-686DF7B5EB1C}"/>
              </a:ext>
            </a:extLst>
          </p:cNvPr>
          <p:cNvPicPr>
            <a:picLocks noChangeAspect="1"/>
          </p:cNvPicPr>
          <p:nvPr/>
        </p:nvPicPr>
        <p:blipFill>
          <a:blip r:embed="rId3"/>
          <a:stretch>
            <a:fillRect/>
          </a:stretch>
        </p:blipFill>
        <p:spPr>
          <a:xfrm>
            <a:off x="3273292" y="466604"/>
            <a:ext cx="1043487" cy="1219073"/>
          </a:xfrm>
          <a:prstGeom prst="rect">
            <a:avLst/>
          </a:prstGeom>
        </p:spPr>
      </p:pic>
      <p:pic>
        <p:nvPicPr>
          <p:cNvPr id="11" name="Picture 10">
            <a:extLst>
              <a:ext uri="{FF2B5EF4-FFF2-40B4-BE49-F238E27FC236}">
                <a16:creationId xmlns:a16="http://schemas.microsoft.com/office/drawing/2014/main" id="{5F4F221D-C7DA-4A40-715B-2B1D8D7D91C1}"/>
              </a:ext>
            </a:extLst>
          </p:cNvPr>
          <p:cNvPicPr>
            <a:picLocks noChangeAspect="1"/>
          </p:cNvPicPr>
          <p:nvPr/>
        </p:nvPicPr>
        <p:blipFill>
          <a:blip r:embed="rId4"/>
          <a:stretch>
            <a:fillRect/>
          </a:stretch>
        </p:blipFill>
        <p:spPr>
          <a:xfrm>
            <a:off x="4364489" y="474668"/>
            <a:ext cx="788463" cy="1211009"/>
          </a:xfrm>
          <a:prstGeom prst="rect">
            <a:avLst/>
          </a:prstGeom>
        </p:spPr>
      </p:pic>
      <p:pic>
        <p:nvPicPr>
          <p:cNvPr id="14" name="Picture 13">
            <a:extLst>
              <a:ext uri="{FF2B5EF4-FFF2-40B4-BE49-F238E27FC236}">
                <a16:creationId xmlns:a16="http://schemas.microsoft.com/office/drawing/2014/main" id="{E4117E44-CED3-68F0-2A1D-561235C11D83}"/>
              </a:ext>
            </a:extLst>
          </p:cNvPr>
          <p:cNvPicPr>
            <a:picLocks noChangeAspect="1"/>
          </p:cNvPicPr>
          <p:nvPr/>
        </p:nvPicPr>
        <p:blipFill>
          <a:blip r:embed="rId5"/>
          <a:stretch>
            <a:fillRect/>
          </a:stretch>
        </p:blipFill>
        <p:spPr>
          <a:xfrm>
            <a:off x="5183194" y="476726"/>
            <a:ext cx="822265" cy="1208951"/>
          </a:xfrm>
          <a:prstGeom prst="rect">
            <a:avLst/>
          </a:prstGeom>
        </p:spPr>
      </p:pic>
      <p:pic>
        <p:nvPicPr>
          <p:cNvPr id="15" name="Picture 14">
            <a:extLst>
              <a:ext uri="{FF2B5EF4-FFF2-40B4-BE49-F238E27FC236}">
                <a16:creationId xmlns:a16="http://schemas.microsoft.com/office/drawing/2014/main" id="{C6315589-D5EB-3DA1-7B54-39A541BAE3E8}"/>
              </a:ext>
            </a:extLst>
          </p:cNvPr>
          <p:cNvPicPr>
            <a:picLocks noChangeAspect="1"/>
          </p:cNvPicPr>
          <p:nvPr/>
        </p:nvPicPr>
        <p:blipFill>
          <a:blip r:embed="rId6"/>
          <a:stretch>
            <a:fillRect/>
          </a:stretch>
        </p:blipFill>
        <p:spPr>
          <a:xfrm>
            <a:off x="6035700" y="474668"/>
            <a:ext cx="757963" cy="1208951"/>
          </a:xfrm>
          <a:prstGeom prst="rect">
            <a:avLst/>
          </a:prstGeom>
        </p:spPr>
      </p:pic>
      <p:pic>
        <p:nvPicPr>
          <p:cNvPr id="16" name="Picture 15">
            <a:extLst>
              <a:ext uri="{FF2B5EF4-FFF2-40B4-BE49-F238E27FC236}">
                <a16:creationId xmlns:a16="http://schemas.microsoft.com/office/drawing/2014/main" id="{3BB50CA2-0E6D-0AB6-90CD-133079FA5386}"/>
              </a:ext>
            </a:extLst>
          </p:cNvPr>
          <p:cNvPicPr>
            <a:picLocks noChangeAspect="1"/>
          </p:cNvPicPr>
          <p:nvPr/>
        </p:nvPicPr>
        <p:blipFill>
          <a:blip r:embed="rId7"/>
          <a:stretch>
            <a:fillRect/>
          </a:stretch>
        </p:blipFill>
        <p:spPr>
          <a:xfrm>
            <a:off x="6823904" y="474668"/>
            <a:ext cx="787123" cy="1208951"/>
          </a:xfrm>
          <a:prstGeom prst="rect">
            <a:avLst/>
          </a:prstGeom>
        </p:spPr>
      </p:pic>
      <p:pic>
        <p:nvPicPr>
          <p:cNvPr id="18" name="Picture 17">
            <a:extLst>
              <a:ext uri="{FF2B5EF4-FFF2-40B4-BE49-F238E27FC236}">
                <a16:creationId xmlns:a16="http://schemas.microsoft.com/office/drawing/2014/main" id="{4F02E485-B3B8-83D4-A3F3-A0D72807445A}"/>
              </a:ext>
            </a:extLst>
          </p:cNvPr>
          <p:cNvPicPr>
            <a:picLocks noChangeAspect="1"/>
          </p:cNvPicPr>
          <p:nvPr/>
        </p:nvPicPr>
        <p:blipFill>
          <a:blip r:embed="rId8"/>
          <a:stretch>
            <a:fillRect/>
          </a:stretch>
        </p:blipFill>
        <p:spPr>
          <a:xfrm>
            <a:off x="7676411" y="487851"/>
            <a:ext cx="832321" cy="1195768"/>
          </a:xfrm>
          <a:prstGeom prst="rect">
            <a:avLst/>
          </a:prstGeom>
        </p:spPr>
      </p:pic>
      <p:pic>
        <p:nvPicPr>
          <p:cNvPr id="19" name="Picture 18">
            <a:extLst>
              <a:ext uri="{FF2B5EF4-FFF2-40B4-BE49-F238E27FC236}">
                <a16:creationId xmlns:a16="http://schemas.microsoft.com/office/drawing/2014/main" id="{9CE796E2-9E50-FFFA-4F01-EE67712713D8}"/>
              </a:ext>
            </a:extLst>
          </p:cNvPr>
          <p:cNvPicPr>
            <a:picLocks noChangeAspect="1"/>
          </p:cNvPicPr>
          <p:nvPr/>
        </p:nvPicPr>
        <p:blipFill>
          <a:blip r:embed="rId9"/>
          <a:stretch>
            <a:fillRect/>
          </a:stretch>
        </p:blipFill>
        <p:spPr>
          <a:xfrm>
            <a:off x="8559678" y="474668"/>
            <a:ext cx="787123" cy="1208951"/>
          </a:xfrm>
          <a:prstGeom prst="rect">
            <a:avLst/>
          </a:prstGeom>
        </p:spPr>
      </p:pic>
      <p:pic>
        <p:nvPicPr>
          <p:cNvPr id="22" name="Picture 2" descr="Page 1">
            <a:extLst>
              <a:ext uri="{FF2B5EF4-FFF2-40B4-BE49-F238E27FC236}">
                <a16:creationId xmlns:a16="http://schemas.microsoft.com/office/drawing/2014/main" id="{3ED8530E-9837-7266-2A12-824B7872D5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1480" y="552122"/>
            <a:ext cx="962975" cy="113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8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92467" y="571372"/>
          <a:ext cx="12020767" cy="6278557"/>
        </p:xfrm>
        <a:graphic>
          <a:graphicData uri="http://schemas.openxmlformats.org/drawingml/2006/table">
            <a:tbl>
              <a:tblPr firstRow="1" bandRow="1">
                <a:tableStyleId>{5C22544A-7EE6-4342-B048-85BDC9FD1C3A}</a:tableStyleId>
              </a:tblPr>
              <a:tblGrid>
                <a:gridCol w="708991">
                  <a:extLst>
                    <a:ext uri="{9D8B030D-6E8A-4147-A177-3AD203B41FA5}">
                      <a16:colId xmlns:a16="http://schemas.microsoft.com/office/drawing/2014/main" val="1558636196"/>
                    </a:ext>
                  </a:extLst>
                </a:gridCol>
                <a:gridCol w="942648">
                  <a:extLst>
                    <a:ext uri="{9D8B030D-6E8A-4147-A177-3AD203B41FA5}">
                      <a16:colId xmlns:a16="http://schemas.microsoft.com/office/drawing/2014/main" val="185067635"/>
                    </a:ext>
                  </a:extLst>
                </a:gridCol>
                <a:gridCol w="942648">
                  <a:extLst>
                    <a:ext uri="{9D8B030D-6E8A-4147-A177-3AD203B41FA5}">
                      <a16:colId xmlns:a16="http://schemas.microsoft.com/office/drawing/2014/main" val="839010137"/>
                    </a:ext>
                  </a:extLst>
                </a:gridCol>
                <a:gridCol w="942648">
                  <a:extLst>
                    <a:ext uri="{9D8B030D-6E8A-4147-A177-3AD203B41FA5}">
                      <a16:colId xmlns:a16="http://schemas.microsoft.com/office/drawing/2014/main" val="2881577828"/>
                    </a:ext>
                  </a:extLst>
                </a:gridCol>
                <a:gridCol w="942648">
                  <a:extLst>
                    <a:ext uri="{9D8B030D-6E8A-4147-A177-3AD203B41FA5}">
                      <a16:colId xmlns:a16="http://schemas.microsoft.com/office/drawing/2014/main" val="2333984587"/>
                    </a:ext>
                  </a:extLst>
                </a:gridCol>
                <a:gridCol w="942648">
                  <a:extLst>
                    <a:ext uri="{9D8B030D-6E8A-4147-A177-3AD203B41FA5}">
                      <a16:colId xmlns:a16="http://schemas.microsoft.com/office/drawing/2014/main" val="2368918563"/>
                    </a:ext>
                  </a:extLst>
                </a:gridCol>
                <a:gridCol w="588152">
                  <a:extLst>
                    <a:ext uri="{9D8B030D-6E8A-4147-A177-3AD203B41FA5}">
                      <a16:colId xmlns:a16="http://schemas.microsoft.com/office/drawing/2014/main" val="493329073"/>
                    </a:ext>
                  </a:extLst>
                </a:gridCol>
                <a:gridCol w="354496">
                  <a:extLst>
                    <a:ext uri="{9D8B030D-6E8A-4147-A177-3AD203B41FA5}">
                      <a16:colId xmlns:a16="http://schemas.microsoft.com/office/drawing/2014/main" val="3860391972"/>
                    </a:ext>
                  </a:extLst>
                </a:gridCol>
                <a:gridCol w="942648">
                  <a:extLst>
                    <a:ext uri="{9D8B030D-6E8A-4147-A177-3AD203B41FA5}">
                      <a16:colId xmlns:a16="http://schemas.microsoft.com/office/drawing/2014/main" val="920426860"/>
                    </a:ext>
                  </a:extLst>
                </a:gridCol>
                <a:gridCol w="942648">
                  <a:extLst>
                    <a:ext uri="{9D8B030D-6E8A-4147-A177-3AD203B41FA5}">
                      <a16:colId xmlns:a16="http://schemas.microsoft.com/office/drawing/2014/main" val="3366675494"/>
                    </a:ext>
                  </a:extLst>
                </a:gridCol>
                <a:gridCol w="942648">
                  <a:extLst>
                    <a:ext uri="{9D8B030D-6E8A-4147-A177-3AD203B41FA5}">
                      <a16:colId xmlns:a16="http://schemas.microsoft.com/office/drawing/2014/main" val="1904794656"/>
                    </a:ext>
                  </a:extLst>
                </a:gridCol>
                <a:gridCol w="942648">
                  <a:extLst>
                    <a:ext uri="{9D8B030D-6E8A-4147-A177-3AD203B41FA5}">
                      <a16:colId xmlns:a16="http://schemas.microsoft.com/office/drawing/2014/main" val="2030266313"/>
                    </a:ext>
                  </a:extLst>
                </a:gridCol>
                <a:gridCol w="942648">
                  <a:extLst>
                    <a:ext uri="{9D8B030D-6E8A-4147-A177-3AD203B41FA5}">
                      <a16:colId xmlns:a16="http://schemas.microsoft.com/office/drawing/2014/main" val="587566285"/>
                    </a:ext>
                  </a:extLst>
                </a:gridCol>
                <a:gridCol w="942648">
                  <a:extLst>
                    <a:ext uri="{9D8B030D-6E8A-4147-A177-3AD203B41FA5}">
                      <a16:colId xmlns:a16="http://schemas.microsoft.com/office/drawing/2014/main" val="1189135501"/>
                    </a:ext>
                  </a:extLst>
                </a:gridCol>
              </a:tblGrid>
              <a:tr h="517141">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803482">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1121954">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for all numbers to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3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15016"/>
                  </a:ext>
                </a:extLst>
              </a:tr>
              <a:tr h="803482">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GB" sz="1250" b="0" dirty="0">
                          <a:solidFill>
                            <a:schemeClr val="tx1"/>
                          </a:solidFill>
                          <a:latin typeface="+mn-lt"/>
                        </a:rPr>
                        <a:t>Measurement: Length and Perimeter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3">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17601">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err="1">
                          <a:latin typeface="+mn-lt"/>
                        </a:rPr>
                        <a:t>Spr</a:t>
                      </a:r>
                      <a:r>
                        <a:rPr lang="en-US" sz="1100" b="0" i="0" dirty="0">
                          <a:latin typeface="+mn-lt"/>
                        </a:rPr>
                        <a:t> 1: </a:t>
                      </a:r>
                      <a:r>
                        <a:rPr lang="en-GB" sz="1100" b="0" kern="1200" dirty="0">
                          <a:solidFill>
                            <a:schemeClr val="dk1"/>
                          </a:solidFill>
                          <a:effectLst/>
                          <a:latin typeface="+mn-lt"/>
                          <a:ea typeface="+mn-ea"/>
                          <a:cs typeface="+mn-cs"/>
                        </a:rPr>
                        <a:t>I can recall facts about durations of time.</a:t>
                      </a:r>
                    </a:p>
                    <a:p>
                      <a:pPr algn="ctr"/>
                      <a:r>
                        <a:rPr lang="en-GB" sz="1100" b="0" i="1" kern="1200" dirty="0">
                          <a:solidFill>
                            <a:schemeClr val="dk1"/>
                          </a:solidFill>
                          <a:effectLst/>
                          <a:latin typeface="+mn-lt"/>
                          <a:ea typeface="+mn-ea"/>
                          <a:cs typeface="+mn-cs"/>
                        </a:rPr>
                        <a:t>Durations and number of days in the months of the year</a:t>
                      </a:r>
                    </a:p>
                    <a:p>
                      <a:pPr algn="ctr"/>
                      <a:r>
                        <a:rPr lang="en-US" sz="1100" b="0" i="0" dirty="0" err="1">
                          <a:latin typeface="+mn-lt"/>
                        </a:rPr>
                        <a:t>Spr</a:t>
                      </a:r>
                      <a:r>
                        <a:rPr lang="en-US" sz="1100" b="0" i="0" dirty="0">
                          <a:latin typeface="+mn-lt"/>
                        </a:rPr>
                        <a:t> 2: </a:t>
                      </a:r>
                      <a:r>
                        <a:rPr lang="en-GB" sz="1100" b="0" kern="1200" dirty="0">
                          <a:solidFill>
                            <a:schemeClr val="dk1"/>
                          </a:solidFill>
                          <a:effectLst/>
                          <a:latin typeface="+mn-lt"/>
                          <a:ea typeface="+mn-ea"/>
                          <a:cs typeface="+mn-cs"/>
                        </a:rPr>
                        <a:t>I know the multiplication and division facts for the 4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758469"/>
                  </a:ext>
                </a:extLst>
              </a:tr>
              <a:tr h="9008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 Money</a:t>
                      </a: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a:t>
                      </a:r>
                      <a:r>
                        <a:rPr lang="en-GB" sz="1250" b="0">
                          <a:solidFill>
                            <a:schemeClr val="tx1"/>
                          </a:solidFill>
                          <a:latin typeface="+mn-lt"/>
                        </a:rPr>
                        <a:t>: Time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Measurement: Time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Measurement: Mass and Capacity</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r>
                        <a:rPr lang="en-GB" sz="1250" b="0" dirty="0">
                          <a:solidFill>
                            <a:schemeClr val="tx1"/>
                          </a:solidFill>
                          <a:latin typeface="+mn-lt"/>
                        </a:rPr>
                        <a:t>Geometry: Property of Shapes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lang="en-GB" sz="1250" b="0" dirty="0">
                          <a:solidFill>
                            <a:schemeClr val="tx1"/>
                          </a:solidFill>
                          <a:latin typeface="+mn-lt"/>
                        </a:rPr>
                        <a:t>Geometry: Shape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Sassoon Infant Std" panose="020B0503020103030203" pitchFamily="34" charset="0"/>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1114067">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a:latin typeface="+mn-lt"/>
                        </a:rPr>
                        <a:t>Sum 1: </a:t>
                      </a:r>
                      <a:r>
                        <a:rPr lang="en-GB" sz="1100" b="0" kern="1200" dirty="0">
                          <a:solidFill>
                            <a:schemeClr val="dk1"/>
                          </a:solidFill>
                          <a:effectLst/>
                          <a:latin typeface="+mn-lt"/>
                          <a:ea typeface="+mn-ea"/>
                          <a:cs typeface="+mn-cs"/>
                        </a:rPr>
                        <a:t>I can tell the time (to the nearest minute).</a:t>
                      </a:r>
                    </a:p>
                    <a:p>
                      <a:pPr algn="ctr"/>
                      <a:r>
                        <a:rPr lang="en-US" sz="1100" b="0" i="0" dirty="0">
                          <a:latin typeface="+mn-lt"/>
                        </a:rPr>
                        <a:t>Sum 2: </a:t>
                      </a:r>
                      <a:r>
                        <a:rPr lang="en-GB" sz="1100" b="0" kern="1200" dirty="0">
                          <a:solidFill>
                            <a:schemeClr val="dk1"/>
                          </a:solidFill>
                          <a:effectLst/>
                          <a:latin typeface="+mn-lt"/>
                          <a:ea typeface="+mn-ea"/>
                          <a:cs typeface="+mn-cs"/>
                        </a:rPr>
                        <a:t>I know the multiplication and division facts for the 8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396193"/>
                  </a:ext>
                </a:extLst>
              </a:tr>
            </a:tbl>
          </a:graphicData>
        </a:graphic>
      </p:graphicFrame>
      <p:sp>
        <p:nvSpPr>
          <p:cNvPr id="6" name="TextBox 5">
            <a:extLst>
              <a:ext uri="{FF2B5EF4-FFF2-40B4-BE49-F238E27FC236}">
                <a16:creationId xmlns:a16="http://schemas.microsoft.com/office/drawing/2014/main" id="{E182F294-F229-4B33-A1E2-E382BE7C4ECE}"/>
              </a:ext>
            </a:extLst>
          </p:cNvPr>
          <p:cNvSpPr txBox="1"/>
          <p:nvPr/>
        </p:nvSpPr>
        <p:spPr>
          <a:xfrm>
            <a:off x="1271589" y="8070"/>
            <a:ext cx="4543584"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3 – Yearly Overview- Maths</a:t>
            </a:r>
          </a:p>
        </p:txBody>
      </p:sp>
    </p:spTree>
    <p:extLst>
      <p:ext uri="{BB962C8B-B14F-4D97-AF65-F5344CB8AC3E}">
        <p14:creationId xmlns:p14="http://schemas.microsoft.com/office/powerpoint/2010/main" val="3811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74488" y="330273"/>
          <a:ext cx="12117516" cy="6711976"/>
        </p:xfrm>
        <a:graphic>
          <a:graphicData uri="http://schemas.openxmlformats.org/drawingml/2006/table">
            <a:tbl>
              <a:tblPr firstRow="1" bandRow="1">
                <a:tableStyleId>{5C22544A-7EE6-4342-B048-85BDC9FD1C3A}</a:tableStyleId>
              </a:tblPr>
              <a:tblGrid>
                <a:gridCol w="714696">
                  <a:extLst>
                    <a:ext uri="{9D8B030D-6E8A-4147-A177-3AD203B41FA5}">
                      <a16:colId xmlns:a16="http://schemas.microsoft.com/office/drawing/2014/main" val="1558636196"/>
                    </a:ext>
                  </a:extLst>
                </a:gridCol>
                <a:gridCol w="950235">
                  <a:extLst>
                    <a:ext uri="{9D8B030D-6E8A-4147-A177-3AD203B41FA5}">
                      <a16:colId xmlns:a16="http://schemas.microsoft.com/office/drawing/2014/main" val="185067635"/>
                    </a:ext>
                  </a:extLst>
                </a:gridCol>
                <a:gridCol w="950235">
                  <a:extLst>
                    <a:ext uri="{9D8B030D-6E8A-4147-A177-3AD203B41FA5}">
                      <a16:colId xmlns:a16="http://schemas.microsoft.com/office/drawing/2014/main" val="839010137"/>
                    </a:ext>
                  </a:extLst>
                </a:gridCol>
                <a:gridCol w="950235">
                  <a:extLst>
                    <a:ext uri="{9D8B030D-6E8A-4147-A177-3AD203B41FA5}">
                      <a16:colId xmlns:a16="http://schemas.microsoft.com/office/drawing/2014/main" val="2881577828"/>
                    </a:ext>
                  </a:extLst>
                </a:gridCol>
                <a:gridCol w="950235">
                  <a:extLst>
                    <a:ext uri="{9D8B030D-6E8A-4147-A177-3AD203B41FA5}">
                      <a16:colId xmlns:a16="http://schemas.microsoft.com/office/drawing/2014/main" val="2333984587"/>
                    </a:ext>
                  </a:extLst>
                </a:gridCol>
                <a:gridCol w="950235">
                  <a:extLst>
                    <a:ext uri="{9D8B030D-6E8A-4147-A177-3AD203B41FA5}">
                      <a16:colId xmlns:a16="http://schemas.microsoft.com/office/drawing/2014/main" val="2368918563"/>
                    </a:ext>
                  </a:extLst>
                </a:gridCol>
                <a:gridCol w="950235">
                  <a:extLst>
                    <a:ext uri="{9D8B030D-6E8A-4147-A177-3AD203B41FA5}">
                      <a16:colId xmlns:a16="http://schemas.microsoft.com/office/drawing/2014/main" val="493329073"/>
                    </a:ext>
                  </a:extLst>
                </a:gridCol>
                <a:gridCol w="950235">
                  <a:extLst>
                    <a:ext uri="{9D8B030D-6E8A-4147-A177-3AD203B41FA5}">
                      <a16:colId xmlns:a16="http://schemas.microsoft.com/office/drawing/2014/main" val="920426860"/>
                    </a:ext>
                  </a:extLst>
                </a:gridCol>
                <a:gridCol w="950235">
                  <a:extLst>
                    <a:ext uri="{9D8B030D-6E8A-4147-A177-3AD203B41FA5}">
                      <a16:colId xmlns:a16="http://schemas.microsoft.com/office/drawing/2014/main" val="3366675494"/>
                    </a:ext>
                  </a:extLst>
                </a:gridCol>
                <a:gridCol w="950235">
                  <a:extLst>
                    <a:ext uri="{9D8B030D-6E8A-4147-A177-3AD203B41FA5}">
                      <a16:colId xmlns:a16="http://schemas.microsoft.com/office/drawing/2014/main" val="1904794656"/>
                    </a:ext>
                  </a:extLst>
                </a:gridCol>
                <a:gridCol w="950235">
                  <a:extLst>
                    <a:ext uri="{9D8B030D-6E8A-4147-A177-3AD203B41FA5}">
                      <a16:colId xmlns:a16="http://schemas.microsoft.com/office/drawing/2014/main" val="2030266313"/>
                    </a:ext>
                  </a:extLst>
                </a:gridCol>
                <a:gridCol w="950235">
                  <a:extLst>
                    <a:ext uri="{9D8B030D-6E8A-4147-A177-3AD203B41FA5}">
                      <a16:colId xmlns:a16="http://schemas.microsoft.com/office/drawing/2014/main" val="587566285"/>
                    </a:ext>
                  </a:extLst>
                </a:gridCol>
                <a:gridCol w="950235">
                  <a:extLst>
                    <a:ext uri="{9D8B030D-6E8A-4147-A177-3AD203B41FA5}">
                      <a16:colId xmlns:a16="http://schemas.microsoft.com/office/drawing/2014/main" val="1189135501"/>
                    </a:ext>
                  </a:extLst>
                </a:gridCol>
              </a:tblGrid>
              <a:tr h="433006">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1041430">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Length and Perimeter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896504">
                <a:tc gridSpan="9">
                  <a:txBody>
                    <a:bodyPr/>
                    <a:lstStyle/>
                    <a:p>
                      <a:pPr lvl="0" algn="ctr">
                        <a:buNone/>
                      </a:pPr>
                      <a:r>
                        <a:rPr lang="en-GB" sz="1100" b="1" i="0" u="none" strike="noStrike" noProof="0" dirty="0">
                          <a:solidFill>
                            <a:schemeClr val="bg1"/>
                          </a:solidFill>
                          <a:latin typeface="Calibri"/>
                        </a:rPr>
                        <a:t>On-going: Flashbacks  Tues, Wed Thurs and Fri (to recap on previous learning)</a:t>
                      </a:r>
                    </a:p>
                    <a:p>
                      <a:pPr lvl="0" algn="ctr">
                        <a:buNone/>
                      </a:pPr>
                      <a:r>
                        <a:rPr lang="en-GB" sz="1100" b="1" i="0" u="none" strike="noStrike" noProof="0" dirty="0">
                          <a:solidFill>
                            <a:schemeClr val="bg1"/>
                          </a:solidFill>
                          <a:latin typeface="Calibri"/>
                        </a:rPr>
                        <a:t> Monday 4 number operations fluency and KIRFS- all classes</a:t>
                      </a:r>
                    </a:p>
                    <a:p>
                      <a:pPr lvl="0" algn="ctr">
                        <a:buNone/>
                      </a:pPr>
                      <a:r>
                        <a:rPr lang="en-GB" sz="1100" b="1" i="0" u="none" strike="noStrike" noProof="0" dirty="0">
                          <a:solidFill>
                            <a:schemeClr val="bg1"/>
                          </a:solidFill>
                          <a:latin typeface="Calibri"/>
                        </a:rPr>
                        <a:t>Fluency Monday and Tuesday in classes- 9:00-9:30 </a:t>
                      </a:r>
                    </a:p>
                    <a:p>
                      <a:pPr lvl="0" algn="ctr">
                        <a:buNone/>
                      </a:pPr>
                      <a:r>
                        <a:rPr lang="en-GB" sz="1100" b="1" i="0" u="none" strike="noStrike" noProof="0" dirty="0">
                          <a:solidFill>
                            <a:schemeClr val="bg1"/>
                          </a:solidFill>
                          <a:latin typeface="Calibri"/>
                        </a:rPr>
                        <a:t>Problem Solving  and Reasoning / Blue box challenges, Tues, Wed, </a:t>
                      </a:r>
                      <a:r>
                        <a:rPr lang="en-GB" sz="1100" b="1" i="0" u="none" strike="noStrike" noProof="0" dirty="0" err="1">
                          <a:solidFill>
                            <a:schemeClr val="bg1"/>
                          </a:solidFill>
                          <a:latin typeface="Calibri"/>
                        </a:rPr>
                        <a:t>thurs</a:t>
                      </a:r>
                      <a:r>
                        <a:rPr lang="en-GB" sz="1100" b="1" i="0" u="none" strike="noStrike" noProof="0" dirty="0">
                          <a:solidFill>
                            <a:schemeClr val="bg1"/>
                          </a:solidFill>
                          <a:latin typeface="Calibri"/>
                        </a:rPr>
                        <a:t> </a:t>
                      </a:r>
                      <a:r>
                        <a:rPr lang="en-GB" sz="1100" b="1" i="0" u="none" strike="noStrike" noProof="0" dirty="0" err="1">
                          <a:solidFill>
                            <a:schemeClr val="bg1"/>
                          </a:solidFill>
                          <a:latin typeface="Calibri"/>
                        </a:rPr>
                        <a:t>fri</a:t>
                      </a:r>
                      <a:endParaRPr lang="en-GB" sz="1100" b="1" i="0" u="none" strike="noStrike" noProof="0" dirty="0">
                        <a:solidFill>
                          <a:schemeClr val="bg1"/>
                        </a:solidFill>
                        <a:latin typeface="Calibri"/>
                      </a:endParaRPr>
                    </a:p>
                    <a:p>
                      <a:pPr lvl="0" algn="ctr">
                        <a:buNone/>
                      </a:pPr>
                      <a:r>
                        <a:rPr lang="en-GB" sz="1100" b="1" i="0" u="none" strike="noStrike" noProof="0" dirty="0">
                          <a:solidFill>
                            <a:schemeClr val="bg1"/>
                          </a:solidFill>
                          <a:latin typeface="Calibri"/>
                        </a:rPr>
                        <a:t>TT rockstars- additional time in week for children to practise using </a:t>
                      </a:r>
                      <a:r>
                        <a:rPr lang="en-GB" sz="1100" b="1" i="0" u="none" strike="noStrike" noProof="0" dirty="0" err="1">
                          <a:solidFill>
                            <a:schemeClr val="bg1"/>
                          </a:solidFill>
                          <a:latin typeface="Calibri"/>
                        </a:rPr>
                        <a:t>Ipads</a:t>
                      </a:r>
                      <a:r>
                        <a:rPr lang="en-GB" sz="1100" b="1" i="0" u="none" strike="noStrike" noProof="0" dirty="0">
                          <a:solidFill>
                            <a:schemeClr val="bg1"/>
                          </a:solidFill>
                          <a:latin typeface="Calibri"/>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to 100.</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6 times table</a:t>
                      </a:r>
                      <a:r>
                        <a:rPr lang="en-GB" sz="1800" b="0" kern="1200" dirty="0">
                          <a:solidFill>
                            <a:schemeClr val="dk1"/>
                          </a:solidFill>
                          <a:effectLst/>
                          <a:latin typeface="+mn-lt"/>
                          <a:ea typeface="+mn-ea"/>
                          <a:cs typeface="+mn-cs"/>
                        </a:rPr>
                        <a:t>.</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245633"/>
                  </a:ext>
                </a:extLst>
              </a:tr>
              <a:tr h="1041430">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Area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87562">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 all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Fluency Monday and Tuesday in classes- 9:00-9:30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lvl="0" algn="ctr">
                        <a:buNone/>
                      </a:pPr>
                      <a:r>
                        <a:rPr lang="en-US" sz="1200" dirty="0">
                          <a:solidFill>
                            <a:schemeClr val="bg1"/>
                          </a:solidFill>
                        </a:rPr>
                        <a:t>Extra fluency Thurs (</a:t>
                      </a:r>
                      <a:r>
                        <a:rPr lang="en-US" sz="1200" dirty="0" err="1">
                          <a:solidFill>
                            <a:schemeClr val="bg1"/>
                          </a:solidFill>
                        </a:rPr>
                        <a:t>yr</a:t>
                      </a:r>
                      <a:r>
                        <a:rPr lang="en-US" sz="1200" dirty="0">
                          <a:solidFill>
                            <a:schemeClr val="bg1"/>
                          </a:solidFill>
                        </a:rPr>
                        <a:t> 3 swim)</a:t>
                      </a:r>
                    </a:p>
                    <a:p>
                      <a:pPr lvl="0" algn="ctr">
                        <a:buNone/>
                      </a:pPr>
                      <a:r>
                        <a:rPr lang="en-GB" sz="1200" b="1" i="0" u="none" strike="noStrike" noProof="0" dirty="0">
                          <a:solidFill>
                            <a:schemeClr val="bg1"/>
                          </a:solidFill>
                          <a:latin typeface="+mn-lt"/>
                        </a:rPr>
                        <a:t>TT rockstars- additional time in week for children to practise using </a:t>
                      </a:r>
                      <a:r>
                        <a:rPr lang="en-GB" sz="1200" b="1" i="0" u="none" strike="noStrike" noProof="0" dirty="0" err="1">
                          <a:solidFill>
                            <a:schemeClr val="bg1"/>
                          </a:solidFill>
                          <a:latin typeface="+mn-lt"/>
                        </a:rPr>
                        <a:t>Ipads</a:t>
                      </a:r>
                      <a:r>
                        <a:rPr lang="en-GB" sz="1200" b="1" i="0" u="none" strike="noStrike" noProof="0" dirty="0">
                          <a:solidFill>
                            <a:schemeClr val="bg1"/>
                          </a:solidFill>
                          <a:latin typeface="+mn-lt"/>
                        </a:rPr>
                        <a:t>- dependant on class timetable</a:t>
                      </a:r>
                      <a:endParaRPr lang="en-US" sz="12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9 and 11 times tables.</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can recognise decimal equivalents of fractions.</a:t>
                      </a:r>
                      <a:endParaRPr lang="en-US" sz="1100" b="0" i="0" dirty="0"/>
                    </a:p>
                    <a:p>
                      <a:pPr lvl="0" algn="ctr">
                        <a:buNone/>
                      </a:pPr>
                      <a:endParaRPr lang="en-US" sz="12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778071"/>
                  </a:ext>
                </a:extLst>
              </a:tr>
              <a:tr h="10414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Time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Geometry: Property of 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Geometry: Position and Direction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25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89650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mn-lt"/>
                          <a:ea typeface="+mn-ea"/>
                          <a:cs typeface="+mn-cs"/>
                        </a:rPr>
                        <a:t>Fluency </a:t>
                      </a:r>
                      <a:r>
                        <a:rPr kumimoji="0" lang="en-GB" sz="1100" b="0" i="0" u="none" strike="noStrike" kern="1200" cap="none" spc="0" normalizeH="0" baseline="0" noProof="0" dirty="0">
                          <a:ln>
                            <a:noFill/>
                          </a:ln>
                          <a:solidFill>
                            <a:prstClr val="white"/>
                          </a:solidFill>
                          <a:effectLst/>
                          <a:uLnTx/>
                          <a:uFillTx/>
                          <a:latin typeface="+mn-lt"/>
                          <a:ea typeface="+mn-ea"/>
                          <a:cs typeface="+mn-cs"/>
                        </a:rPr>
                        <a:t>Tuesday and 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TT rockstars- additional time in week for children to practise using </a:t>
                      </a:r>
                      <a:r>
                        <a:rPr lang="en-GB" sz="1100" b="1" i="0" u="none" strike="noStrike" noProof="0" dirty="0" err="1">
                          <a:solidFill>
                            <a:schemeClr val="bg1"/>
                          </a:solidFill>
                          <a:latin typeface="+mn-lt"/>
                        </a:rPr>
                        <a:t>Ipads</a:t>
                      </a:r>
                      <a:r>
                        <a:rPr lang="en-GB" sz="1100" b="1" i="0" u="none" strike="noStrike" noProof="0" dirty="0">
                          <a:solidFill>
                            <a:schemeClr val="bg1"/>
                          </a:solidFill>
                          <a:latin typeface="+mn-lt"/>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7 times table.</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i="0" dirty="0">
                          <a:latin typeface="+mn-lt"/>
                        </a:rPr>
                        <a:t>I can multiply and divide single-digit numbers by 10 and 100.</a:t>
                      </a:r>
                      <a:endParaRPr lang="en-US" sz="1100" b="0" i="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19727"/>
                  </a:ext>
                </a:extLst>
              </a:tr>
            </a:tbl>
          </a:graphicData>
        </a:graphic>
      </p:graphicFrame>
      <p:sp>
        <p:nvSpPr>
          <p:cNvPr id="6" name="TextBox 5">
            <a:extLst>
              <a:ext uri="{FF2B5EF4-FFF2-40B4-BE49-F238E27FC236}">
                <a16:creationId xmlns:a16="http://schemas.microsoft.com/office/drawing/2014/main" id="{479D25E6-7DD3-45F0-A83C-A4CFFE46A682}"/>
              </a:ext>
            </a:extLst>
          </p:cNvPr>
          <p:cNvSpPr txBox="1"/>
          <p:nvPr/>
        </p:nvSpPr>
        <p:spPr>
          <a:xfrm>
            <a:off x="74487" y="-56190"/>
            <a:ext cx="4415319"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4 – Yearly Overview Maths</a:t>
            </a:r>
          </a:p>
        </p:txBody>
      </p:sp>
    </p:spTree>
    <p:extLst>
      <p:ext uri="{BB962C8B-B14F-4D97-AF65-F5344CB8AC3E}">
        <p14:creationId xmlns:p14="http://schemas.microsoft.com/office/powerpoint/2010/main" val="381433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stretch>
            <a:fillRect/>
          </a:stretch>
        </p:blipFill>
        <p:spPr>
          <a:xfrm>
            <a:off x="9888184" y="122092"/>
            <a:ext cx="589316" cy="583024"/>
          </a:xfrm>
          <a:prstGeom prst="rect">
            <a:avLst/>
          </a:prstGeom>
        </p:spPr>
      </p:pic>
      <p:sp>
        <p:nvSpPr>
          <p:cNvPr id="15" name="Rectangle 14">
            <a:extLst>
              <a:ext uri="{FF2B5EF4-FFF2-40B4-BE49-F238E27FC236}">
                <a16:creationId xmlns:a16="http://schemas.microsoft.com/office/drawing/2014/main" id="{169925AE-3540-45B2-BC53-1CA3C5D0D776}"/>
              </a:ext>
            </a:extLst>
          </p:cNvPr>
          <p:cNvSpPr/>
          <p:nvPr/>
        </p:nvSpPr>
        <p:spPr>
          <a:xfrm>
            <a:off x="1583163" y="122092"/>
            <a:ext cx="8170438" cy="583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457200"/>
            <a:r>
              <a:rPr lang="en-GB" sz="2400">
                <a:solidFill>
                  <a:prstClr val="black"/>
                </a:solidFill>
                <a:latin typeface="Century Gothic" panose="020B0502020202020204" pitchFamily="34" charset="0"/>
              </a:rPr>
              <a:t>Years 3&amp;4 Science Summer Term                 </a:t>
            </a:r>
          </a:p>
        </p:txBody>
      </p:sp>
      <p:sp>
        <p:nvSpPr>
          <p:cNvPr id="7" name="Rectangle 6"/>
          <p:cNvSpPr/>
          <p:nvPr/>
        </p:nvSpPr>
        <p:spPr>
          <a:xfrm>
            <a:off x="1598162" y="780433"/>
            <a:ext cx="2184945"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GB" sz="1600" b="1">
                <a:solidFill>
                  <a:prstClr val="black"/>
                </a:solidFill>
                <a:latin typeface="Century Gothic" panose="020B0502020202020204" pitchFamily="34" charset="0"/>
              </a:rPr>
              <a:t>Physics: Light</a:t>
            </a:r>
          </a:p>
        </p:txBody>
      </p:sp>
      <p:graphicFrame>
        <p:nvGraphicFramePr>
          <p:cNvPr id="3" name="Table 4">
            <a:extLst>
              <a:ext uri="{FF2B5EF4-FFF2-40B4-BE49-F238E27FC236}">
                <a16:creationId xmlns:a16="http://schemas.microsoft.com/office/drawing/2014/main" id="{5104F2CF-ABF6-45A0-8789-1FE338742949}"/>
              </a:ext>
            </a:extLst>
          </p:cNvPr>
          <p:cNvGraphicFramePr>
            <a:graphicFrameLocks noGrp="1"/>
          </p:cNvGraphicFramePr>
          <p:nvPr/>
        </p:nvGraphicFramePr>
        <p:xfrm>
          <a:off x="6685802" y="799592"/>
          <a:ext cx="3888262" cy="4077398"/>
        </p:xfrm>
        <a:graphic>
          <a:graphicData uri="http://schemas.openxmlformats.org/drawingml/2006/table">
            <a:tbl>
              <a:tblPr firstRow="1" bandRow="1">
                <a:tableStyleId>{69CF1AB2-1976-4502-BF36-3FF5EA218861}</a:tableStyleId>
              </a:tblPr>
              <a:tblGrid>
                <a:gridCol w="1023214">
                  <a:extLst>
                    <a:ext uri="{9D8B030D-6E8A-4147-A177-3AD203B41FA5}">
                      <a16:colId xmlns:a16="http://schemas.microsoft.com/office/drawing/2014/main" val="2173572439"/>
                    </a:ext>
                  </a:extLst>
                </a:gridCol>
                <a:gridCol w="2865048">
                  <a:extLst>
                    <a:ext uri="{9D8B030D-6E8A-4147-A177-3AD203B41FA5}">
                      <a16:colId xmlns:a16="http://schemas.microsoft.com/office/drawing/2014/main" val="1191208669"/>
                    </a:ext>
                  </a:extLst>
                </a:gridCol>
              </a:tblGrid>
              <a:tr h="233047">
                <a:tc gridSpan="2">
                  <a:txBody>
                    <a:bodyPr/>
                    <a:lstStyle/>
                    <a:p>
                      <a:r>
                        <a:rPr lang="en-GB" sz="1050">
                          <a:latin typeface="Arial Narrow" panose="020B0606020202030204" pitchFamily="34" charset="0"/>
                        </a:rPr>
                        <a:t>Key vocabulary:</a:t>
                      </a:r>
                    </a:p>
                  </a:txBody>
                  <a:tcPr>
                    <a:noFill/>
                  </a:tcPr>
                </a:tc>
                <a:tc hMerge="1">
                  <a:txBody>
                    <a:bodyPr/>
                    <a:lstStyle/>
                    <a:p>
                      <a:endParaRPr lang="en-GB" sz="1050"/>
                    </a:p>
                  </a:txBody>
                  <a:tcPr>
                    <a:noFill/>
                  </a:tcPr>
                </a:tc>
                <a:extLst>
                  <a:ext uri="{0D108BD9-81ED-4DB2-BD59-A6C34878D82A}">
                    <a16:rowId xmlns:a16="http://schemas.microsoft.com/office/drawing/2014/main" val="2396204715"/>
                  </a:ext>
                </a:extLst>
              </a:tr>
              <a:tr h="381349">
                <a:tc>
                  <a:txBody>
                    <a:bodyPr/>
                    <a:lstStyle/>
                    <a:p>
                      <a:r>
                        <a:rPr lang="en-GB" sz="1050">
                          <a:solidFill>
                            <a:schemeClr val="tx1"/>
                          </a:solidFill>
                          <a:latin typeface="Arial Narrow" panose="020B0606020202030204" pitchFamily="34" charset="0"/>
                        </a:rPr>
                        <a:t>light</a:t>
                      </a:r>
                    </a:p>
                  </a:txBody>
                  <a:tcPr>
                    <a:noFill/>
                  </a:tcPr>
                </a:tc>
                <a:tc>
                  <a:txBody>
                    <a:bodyPr/>
                    <a:lstStyle/>
                    <a:p>
                      <a:r>
                        <a:rPr lang="en-GB" sz="1050">
                          <a:solidFill>
                            <a:schemeClr val="tx1"/>
                          </a:solidFill>
                          <a:latin typeface="Arial Narrow" panose="020B0606020202030204" pitchFamily="34" charset="0"/>
                        </a:rPr>
                        <a:t>A form of energy that travels in a wave from a source.</a:t>
                      </a:r>
                    </a:p>
                  </a:txBody>
                  <a:tcPr>
                    <a:noFill/>
                  </a:tcPr>
                </a:tc>
                <a:extLst>
                  <a:ext uri="{0D108BD9-81ED-4DB2-BD59-A6C34878D82A}">
                    <a16:rowId xmlns:a16="http://schemas.microsoft.com/office/drawing/2014/main" val="1031795142"/>
                  </a:ext>
                </a:extLst>
              </a:tr>
              <a:tr h="381349">
                <a:tc>
                  <a:txBody>
                    <a:bodyPr/>
                    <a:lstStyle/>
                    <a:p>
                      <a:r>
                        <a:rPr lang="en-GB" sz="1050">
                          <a:solidFill>
                            <a:schemeClr val="tx1"/>
                          </a:solidFill>
                          <a:latin typeface="Arial Narrow" panose="020B0606020202030204" pitchFamily="34" charset="0"/>
                        </a:rPr>
                        <a:t>light source</a:t>
                      </a:r>
                    </a:p>
                  </a:txBody>
                  <a:tcPr>
                    <a:noFill/>
                  </a:tcPr>
                </a:tc>
                <a:tc>
                  <a:txBody>
                    <a:bodyPr/>
                    <a:lstStyle/>
                    <a:p>
                      <a:r>
                        <a:rPr lang="en-GB" sz="1050">
                          <a:solidFill>
                            <a:schemeClr val="tx1"/>
                          </a:solidFill>
                          <a:latin typeface="Arial Narrow" panose="020B0606020202030204" pitchFamily="34" charset="0"/>
                        </a:rPr>
                        <a:t>An object that makes its own light.</a:t>
                      </a:r>
                    </a:p>
                  </a:txBody>
                  <a:tcPr>
                    <a:noFill/>
                  </a:tcPr>
                </a:tc>
                <a:extLst>
                  <a:ext uri="{0D108BD9-81ED-4DB2-BD59-A6C34878D82A}">
                    <a16:rowId xmlns:a16="http://schemas.microsoft.com/office/drawing/2014/main" val="2099188753"/>
                  </a:ext>
                </a:extLst>
              </a:tr>
              <a:tr h="233047">
                <a:tc>
                  <a:txBody>
                    <a:bodyPr/>
                    <a:lstStyle/>
                    <a:p>
                      <a:r>
                        <a:rPr lang="en-GB" sz="1050">
                          <a:solidFill>
                            <a:schemeClr val="tx1"/>
                          </a:solidFill>
                          <a:latin typeface="Arial Narrow" panose="020B0606020202030204" pitchFamily="34" charset="0"/>
                        </a:rPr>
                        <a:t>dark</a:t>
                      </a:r>
                    </a:p>
                  </a:txBody>
                  <a:tcPr>
                    <a:noFill/>
                  </a:tcPr>
                </a:tc>
                <a:tc>
                  <a:txBody>
                    <a:bodyPr/>
                    <a:lstStyle/>
                    <a:p>
                      <a:r>
                        <a:rPr lang="en-GB" sz="1050">
                          <a:solidFill>
                            <a:schemeClr val="tx1"/>
                          </a:solidFill>
                          <a:latin typeface="Arial Narrow" panose="020B0606020202030204" pitchFamily="34" charset="0"/>
                        </a:rPr>
                        <a:t>Dark is the absence of light.</a:t>
                      </a:r>
                    </a:p>
                  </a:txBody>
                  <a:tcPr>
                    <a:noFill/>
                  </a:tcPr>
                </a:tc>
                <a:extLst>
                  <a:ext uri="{0D108BD9-81ED-4DB2-BD59-A6C34878D82A}">
                    <a16:rowId xmlns:a16="http://schemas.microsoft.com/office/drawing/2014/main" val="1223941704"/>
                  </a:ext>
                </a:extLst>
              </a:tr>
              <a:tr h="233047">
                <a:tc>
                  <a:txBody>
                    <a:bodyPr/>
                    <a:lstStyle/>
                    <a:p>
                      <a:r>
                        <a:rPr lang="en-GB" sz="1050">
                          <a:latin typeface="Arial Narrow" panose="020B0606020202030204" pitchFamily="34" charset="0"/>
                        </a:rPr>
                        <a:t>reflection</a:t>
                      </a:r>
                    </a:p>
                  </a:txBody>
                  <a:tcPr>
                    <a:noFill/>
                  </a:tcPr>
                </a:tc>
                <a:tc>
                  <a:txBody>
                    <a:bodyPr/>
                    <a:lstStyle/>
                    <a:p>
                      <a:r>
                        <a:rPr lang="en-GB" sz="1050">
                          <a:latin typeface="Arial Narrow" panose="020B0606020202030204" pitchFamily="34" charset="0"/>
                        </a:rPr>
                        <a:t>The process where light hits the surface of an object and bounces back into our eyes.</a:t>
                      </a:r>
                    </a:p>
                  </a:txBody>
                  <a:tcPr>
                    <a:noFill/>
                  </a:tcPr>
                </a:tc>
                <a:extLst>
                  <a:ext uri="{0D108BD9-81ED-4DB2-BD59-A6C34878D82A}">
                    <a16:rowId xmlns:a16="http://schemas.microsoft.com/office/drawing/2014/main" val="2573248410"/>
                  </a:ext>
                </a:extLst>
              </a:tr>
              <a:tr h="233047">
                <a:tc>
                  <a:txBody>
                    <a:bodyPr/>
                    <a:lstStyle/>
                    <a:p>
                      <a:r>
                        <a:rPr lang="en-GB" sz="1050">
                          <a:latin typeface="Arial Narrow" panose="020B0606020202030204" pitchFamily="34" charset="0"/>
                        </a:rPr>
                        <a:t>reflect</a:t>
                      </a:r>
                    </a:p>
                  </a:txBody>
                  <a:tcPr>
                    <a:noFill/>
                  </a:tcPr>
                </a:tc>
                <a:tc>
                  <a:txBody>
                    <a:bodyPr/>
                    <a:lstStyle/>
                    <a:p>
                      <a:r>
                        <a:rPr lang="en-GB" sz="1050">
                          <a:latin typeface="Arial Narrow" panose="020B0606020202030204" pitchFamily="34" charset="0"/>
                        </a:rPr>
                        <a:t>To bounce off.</a:t>
                      </a:r>
                    </a:p>
                  </a:txBody>
                  <a:tcPr>
                    <a:noFill/>
                  </a:tcPr>
                </a:tc>
                <a:extLst>
                  <a:ext uri="{0D108BD9-81ED-4DB2-BD59-A6C34878D82A}">
                    <a16:rowId xmlns:a16="http://schemas.microsoft.com/office/drawing/2014/main" val="3091658220"/>
                  </a:ext>
                </a:extLst>
              </a:tr>
              <a:tr h="233047">
                <a:tc>
                  <a:txBody>
                    <a:bodyPr/>
                    <a:lstStyle/>
                    <a:p>
                      <a:r>
                        <a:rPr lang="en-GB" sz="1050">
                          <a:latin typeface="Arial Narrow" panose="020B0606020202030204" pitchFamily="34" charset="0"/>
                        </a:rPr>
                        <a:t>reflective</a:t>
                      </a:r>
                    </a:p>
                  </a:txBody>
                  <a:tcPr>
                    <a:noFill/>
                  </a:tcPr>
                </a:tc>
                <a:tc>
                  <a:txBody>
                    <a:bodyPr/>
                    <a:lstStyle/>
                    <a:p>
                      <a:r>
                        <a:rPr lang="en-GB" sz="1050">
                          <a:latin typeface="Arial Narrow" panose="020B0606020202030204" pitchFamily="34" charset="0"/>
                        </a:rPr>
                        <a:t>A word to describe something which reflects light well.</a:t>
                      </a:r>
                    </a:p>
                  </a:txBody>
                  <a:tcPr>
                    <a:noFill/>
                  </a:tcPr>
                </a:tc>
                <a:extLst>
                  <a:ext uri="{0D108BD9-81ED-4DB2-BD59-A6C34878D82A}">
                    <a16:rowId xmlns:a16="http://schemas.microsoft.com/office/drawing/2014/main" val="4205697460"/>
                  </a:ext>
                </a:extLst>
              </a:tr>
              <a:tr h="233047">
                <a:tc>
                  <a:txBody>
                    <a:bodyPr/>
                    <a:lstStyle/>
                    <a:p>
                      <a:r>
                        <a:rPr lang="en-GB" sz="1050">
                          <a:latin typeface="Arial Narrow" panose="020B0606020202030204" pitchFamily="34" charset="0"/>
                        </a:rPr>
                        <a:t>ray</a:t>
                      </a:r>
                    </a:p>
                  </a:txBody>
                  <a:tcPr>
                    <a:noFill/>
                  </a:tcPr>
                </a:tc>
                <a:tc>
                  <a:txBody>
                    <a:bodyPr/>
                    <a:lstStyle/>
                    <a:p>
                      <a:r>
                        <a:rPr lang="en-GB" sz="1050">
                          <a:latin typeface="Arial Narrow" panose="020B0606020202030204" pitchFamily="34" charset="0"/>
                        </a:rPr>
                        <a:t>Waves of light are called light rays. They can also be called beams.</a:t>
                      </a:r>
                    </a:p>
                  </a:txBody>
                  <a:tcPr>
                    <a:noFill/>
                  </a:tcPr>
                </a:tc>
                <a:extLst>
                  <a:ext uri="{0D108BD9-81ED-4DB2-BD59-A6C34878D82A}">
                    <a16:rowId xmlns:a16="http://schemas.microsoft.com/office/drawing/2014/main" val="2331170322"/>
                  </a:ext>
                </a:extLst>
              </a:tr>
              <a:tr h="233047">
                <a:tc>
                  <a:txBody>
                    <a:bodyPr/>
                    <a:lstStyle/>
                    <a:p>
                      <a:r>
                        <a:rPr lang="en-GB" sz="1050">
                          <a:latin typeface="Arial Narrow" panose="020B0606020202030204" pitchFamily="34" charset="0"/>
                        </a:rPr>
                        <a:t>shadow</a:t>
                      </a:r>
                    </a:p>
                  </a:txBody>
                  <a:tcPr>
                    <a:noFill/>
                  </a:tcPr>
                </a:tc>
                <a:tc>
                  <a:txBody>
                    <a:bodyPr/>
                    <a:lstStyle/>
                    <a:p>
                      <a:r>
                        <a:rPr lang="en-GB" sz="1050">
                          <a:latin typeface="Arial Narrow" panose="020B0606020202030204" pitchFamily="34" charset="0"/>
                        </a:rPr>
                        <a:t>An area of darkness where light has been blocked.</a:t>
                      </a:r>
                    </a:p>
                  </a:txBody>
                  <a:tcPr>
                    <a:noFill/>
                  </a:tcPr>
                </a:tc>
                <a:extLst>
                  <a:ext uri="{0D108BD9-81ED-4DB2-BD59-A6C34878D82A}">
                    <a16:rowId xmlns:a16="http://schemas.microsoft.com/office/drawing/2014/main" val="1346207594"/>
                  </a:ext>
                </a:extLst>
              </a:tr>
              <a:tr h="233047">
                <a:tc>
                  <a:txBody>
                    <a:bodyPr/>
                    <a:lstStyle/>
                    <a:p>
                      <a:r>
                        <a:rPr lang="en-GB" sz="1050">
                          <a:latin typeface="Arial Narrow" panose="020B0606020202030204" pitchFamily="34" charset="0"/>
                        </a:rPr>
                        <a:t>opaque</a:t>
                      </a:r>
                    </a:p>
                  </a:txBody>
                  <a:tcPr>
                    <a:noFill/>
                  </a:tcPr>
                </a:tc>
                <a:tc>
                  <a:txBody>
                    <a:bodyPr/>
                    <a:lstStyle/>
                    <a:p>
                      <a:r>
                        <a:rPr lang="en-GB" sz="1050">
                          <a:latin typeface="Arial Narrow" panose="020B0606020202030204" pitchFamily="34" charset="0"/>
                        </a:rPr>
                        <a:t>Describes objects that do not let any light pass through them.</a:t>
                      </a:r>
                    </a:p>
                  </a:txBody>
                  <a:tcPr>
                    <a:noFill/>
                  </a:tcPr>
                </a:tc>
                <a:extLst>
                  <a:ext uri="{0D108BD9-81ED-4DB2-BD59-A6C34878D82A}">
                    <a16:rowId xmlns:a16="http://schemas.microsoft.com/office/drawing/2014/main" val="2274556760"/>
                  </a:ext>
                </a:extLst>
              </a:tr>
              <a:tr h="233047">
                <a:tc>
                  <a:txBody>
                    <a:bodyPr/>
                    <a:lstStyle/>
                    <a:p>
                      <a:r>
                        <a:rPr lang="en-GB" sz="1050">
                          <a:latin typeface="Arial Narrow" panose="020B0606020202030204" pitchFamily="34" charset="0"/>
                        </a:rPr>
                        <a:t>translucent</a:t>
                      </a:r>
                    </a:p>
                  </a:txBody>
                  <a:tcPr>
                    <a:noFill/>
                  </a:tcPr>
                </a:tc>
                <a:tc>
                  <a:txBody>
                    <a:bodyPr/>
                    <a:lstStyle/>
                    <a:p>
                      <a:r>
                        <a:rPr lang="en-GB" sz="1050">
                          <a:latin typeface="Arial Narrow" panose="020B0606020202030204" pitchFamily="34" charset="0"/>
                        </a:rPr>
                        <a:t>Describe objects that let some light through, but scatter the light so we can’t see through them properly.</a:t>
                      </a:r>
                    </a:p>
                  </a:txBody>
                  <a:tcPr>
                    <a:noFill/>
                  </a:tcPr>
                </a:tc>
                <a:extLst>
                  <a:ext uri="{0D108BD9-81ED-4DB2-BD59-A6C34878D82A}">
                    <a16:rowId xmlns:a16="http://schemas.microsoft.com/office/drawing/2014/main" val="2078225902"/>
                  </a:ext>
                </a:extLst>
              </a:tr>
              <a:tr h="233047">
                <a:tc>
                  <a:txBody>
                    <a:bodyPr/>
                    <a:lstStyle/>
                    <a:p>
                      <a:r>
                        <a:rPr lang="en-GB" sz="1050">
                          <a:latin typeface="Arial Narrow" panose="020B0606020202030204" pitchFamily="34" charset="0"/>
                        </a:rPr>
                        <a:t>transparent</a:t>
                      </a:r>
                    </a:p>
                  </a:txBody>
                  <a:tcPr>
                    <a:noFill/>
                  </a:tcPr>
                </a:tc>
                <a:tc>
                  <a:txBody>
                    <a:bodyPr/>
                    <a:lstStyle/>
                    <a:p>
                      <a:r>
                        <a:rPr lang="en-GB" sz="1050">
                          <a:latin typeface="Arial Narrow" panose="020B0606020202030204" pitchFamily="34" charset="0"/>
                        </a:rPr>
                        <a:t>Describes objects that let light travel through them easily, meaning that you can see through the object.</a:t>
                      </a:r>
                    </a:p>
                  </a:txBody>
                  <a:tcPr>
                    <a:noFill/>
                  </a:tcPr>
                </a:tc>
                <a:extLst>
                  <a:ext uri="{0D108BD9-81ED-4DB2-BD59-A6C34878D82A}">
                    <a16:rowId xmlns:a16="http://schemas.microsoft.com/office/drawing/2014/main" val="2039283983"/>
                  </a:ext>
                </a:extLst>
              </a:tr>
            </a:tbl>
          </a:graphicData>
        </a:graphic>
      </p:graphicFrame>
      <p:sp>
        <p:nvSpPr>
          <p:cNvPr id="9" name="TextBox 8">
            <a:extLst>
              <a:ext uri="{FF2B5EF4-FFF2-40B4-BE49-F238E27FC236}">
                <a16:creationId xmlns:a16="http://schemas.microsoft.com/office/drawing/2014/main" id="{8D0653A6-7853-407C-AC6A-61866A135382}"/>
              </a:ext>
            </a:extLst>
          </p:cNvPr>
          <p:cNvSpPr txBox="1"/>
          <p:nvPr/>
        </p:nvSpPr>
        <p:spPr>
          <a:xfrm>
            <a:off x="1638209" y="1215101"/>
            <a:ext cx="228570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en-GB" sz="1200" b="1">
                <a:solidFill>
                  <a:prstClr val="black"/>
                </a:solidFill>
                <a:latin typeface="Calibri" panose="020F0502020204030204"/>
              </a:rPr>
              <a:t>Key concepts:</a:t>
            </a:r>
          </a:p>
          <a:p>
            <a:pPr defTabSz="457200"/>
            <a:r>
              <a:rPr lang="en-GB" sz="1200">
                <a:solidFill>
                  <a:prstClr val="black"/>
                </a:solidFill>
                <a:latin typeface="Arial Narrow" panose="020B0606020202030204" pitchFamily="34" charset="0"/>
              </a:rPr>
              <a:t>We need light to be able to see things. Light travels in a straight line. When light hits an object, it is reflected. If the reflected light hits our eyes, we can see the object. Some surfaces and materials reflect light well, other materials do not. </a:t>
            </a:r>
          </a:p>
        </p:txBody>
      </p:sp>
      <p:sp>
        <p:nvSpPr>
          <p:cNvPr id="41" name="TextBox 40">
            <a:extLst>
              <a:ext uri="{FF2B5EF4-FFF2-40B4-BE49-F238E27FC236}">
                <a16:creationId xmlns:a16="http://schemas.microsoft.com/office/drawing/2014/main" id="{7465D445-C5B0-4D96-B591-D170397B44BE}"/>
              </a:ext>
            </a:extLst>
          </p:cNvPr>
          <p:cNvSpPr txBox="1"/>
          <p:nvPr/>
        </p:nvSpPr>
        <p:spPr>
          <a:xfrm>
            <a:off x="4035174" y="3352889"/>
            <a:ext cx="1822305"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GB" sz="1050">
                <a:solidFill>
                  <a:prstClr val="black"/>
                </a:solidFill>
                <a:latin typeface="Arial Narrow" panose="020B0606020202030204" pitchFamily="34" charset="0"/>
              </a:rPr>
              <a:t>A shadow is caused when light is blocked by an opaque object. A shadow is larger when an object is closer to the light sources. This is because it blocks more of the light.</a:t>
            </a:r>
          </a:p>
        </p:txBody>
      </p:sp>
      <p:pic>
        <p:nvPicPr>
          <p:cNvPr id="5" name="Picture 4">
            <a:extLst>
              <a:ext uri="{FF2B5EF4-FFF2-40B4-BE49-F238E27FC236}">
                <a16:creationId xmlns:a16="http://schemas.microsoft.com/office/drawing/2014/main" id="{CB79ADC0-8906-BB1E-915D-92BD44365BA5}"/>
              </a:ext>
            </a:extLst>
          </p:cNvPr>
          <p:cNvPicPr>
            <a:picLocks noChangeAspect="1"/>
          </p:cNvPicPr>
          <p:nvPr/>
        </p:nvPicPr>
        <p:blipFill>
          <a:blip r:embed="rId3"/>
          <a:stretch>
            <a:fillRect/>
          </a:stretch>
        </p:blipFill>
        <p:spPr>
          <a:xfrm>
            <a:off x="6646604" y="4934857"/>
            <a:ext cx="4021397" cy="1801051"/>
          </a:xfrm>
          <a:prstGeom prst="rect">
            <a:avLst/>
          </a:prstGeom>
        </p:spPr>
      </p:pic>
      <p:pic>
        <p:nvPicPr>
          <p:cNvPr id="13" name="Picture 12">
            <a:extLst>
              <a:ext uri="{FF2B5EF4-FFF2-40B4-BE49-F238E27FC236}">
                <a16:creationId xmlns:a16="http://schemas.microsoft.com/office/drawing/2014/main" id="{7BEFA4B1-78AB-1D01-12B7-AD8048CA6940}"/>
              </a:ext>
            </a:extLst>
          </p:cNvPr>
          <p:cNvPicPr>
            <a:picLocks noChangeAspect="1"/>
          </p:cNvPicPr>
          <p:nvPr/>
        </p:nvPicPr>
        <p:blipFill>
          <a:blip r:embed="rId4"/>
          <a:stretch>
            <a:fillRect/>
          </a:stretch>
        </p:blipFill>
        <p:spPr>
          <a:xfrm>
            <a:off x="4114884" y="852254"/>
            <a:ext cx="2342235" cy="2417994"/>
          </a:xfrm>
          <a:prstGeom prst="rect">
            <a:avLst/>
          </a:prstGeom>
        </p:spPr>
      </p:pic>
      <p:pic>
        <p:nvPicPr>
          <p:cNvPr id="18" name="Picture 17">
            <a:extLst>
              <a:ext uri="{FF2B5EF4-FFF2-40B4-BE49-F238E27FC236}">
                <a16:creationId xmlns:a16="http://schemas.microsoft.com/office/drawing/2014/main" id="{806815A6-3467-17BD-77F3-028D4A5529DE}"/>
              </a:ext>
            </a:extLst>
          </p:cNvPr>
          <p:cNvPicPr>
            <a:picLocks noChangeAspect="1"/>
          </p:cNvPicPr>
          <p:nvPr/>
        </p:nvPicPr>
        <p:blipFill>
          <a:blip r:embed="rId5"/>
          <a:stretch>
            <a:fillRect/>
          </a:stretch>
        </p:blipFill>
        <p:spPr>
          <a:xfrm>
            <a:off x="1635125" y="2876788"/>
            <a:ext cx="2285706" cy="1593556"/>
          </a:xfrm>
          <a:prstGeom prst="rect">
            <a:avLst/>
          </a:prstGeom>
        </p:spPr>
      </p:pic>
      <p:sp>
        <p:nvSpPr>
          <p:cNvPr id="29" name="TextBox 28">
            <a:extLst>
              <a:ext uri="{FF2B5EF4-FFF2-40B4-BE49-F238E27FC236}">
                <a16:creationId xmlns:a16="http://schemas.microsoft.com/office/drawing/2014/main" id="{CD3CF2E9-DB60-B9C1-5A33-403BC4757670}"/>
              </a:ext>
            </a:extLst>
          </p:cNvPr>
          <p:cNvSpPr txBox="1"/>
          <p:nvPr/>
        </p:nvSpPr>
        <p:spPr>
          <a:xfrm>
            <a:off x="3432958" y="5835381"/>
            <a:ext cx="2423233" cy="9002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457200"/>
            <a:r>
              <a:rPr lang="en-GB" sz="1050">
                <a:solidFill>
                  <a:prstClr val="black"/>
                </a:solidFill>
                <a:latin typeface="Arial Narrow" panose="020B0606020202030204" pitchFamily="34" charset="0"/>
              </a:rPr>
              <a:t>Mirrors reflect light very well, so they create a clear image. An image in a mirror appears to be reversed. For example, if you look in a mirror and raise your right hand, the mirror image appears to raise its left hand.</a:t>
            </a:r>
          </a:p>
        </p:txBody>
      </p:sp>
      <p:pic>
        <p:nvPicPr>
          <p:cNvPr id="20" name="Picture 19">
            <a:extLst>
              <a:ext uri="{FF2B5EF4-FFF2-40B4-BE49-F238E27FC236}">
                <a16:creationId xmlns:a16="http://schemas.microsoft.com/office/drawing/2014/main" id="{46C18A1E-A44D-94AC-4336-60BC068A4730}"/>
              </a:ext>
            </a:extLst>
          </p:cNvPr>
          <p:cNvPicPr>
            <a:picLocks noChangeAspect="1"/>
          </p:cNvPicPr>
          <p:nvPr/>
        </p:nvPicPr>
        <p:blipFill>
          <a:blip r:embed="rId6"/>
          <a:stretch>
            <a:fillRect/>
          </a:stretch>
        </p:blipFill>
        <p:spPr>
          <a:xfrm>
            <a:off x="1703203" y="4697277"/>
            <a:ext cx="1571625" cy="2038350"/>
          </a:xfrm>
          <a:prstGeom prst="rect">
            <a:avLst/>
          </a:prstGeom>
        </p:spPr>
      </p:pic>
      <p:pic>
        <p:nvPicPr>
          <p:cNvPr id="22" name="Picture 21">
            <a:extLst>
              <a:ext uri="{FF2B5EF4-FFF2-40B4-BE49-F238E27FC236}">
                <a16:creationId xmlns:a16="http://schemas.microsoft.com/office/drawing/2014/main" id="{5EDDFADE-9D57-3277-1C65-E41EE4D6ED1E}"/>
              </a:ext>
            </a:extLst>
          </p:cNvPr>
          <p:cNvPicPr>
            <a:picLocks noChangeAspect="1"/>
          </p:cNvPicPr>
          <p:nvPr/>
        </p:nvPicPr>
        <p:blipFill>
          <a:blip r:embed="rId7"/>
          <a:stretch>
            <a:fillRect/>
          </a:stretch>
        </p:blipFill>
        <p:spPr>
          <a:xfrm>
            <a:off x="3389170" y="4497359"/>
            <a:ext cx="3182291" cy="1307651"/>
          </a:xfrm>
          <a:prstGeom prst="rect">
            <a:avLst/>
          </a:prstGeom>
        </p:spPr>
      </p:pic>
      <p:pic>
        <p:nvPicPr>
          <p:cNvPr id="24" name="Picture 23">
            <a:extLst>
              <a:ext uri="{FF2B5EF4-FFF2-40B4-BE49-F238E27FC236}">
                <a16:creationId xmlns:a16="http://schemas.microsoft.com/office/drawing/2014/main" id="{B813C06B-8D37-786F-EACE-A215703FDBD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932301" y="5893065"/>
            <a:ext cx="714302" cy="714302"/>
          </a:xfrm>
          <a:prstGeom prst="rect">
            <a:avLst/>
          </a:prstGeom>
        </p:spPr>
      </p:pic>
      <p:pic>
        <p:nvPicPr>
          <p:cNvPr id="26" name="Picture 25" descr="A picture containing light&#10;&#10;Description automatically generated">
            <a:extLst>
              <a:ext uri="{FF2B5EF4-FFF2-40B4-BE49-F238E27FC236}">
                <a16:creationId xmlns:a16="http://schemas.microsoft.com/office/drawing/2014/main" id="{A0420E03-6555-368B-0BF9-EB593A91BA1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9206168">
            <a:off x="5641208" y="3370008"/>
            <a:ext cx="1174090" cy="880952"/>
          </a:xfrm>
          <a:prstGeom prst="rect">
            <a:avLst/>
          </a:prstGeom>
        </p:spPr>
      </p:pic>
    </p:spTree>
    <p:extLst>
      <p:ext uri="{BB962C8B-B14F-4D97-AF65-F5344CB8AC3E}">
        <p14:creationId xmlns:p14="http://schemas.microsoft.com/office/powerpoint/2010/main" val="53686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7ADC6EAD-9897-5FA5-9CD7-91AF171EF8F5}"/>
              </a:ext>
            </a:extLst>
          </p:cNvPr>
          <p:cNvPicPr>
            <a:picLocks noChangeAspect="1"/>
          </p:cNvPicPr>
          <p:nvPr/>
        </p:nvPicPr>
        <p:blipFill>
          <a:blip r:embed="rId2"/>
          <a:stretch>
            <a:fillRect/>
          </a:stretch>
        </p:blipFill>
        <p:spPr>
          <a:xfrm>
            <a:off x="174661" y="222250"/>
            <a:ext cx="11640620" cy="6413500"/>
          </a:xfrm>
          <a:prstGeom prst="rect">
            <a:avLst/>
          </a:prstGeom>
        </p:spPr>
      </p:pic>
    </p:spTree>
    <p:extLst>
      <p:ext uri="{BB962C8B-B14F-4D97-AF65-F5344CB8AC3E}">
        <p14:creationId xmlns:p14="http://schemas.microsoft.com/office/powerpoint/2010/main" val="385111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178EC-BB74-F180-B3AC-C1D219C0CB94}"/>
              </a:ext>
            </a:extLst>
          </p:cNvPr>
          <p:cNvPicPr>
            <a:picLocks noChangeAspect="1"/>
          </p:cNvPicPr>
          <p:nvPr/>
        </p:nvPicPr>
        <p:blipFill>
          <a:blip r:embed="rId2"/>
          <a:stretch>
            <a:fillRect/>
          </a:stretch>
        </p:blipFill>
        <p:spPr>
          <a:xfrm>
            <a:off x="154112" y="14288"/>
            <a:ext cx="12037888" cy="6829425"/>
          </a:xfrm>
          <a:prstGeom prst="rect">
            <a:avLst/>
          </a:prstGeom>
        </p:spPr>
      </p:pic>
    </p:spTree>
    <p:extLst>
      <p:ext uri="{BB962C8B-B14F-4D97-AF65-F5344CB8AC3E}">
        <p14:creationId xmlns:p14="http://schemas.microsoft.com/office/powerpoint/2010/main" val="298346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CC93894-E6CD-4916-9214-D7C6BCAD1377}"/>
              </a:ext>
            </a:extLst>
          </p:cNvPr>
          <p:cNvSpPr txBox="1"/>
          <p:nvPr/>
        </p:nvSpPr>
        <p:spPr>
          <a:xfrm>
            <a:off x="7955126" y="125183"/>
            <a:ext cx="2570762" cy="300082"/>
          </a:xfrm>
          <a:prstGeom prst="rect">
            <a:avLst/>
          </a:prstGeom>
          <a:solidFill>
            <a:schemeClr val="accent1">
              <a:lumMod val="20000"/>
              <a:lumOff val="80000"/>
            </a:schemeClr>
          </a:solidFill>
          <a:ln>
            <a:solidFill>
              <a:schemeClr val="accent1"/>
            </a:solidFill>
          </a:ln>
        </p:spPr>
        <p:txBody>
          <a:bodyPr wrap="square" rtlCol="0">
            <a:spAutoFit/>
          </a:bodyPr>
          <a:lstStyle/>
          <a:p>
            <a:pPr defTabSz="457200">
              <a:defRPr/>
            </a:pPr>
            <a:endParaRPr lang="en-GB" sz="1350">
              <a:solidFill>
                <a:prstClr val="black"/>
              </a:solidFill>
              <a:latin typeface="Calibri" panose="020F0502020204030204"/>
            </a:endParaRPr>
          </a:p>
        </p:txBody>
      </p:sp>
      <p:sp>
        <p:nvSpPr>
          <p:cNvPr id="7" name="TextBox 6">
            <a:extLst>
              <a:ext uri="{FF2B5EF4-FFF2-40B4-BE49-F238E27FC236}">
                <a16:creationId xmlns:a16="http://schemas.microsoft.com/office/drawing/2014/main" id="{9B3420CE-64FE-45F7-8DF3-CF75CE8BB2CD}"/>
              </a:ext>
            </a:extLst>
          </p:cNvPr>
          <p:cNvSpPr txBox="1"/>
          <p:nvPr/>
        </p:nvSpPr>
        <p:spPr>
          <a:xfrm>
            <a:off x="16452827" y="3807425"/>
            <a:ext cx="327084" cy="300082"/>
          </a:xfrm>
          <a:prstGeom prst="rect">
            <a:avLst/>
          </a:prstGeom>
          <a:solidFill>
            <a:schemeClr val="accent1">
              <a:lumMod val="20000"/>
              <a:lumOff val="80000"/>
            </a:schemeClr>
          </a:solidFill>
        </p:spPr>
        <p:txBody>
          <a:bodyPr wrap="square" rtlCol="0">
            <a:spAutoFit/>
          </a:bodyPr>
          <a:lstStyle/>
          <a:p>
            <a:pPr defTabSz="457200">
              <a:defRPr/>
            </a:pPr>
            <a:endParaRPr lang="en-GB" sz="1350">
              <a:solidFill>
                <a:prstClr val="black"/>
              </a:solidFill>
              <a:latin typeface="Calibri" panose="020F0502020204030204"/>
            </a:endParaRPr>
          </a:p>
        </p:txBody>
      </p:sp>
      <p:sp>
        <p:nvSpPr>
          <p:cNvPr id="4" name="Rectangle 3">
            <a:extLst>
              <a:ext uri="{FF2B5EF4-FFF2-40B4-BE49-F238E27FC236}">
                <a16:creationId xmlns:a16="http://schemas.microsoft.com/office/drawing/2014/main" id="{9D13C78E-E7E1-4EA9-A607-F3A638529524}"/>
              </a:ext>
            </a:extLst>
          </p:cNvPr>
          <p:cNvSpPr/>
          <p:nvPr/>
        </p:nvSpPr>
        <p:spPr>
          <a:xfrm>
            <a:off x="1655721" y="125183"/>
            <a:ext cx="6183354" cy="6632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dirty="0">
                <a:solidFill>
                  <a:srgbClr val="002060"/>
                </a:solidFill>
                <a:latin typeface="Century Gothic" panose="020B0502020202020204" pitchFamily="34" charset="0"/>
              </a:rPr>
              <a:t>Years 3/4 ,  Design &amp; Technology Summer Term </a:t>
            </a:r>
            <a:endParaRPr lang="en-GB" dirty="0">
              <a:solidFill>
                <a:srgbClr val="002060"/>
              </a:solidFill>
              <a:latin typeface="Century Gothic" panose="020B0502020202020204" pitchFamily="34" charset="0"/>
            </a:endParaRPr>
          </a:p>
        </p:txBody>
      </p:sp>
      <p:graphicFrame>
        <p:nvGraphicFramePr>
          <p:cNvPr id="5" name="Table 5">
            <a:extLst>
              <a:ext uri="{FF2B5EF4-FFF2-40B4-BE49-F238E27FC236}">
                <a16:creationId xmlns:a16="http://schemas.microsoft.com/office/drawing/2014/main" id="{CEFA1B2B-34DF-40F1-87C1-A69754F57C77}"/>
              </a:ext>
            </a:extLst>
          </p:cNvPr>
          <p:cNvGraphicFramePr>
            <a:graphicFrameLocks noGrp="1"/>
          </p:cNvGraphicFramePr>
          <p:nvPr/>
        </p:nvGraphicFramePr>
        <p:xfrm>
          <a:off x="1693823" y="788478"/>
          <a:ext cx="3813096" cy="5887307"/>
        </p:xfrm>
        <a:graphic>
          <a:graphicData uri="http://schemas.openxmlformats.org/drawingml/2006/table">
            <a:tbl>
              <a:tblPr firstRow="1" bandRow="1">
                <a:tableStyleId>{5C22544A-7EE6-4342-B048-85BDC9FD1C3A}</a:tableStyleId>
              </a:tblPr>
              <a:tblGrid>
                <a:gridCol w="1143613">
                  <a:extLst>
                    <a:ext uri="{9D8B030D-6E8A-4147-A177-3AD203B41FA5}">
                      <a16:colId xmlns:a16="http://schemas.microsoft.com/office/drawing/2014/main" val="1482877971"/>
                    </a:ext>
                  </a:extLst>
                </a:gridCol>
                <a:gridCol w="2669483">
                  <a:extLst>
                    <a:ext uri="{9D8B030D-6E8A-4147-A177-3AD203B41FA5}">
                      <a16:colId xmlns:a16="http://schemas.microsoft.com/office/drawing/2014/main" val="719355889"/>
                    </a:ext>
                  </a:extLst>
                </a:gridCol>
              </a:tblGrid>
              <a:tr h="368108">
                <a:tc gridSpan="2">
                  <a:txBody>
                    <a:bodyPr/>
                    <a:lstStyle/>
                    <a:p>
                      <a:r>
                        <a:rPr lang="en-US" sz="1400">
                          <a:latin typeface="Century Gothic" panose="020B0502020202020204" pitchFamily="34" charset="0"/>
                        </a:rPr>
                        <a:t>Vocabulary </a:t>
                      </a:r>
                      <a:endParaRPr lang="en-GB" sz="1400">
                        <a:latin typeface="Century Gothic" panose="020B0502020202020204" pitchFamily="34" charset="0"/>
                      </a:endParaRPr>
                    </a:p>
                  </a:txBody>
                  <a:tcPr marL="68580" marR="68580" marT="34290" marB="34290"/>
                </a:tc>
                <a:tc hMerge="1">
                  <a:txBody>
                    <a:bodyPr/>
                    <a:lstStyle/>
                    <a:p>
                      <a:endParaRPr lang="en-GB"/>
                    </a:p>
                  </a:txBody>
                  <a:tcPr/>
                </a:tc>
                <a:extLst>
                  <a:ext uri="{0D108BD9-81ED-4DB2-BD59-A6C34878D82A}">
                    <a16:rowId xmlns:a16="http://schemas.microsoft.com/office/drawing/2014/main" val="4151157521"/>
                  </a:ext>
                </a:extLst>
              </a:tr>
              <a:tr h="368108">
                <a:tc>
                  <a:txBody>
                    <a:bodyPr/>
                    <a:lstStyle/>
                    <a:p>
                      <a:r>
                        <a:rPr lang="en-US" sz="2200" b="1">
                          <a:latin typeface="Century Gothic" panose="020B0502020202020204" pitchFamily="34" charset="0"/>
                        </a:rPr>
                        <a:t>Word </a:t>
                      </a:r>
                      <a:endParaRPr lang="en-GB" sz="2200" b="1">
                        <a:latin typeface="Century Gothic" panose="020B0502020202020204" pitchFamily="34" charset="0"/>
                      </a:endParaRPr>
                    </a:p>
                  </a:txBody>
                  <a:tcPr marL="68580" marR="68580" marT="34290" marB="34290"/>
                </a:tc>
                <a:tc>
                  <a:txBody>
                    <a:bodyPr/>
                    <a:lstStyle/>
                    <a:p>
                      <a:r>
                        <a:rPr lang="en-US" sz="2200" b="1">
                          <a:latin typeface="Century Gothic" panose="020B0502020202020204" pitchFamily="34" charset="0"/>
                        </a:rPr>
                        <a:t>Definition </a:t>
                      </a:r>
                      <a:endParaRPr lang="en-GB" sz="2200" b="1">
                        <a:latin typeface="Century Gothic" panose="020B0502020202020204" pitchFamily="34" charset="0"/>
                      </a:endParaRPr>
                    </a:p>
                  </a:txBody>
                  <a:tcPr marL="68580" marR="68580" marT="34290" marB="34290"/>
                </a:tc>
                <a:extLst>
                  <a:ext uri="{0D108BD9-81ED-4DB2-BD59-A6C34878D82A}">
                    <a16:rowId xmlns:a16="http://schemas.microsoft.com/office/drawing/2014/main" val="385852934"/>
                  </a:ext>
                </a:extLst>
              </a:tr>
              <a:tr h="855759">
                <a:tc>
                  <a:txBody>
                    <a:bodyPr/>
                    <a:lstStyle/>
                    <a:p>
                      <a:r>
                        <a:rPr lang="en-GB" sz="2200" dirty="0">
                          <a:latin typeface="Arial Narrow" panose="020B0606020202030204" pitchFamily="34" charset="0"/>
                        </a:rPr>
                        <a:t>Heraldry</a:t>
                      </a:r>
                    </a:p>
                  </a:txBody>
                  <a:tcPr marL="68580" marR="68580" marT="34290" marB="34290"/>
                </a:tc>
                <a:tc>
                  <a:txBody>
                    <a:bodyPr/>
                    <a:lstStyle/>
                    <a:p>
                      <a:r>
                        <a:rPr lang="en-GB" sz="1400" dirty="0">
                          <a:latin typeface="Twinkl cursive"/>
                        </a:rPr>
                        <a:t>The official symbols on a coat of arms relating to a family</a:t>
                      </a:r>
                    </a:p>
                  </a:txBody>
                  <a:tcPr marL="68580" marR="68580" marT="34290" marB="34290"/>
                </a:tc>
                <a:extLst>
                  <a:ext uri="{0D108BD9-81ED-4DB2-BD59-A6C34878D82A}">
                    <a16:rowId xmlns:a16="http://schemas.microsoft.com/office/drawing/2014/main" val="2887194306"/>
                  </a:ext>
                </a:extLst>
              </a:tr>
              <a:tr h="855759">
                <a:tc>
                  <a:txBody>
                    <a:bodyPr/>
                    <a:lstStyle/>
                    <a:p>
                      <a:r>
                        <a:rPr lang="en-GB" sz="2200" dirty="0">
                          <a:latin typeface="Arial Narrow" panose="020B0606020202030204" pitchFamily="34" charset="0"/>
                        </a:rPr>
                        <a:t>Crests</a:t>
                      </a:r>
                    </a:p>
                  </a:txBody>
                  <a:tcPr marL="68580" marR="68580" marT="34290" marB="34290"/>
                </a:tc>
                <a:tc>
                  <a:txBody>
                    <a:bodyPr/>
                    <a:lstStyle/>
                    <a:p>
                      <a:r>
                        <a:rPr lang="en-GB" sz="1400" b="0" i="0" dirty="0">
                          <a:solidFill>
                            <a:srgbClr val="202124"/>
                          </a:solidFill>
                          <a:effectLst/>
                          <a:latin typeface="Twinkl cursive"/>
                        </a:rPr>
                        <a:t>A crest is </a:t>
                      </a:r>
                      <a:r>
                        <a:rPr lang="en-GB" sz="1400" b="0" i="0" dirty="0">
                          <a:solidFill>
                            <a:srgbClr val="040C28"/>
                          </a:solidFill>
                          <a:effectLst/>
                          <a:latin typeface="Twinkl cursive"/>
                        </a:rPr>
                        <a:t>the object placed on top of the helmet and bound to it by what is known as a “wreath of the colours,” a twist of cloth (part of the mantling) of the two principal colours of the arms</a:t>
                      </a:r>
                      <a:endParaRPr lang="en-GB" sz="1400" b="0" dirty="0">
                        <a:latin typeface="Twinkl cursive"/>
                      </a:endParaRPr>
                    </a:p>
                  </a:txBody>
                  <a:tcPr marL="68580" marR="68580" marT="34290" marB="34290"/>
                </a:tc>
                <a:extLst>
                  <a:ext uri="{0D108BD9-81ED-4DB2-BD59-A6C34878D82A}">
                    <a16:rowId xmlns:a16="http://schemas.microsoft.com/office/drawing/2014/main" val="1014179353"/>
                  </a:ext>
                </a:extLst>
              </a:tr>
              <a:tr h="855759">
                <a:tc>
                  <a:txBody>
                    <a:bodyPr/>
                    <a:lstStyle/>
                    <a:p>
                      <a:r>
                        <a:rPr lang="en-US" sz="2200" dirty="0">
                          <a:latin typeface="Arial Narrow" panose="020B0606020202030204" pitchFamily="34" charset="0"/>
                        </a:rPr>
                        <a:t> Jousting</a:t>
                      </a:r>
                      <a:endParaRPr lang="en-GB" sz="2200" dirty="0">
                        <a:latin typeface="Arial Narrow" panose="020B0606020202030204" pitchFamily="34" charset="0"/>
                      </a:endParaRPr>
                    </a:p>
                  </a:txBody>
                  <a:tcPr marL="68580" marR="68580" marT="34290" marB="34290"/>
                </a:tc>
                <a:tc>
                  <a:txBody>
                    <a:bodyPr/>
                    <a:lstStyle/>
                    <a:p>
                      <a:r>
                        <a:rPr lang="en-GB" sz="1400" b="0" i="0" dirty="0">
                          <a:solidFill>
                            <a:srgbClr val="202124"/>
                          </a:solidFill>
                          <a:effectLst/>
                          <a:latin typeface="Google Sans"/>
                        </a:rPr>
                        <a:t>Jousting is </a:t>
                      </a:r>
                      <a:r>
                        <a:rPr lang="en-GB" sz="1400" b="0" i="0" dirty="0">
                          <a:solidFill>
                            <a:srgbClr val="040C28"/>
                          </a:solidFill>
                          <a:effectLst/>
                          <a:latin typeface="Google Sans"/>
                        </a:rPr>
                        <a:t>when two knights, fully decked out in very heavy </a:t>
                      </a:r>
                      <a:r>
                        <a:rPr lang="en-GB" sz="1400" b="0" i="0" dirty="0" err="1">
                          <a:solidFill>
                            <a:srgbClr val="040C28"/>
                          </a:solidFill>
                          <a:effectLst/>
                          <a:latin typeface="Google Sans"/>
                        </a:rPr>
                        <a:t>armor</a:t>
                      </a:r>
                      <a:r>
                        <a:rPr lang="en-GB" sz="1400" b="0" i="0" dirty="0">
                          <a:solidFill>
                            <a:srgbClr val="040C28"/>
                          </a:solidFill>
                          <a:effectLst/>
                          <a:latin typeface="Google Sans"/>
                        </a:rPr>
                        <a:t>, charge at each other on horseback with big sticks called lances</a:t>
                      </a:r>
                      <a:r>
                        <a:rPr lang="en-GB" sz="1400" b="0" i="0" dirty="0">
                          <a:solidFill>
                            <a:srgbClr val="202124"/>
                          </a:solidFill>
                          <a:effectLst/>
                          <a:latin typeface="Google Sans"/>
                        </a:rPr>
                        <a:t>. And they do it all while trying to hit each other as hard as possible</a:t>
                      </a:r>
                      <a:endParaRPr lang="en-GB" sz="1400" dirty="0">
                        <a:latin typeface="Arial Narrow" panose="020B0606020202030204" pitchFamily="34" charset="0"/>
                      </a:endParaRPr>
                    </a:p>
                  </a:txBody>
                  <a:tcPr marL="68580" marR="68580" marT="34290" marB="34290"/>
                </a:tc>
                <a:extLst>
                  <a:ext uri="{0D108BD9-81ED-4DB2-BD59-A6C34878D82A}">
                    <a16:rowId xmlns:a16="http://schemas.microsoft.com/office/drawing/2014/main" val="2699958653"/>
                  </a:ext>
                </a:extLst>
              </a:tr>
              <a:tr h="855759">
                <a:tc>
                  <a:txBody>
                    <a:bodyPr/>
                    <a:lstStyle/>
                    <a:p>
                      <a:r>
                        <a:rPr lang="en-GB" sz="2200" dirty="0">
                          <a:latin typeface="Arial Narrow" panose="020B0606020202030204" pitchFamily="34" charset="0"/>
                        </a:rPr>
                        <a:t>Coat of Arms</a:t>
                      </a:r>
                    </a:p>
                  </a:txBody>
                  <a:tcPr marL="68580" marR="68580" marT="34290" marB="34290"/>
                </a:tc>
                <a:tc>
                  <a:txBody>
                    <a:bodyPr/>
                    <a:lstStyle/>
                    <a:p>
                      <a:r>
                        <a:rPr lang="en-GB" sz="1400" b="0" i="0" dirty="0">
                          <a:solidFill>
                            <a:srgbClr val="202124"/>
                          </a:solidFill>
                          <a:effectLst/>
                          <a:latin typeface="Google Sans"/>
                        </a:rPr>
                        <a:t>A coat of arms is </a:t>
                      </a:r>
                      <a:r>
                        <a:rPr lang="en-GB" sz="1400" b="0" i="0" dirty="0">
                          <a:solidFill>
                            <a:srgbClr val="040C28"/>
                          </a:solidFill>
                          <a:effectLst/>
                          <a:latin typeface="Google Sans"/>
                        </a:rPr>
                        <a:t>the arrangement of symbols, </a:t>
                      </a:r>
                      <a:r>
                        <a:rPr lang="en-GB" sz="1400" b="0" i="0" dirty="0" err="1">
                          <a:solidFill>
                            <a:srgbClr val="040C28"/>
                          </a:solidFill>
                          <a:effectLst/>
                          <a:latin typeface="Google Sans"/>
                        </a:rPr>
                        <a:t>colors</a:t>
                      </a:r>
                      <a:r>
                        <a:rPr lang="en-GB" sz="1400" b="0" i="0" dirty="0">
                          <a:solidFill>
                            <a:srgbClr val="040C28"/>
                          </a:solidFill>
                          <a:effectLst/>
                          <a:latin typeface="Google Sans"/>
                        </a:rPr>
                        <a:t>, and shapes on a shield and it is used to identify families or individuals like you</a:t>
                      </a:r>
                      <a:r>
                        <a:rPr lang="en-GB" sz="1400" b="0" i="0" dirty="0">
                          <a:solidFill>
                            <a:srgbClr val="202124"/>
                          </a:solidFill>
                          <a:effectLst/>
                          <a:latin typeface="Google Sans"/>
                        </a:rPr>
                        <a:t>. The first coat of arms was used during the Middle Ages as a way for knights to identify each other</a:t>
                      </a:r>
                      <a:endParaRPr lang="en-GB" sz="1400" b="0" dirty="0">
                        <a:latin typeface="Arial Narrow" panose="020B0606020202030204" pitchFamily="34" charset="0"/>
                      </a:endParaRPr>
                    </a:p>
                  </a:txBody>
                  <a:tcPr marL="68580" marR="68580" marT="34290" marB="34290"/>
                </a:tc>
                <a:extLst>
                  <a:ext uri="{0D108BD9-81ED-4DB2-BD59-A6C34878D82A}">
                    <a16:rowId xmlns:a16="http://schemas.microsoft.com/office/drawing/2014/main" val="3105968391"/>
                  </a:ext>
                </a:extLst>
              </a:tr>
            </a:tbl>
          </a:graphicData>
        </a:graphic>
      </p:graphicFrame>
      <p:graphicFrame>
        <p:nvGraphicFramePr>
          <p:cNvPr id="8" name="Table 8">
            <a:extLst>
              <a:ext uri="{FF2B5EF4-FFF2-40B4-BE49-F238E27FC236}">
                <a16:creationId xmlns:a16="http://schemas.microsoft.com/office/drawing/2014/main" id="{F12DD398-68C1-416E-BAAB-91015D872C40}"/>
              </a:ext>
            </a:extLst>
          </p:cNvPr>
          <p:cNvGraphicFramePr>
            <a:graphicFrameLocks noGrp="1"/>
          </p:cNvGraphicFramePr>
          <p:nvPr/>
        </p:nvGraphicFramePr>
        <p:xfrm>
          <a:off x="5633144" y="801009"/>
          <a:ext cx="2460295" cy="5921519"/>
        </p:xfrm>
        <a:graphic>
          <a:graphicData uri="http://schemas.openxmlformats.org/drawingml/2006/table">
            <a:tbl>
              <a:tblPr firstRow="1" bandRow="1">
                <a:tableStyleId>{5C22544A-7EE6-4342-B048-85BDC9FD1C3A}</a:tableStyleId>
              </a:tblPr>
              <a:tblGrid>
                <a:gridCol w="2460295">
                  <a:extLst>
                    <a:ext uri="{9D8B030D-6E8A-4147-A177-3AD203B41FA5}">
                      <a16:colId xmlns:a16="http://schemas.microsoft.com/office/drawing/2014/main" val="3808244511"/>
                    </a:ext>
                  </a:extLst>
                </a:gridCol>
              </a:tblGrid>
              <a:tr h="324876">
                <a:tc>
                  <a:txBody>
                    <a:bodyPr/>
                    <a:lstStyle/>
                    <a:p>
                      <a:pPr algn="ctr"/>
                      <a:r>
                        <a:rPr lang="en-US" sz="1500" dirty="0">
                          <a:solidFill>
                            <a:schemeClr val="tx1"/>
                          </a:solidFill>
                          <a:latin typeface="Century Gothic" panose="020B0502020202020204" pitchFamily="34" charset="0"/>
                        </a:rPr>
                        <a:t>Key Process</a:t>
                      </a:r>
                      <a:endParaRPr lang="en-GB" sz="1500" dirty="0">
                        <a:solidFill>
                          <a:schemeClr val="tx1"/>
                        </a:solidFill>
                        <a:latin typeface="Century Gothic" panose="020B0502020202020204" pitchFamily="34" charset="0"/>
                      </a:endParaRPr>
                    </a:p>
                  </a:txBody>
                  <a:tcPr marL="68580" marR="68580" marT="34290" marB="34290">
                    <a:solidFill>
                      <a:srgbClr val="92D050"/>
                    </a:solidFill>
                  </a:tcPr>
                </a:tc>
                <a:extLst>
                  <a:ext uri="{0D108BD9-81ED-4DB2-BD59-A6C34878D82A}">
                    <a16:rowId xmlns:a16="http://schemas.microsoft.com/office/drawing/2014/main" val="2488131521"/>
                  </a:ext>
                </a:extLst>
              </a:tr>
              <a:tr h="1488926">
                <a:tc>
                  <a:txBody>
                    <a:bodyPr/>
                    <a:lstStyle/>
                    <a:p>
                      <a:pPr algn="ctr" eaLnBrk="1" fontAlgn="auto" hangingPunct="1">
                        <a:spcBef>
                          <a:spcPts val="0"/>
                        </a:spcBef>
                        <a:spcAft>
                          <a:spcPts val="0"/>
                        </a:spcAft>
                        <a:defRPr/>
                      </a:pPr>
                      <a:r>
                        <a:rPr lang="en-US" sz="1200" b="1" dirty="0">
                          <a:solidFill>
                            <a:schemeClr val="tx1"/>
                          </a:solidFill>
                          <a:latin typeface="Comic Sans MS" panose="030F0702030302020204" pitchFamily="66" charset="0"/>
                        </a:rPr>
                        <a:t>Design</a:t>
                      </a:r>
                    </a:p>
                    <a:p>
                      <a:pPr algn="l" eaLnBrk="1" fontAlgn="auto" hangingPunct="1">
                        <a:spcBef>
                          <a:spcPts val="0"/>
                        </a:spcBef>
                        <a:spcAft>
                          <a:spcPts val="0"/>
                        </a:spcAft>
                        <a:defRPr/>
                      </a:pPr>
                      <a:r>
                        <a:rPr lang="en-US" sz="1100" dirty="0">
                          <a:solidFill>
                            <a:schemeClr val="tx1"/>
                          </a:solidFill>
                          <a:latin typeface="Comic Sans MS" panose="030F0702030302020204" pitchFamily="66" charset="0"/>
                        </a:rPr>
                        <a:t>Develop ideas through discussion. When knights jousted they would wear the coat of arms on the shield with the family crest. </a:t>
                      </a:r>
                      <a:r>
                        <a:rPr lang="en-US" sz="1100" dirty="0" err="1">
                          <a:solidFill>
                            <a:schemeClr val="tx1"/>
                          </a:solidFill>
                          <a:latin typeface="Comic Sans MS" panose="030F0702030302020204" pitchFamily="66" charset="0"/>
                        </a:rPr>
                        <a:t>Colours</a:t>
                      </a:r>
                      <a:r>
                        <a:rPr lang="en-US" sz="1100" dirty="0">
                          <a:solidFill>
                            <a:schemeClr val="tx1"/>
                          </a:solidFill>
                          <a:latin typeface="Comic Sans MS" panose="030F0702030302020204" pitchFamily="66" charset="0"/>
                        </a:rPr>
                        <a:t> were very important and symbolic of what the family wanted you to think of them.</a:t>
                      </a:r>
                    </a:p>
                  </a:txBody>
                  <a:tcPr marL="68580" marR="68580" marT="34290" marB="34290">
                    <a:solidFill>
                      <a:srgbClr val="92D050"/>
                    </a:solidFill>
                  </a:tcPr>
                </a:tc>
                <a:extLst>
                  <a:ext uri="{0D108BD9-81ED-4DB2-BD59-A6C34878D82A}">
                    <a16:rowId xmlns:a16="http://schemas.microsoft.com/office/drawing/2014/main" val="2526611092"/>
                  </a:ext>
                </a:extLst>
              </a:tr>
              <a:tr h="1203964">
                <a:tc>
                  <a:txBody>
                    <a:bodyPr/>
                    <a:lstStyle/>
                    <a:p>
                      <a:pPr algn="ctr" fontAlgn="auto">
                        <a:spcAft>
                          <a:spcPts val="0"/>
                        </a:spcAft>
                        <a:defRPr/>
                      </a:pPr>
                      <a:r>
                        <a:rPr lang="en-US" sz="1400" b="1" dirty="0">
                          <a:latin typeface="Comic Sans MS" panose="030F0702030302020204" pitchFamily="66" charset="0"/>
                        </a:rPr>
                        <a:t>Make</a:t>
                      </a:r>
                    </a:p>
                    <a:p>
                      <a:pPr algn="ctr" fontAlgn="auto">
                        <a:spcAft>
                          <a:spcPts val="0"/>
                        </a:spcAft>
                        <a:defRPr/>
                      </a:pPr>
                      <a:r>
                        <a:rPr lang="en-US" sz="1100" b="0" dirty="0">
                          <a:latin typeface="Comic Sans MS" panose="030F0702030302020204" pitchFamily="66" charset="0"/>
                        </a:rPr>
                        <a:t>The shield needs to be sturdy and it is meant to protect the holder against attack. The material you use needs to reflect this. Often the shield would be in 4 quarters</a:t>
                      </a:r>
                    </a:p>
                  </a:txBody>
                  <a:tcPr marL="68580" marR="68580" marT="34290" marB="34290">
                    <a:solidFill>
                      <a:srgbClr val="92D050"/>
                    </a:solidFill>
                  </a:tcPr>
                </a:tc>
                <a:extLst>
                  <a:ext uri="{0D108BD9-81ED-4DB2-BD59-A6C34878D82A}">
                    <a16:rowId xmlns:a16="http://schemas.microsoft.com/office/drawing/2014/main" val="3649855507"/>
                  </a:ext>
                </a:extLst>
              </a:tr>
              <a:tr h="1716896">
                <a:tc>
                  <a:txBody>
                    <a:bodyPr/>
                    <a:lstStyle/>
                    <a:p>
                      <a:pPr lvl="0" algn="ctr">
                        <a:spcBef>
                          <a:spcPts val="0"/>
                        </a:spcBef>
                        <a:spcAft>
                          <a:spcPts val="0"/>
                        </a:spcAft>
                        <a:buNone/>
                      </a:pPr>
                      <a:r>
                        <a:rPr lang="en-US" sz="1400" b="1" dirty="0">
                          <a:latin typeface="Comic Sans MS" panose="030F0702030302020204" pitchFamily="66" charset="0"/>
                        </a:rPr>
                        <a:t>Evaluate</a:t>
                      </a:r>
                    </a:p>
                    <a:p>
                      <a:pPr lvl="0" algn="ctr">
                        <a:spcBef>
                          <a:spcPts val="0"/>
                        </a:spcBef>
                        <a:spcAft>
                          <a:spcPts val="0"/>
                        </a:spcAft>
                        <a:buNone/>
                      </a:pPr>
                      <a:r>
                        <a:rPr lang="en-US" sz="1200" b="0" dirty="0">
                          <a:latin typeface="Comic Sans MS" panose="030F0702030302020204" pitchFamily="66" charset="0"/>
                        </a:rPr>
                        <a:t>Check design and </a:t>
                      </a:r>
                      <a:r>
                        <a:rPr lang="en-US" sz="1200" b="0" dirty="0" err="1">
                          <a:latin typeface="Comic Sans MS" panose="030F0702030302020204" pitchFamily="66" charset="0"/>
                        </a:rPr>
                        <a:t>colours</a:t>
                      </a:r>
                      <a:r>
                        <a:rPr lang="en-US" sz="1200" b="0" dirty="0">
                          <a:latin typeface="Comic Sans MS" panose="030F0702030302020204" pitchFamily="66" charset="0"/>
                        </a:rPr>
                        <a:t> and choice of animal fits what you want people to think of you</a:t>
                      </a:r>
                    </a:p>
                    <a:p>
                      <a:pPr lvl="0" algn="ctr">
                        <a:spcBef>
                          <a:spcPts val="0"/>
                        </a:spcBef>
                        <a:spcAft>
                          <a:spcPts val="0"/>
                        </a:spcAft>
                        <a:buNone/>
                      </a:pPr>
                      <a:r>
                        <a:rPr lang="en-US" sz="1200" b="0" dirty="0">
                          <a:latin typeface="Comic Sans MS" panose="030F0702030302020204" pitchFamily="66" charset="0"/>
                        </a:rPr>
                        <a:t>Check sturdiness of shield for battle</a:t>
                      </a:r>
                    </a:p>
                    <a:p>
                      <a:pPr lvl="0" algn="ctr">
                        <a:spcBef>
                          <a:spcPts val="0"/>
                        </a:spcBef>
                        <a:spcAft>
                          <a:spcPts val="0"/>
                        </a:spcAft>
                        <a:buNone/>
                      </a:pPr>
                      <a:r>
                        <a:rPr lang="en-US" sz="1200" b="0" dirty="0">
                          <a:latin typeface="Comic Sans MS" panose="030F0702030302020204" pitchFamily="66" charset="0"/>
                        </a:rPr>
                        <a:t>Does the handle work?</a:t>
                      </a:r>
                    </a:p>
                    <a:p>
                      <a:pPr lvl="0" algn="ctr">
                        <a:spcBef>
                          <a:spcPts val="0"/>
                        </a:spcBef>
                        <a:spcAft>
                          <a:spcPts val="0"/>
                        </a:spcAft>
                        <a:buNone/>
                      </a:pPr>
                      <a:endParaRPr lang="en-US" sz="1400" b="1" dirty="0">
                        <a:latin typeface="Arial Narrow"/>
                      </a:endParaRPr>
                    </a:p>
                    <a:p>
                      <a:pPr lvl="0" algn="ctr">
                        <a:spcBef>
                          <a:spcPts val="0"/>
                        </a:spcBef>
                        <a:spcAft>
                          <a:spcPts val="0"/>
                        </a:spcAft>
                        <a:buNone/>
                      </a:pPr>
                      <a:endParaRPr lang="en-US" sz="1600" b="1" dirty="0">
                        <a:latin typeface="Arial Narrow"/>
                      </a:endParaRPr>
                    </a:p>
                  </a:txBody>
                  <a:tcPr marL="68580" marR="68580" marT="34290" marB="34290">
                    <a:solidFill>
                      <a:srgbClr val="92D050"/>
                    </a:solidFill>
                  </a:tcPr>
                </a:tc>
                <a:extLst>
                  <a:ext uri="{0D108BD9-81ED-4DB2-BD59-A6C34878D82A}">
                    <a16:rowId xmlns:a16="http://schemas.microsoft.com/office/drawing/2014/main" val="951336080"/>
                  </a:ext>
                </a:extLst>
              </a:tr>
              <a:tr h="1067333">
                <a:tc>
                  <a:txBody>
                    <a:bodyPr/>
                    <a:lstStyle/>
                    <a:p>
                      <a:pPr algn="ctr" eaLnBrk="1" fontAlgn="auto" hangingPunct="1">
                        <a:spcBef>
                          <a:spcPts val="0"/>
                        </a:spcBef>
                        <a:spcAft>
                          <a:spcPts val="0"/>
                        </a:spcAft>
                        <a:defRPr/>
                      </a:pPr>
                      <a:r>
                        <a:rPr lang="en-US" sz="1400" dirty="0">
                          <a:latin typeface="Comic Sans MS" panose="030F0702030302020204" pitchFamily="66" charset="0"/>
                        </a:rPr>
                        <a:t>Improve</a:t>
                      </a:r>
                    </a:p>
                    <a:p>
                      <a:pPr algn="ctr" eaLnBrk="1" fontAlgn="auto" hangingPunct="1">
                        <a:spcBef>
                          <a:spcPts val="0"/>
                        </a:spcBef>
                        <a:spcAft>
                          <a:spcPts val="0"/>
                        </a:spcAft>
                        <a:defRPr/>
                      </a:pPr>
                      <a:r>
                        <a:rPr lang="en-US" sz="1400" dirty="0">
                          <a:latin typeface="Comic Sans MS" panose="030F0702030302020204" pitchFamily="66" charset="0"/>
                        </a:rPr>
                        <a:t>Compare and improve sturdiness and design</a:t>
                      </a:r>
                    </a:p>
                    <a:p>
                      <a:pPr lvl="0" algn="ctr">
                        <a:spcBef>
                          <a:spcPts val="0"/>
                        </a:spcBef>
                        <a:spcAft>
                          <a:spcPts val="0"/>
                        </a:spcAft>
                        <a:buNone/>
                      </a:pPr>
                      <a:endParaRPr lang="en-US" sz="1600" dirty="0">
                        <a:latin typeface="Arial Narrow"/>
                      </a:endParaRPr>
                    </a:p>
                  </a:txBody>
                  <a:tcPr marL="68580" marR="68580" marT="34290" marB="34290">
                    <a:solidFill>
                      <a:srgbClr val="92D050"/>
                    </a:solidFill>
                  </a:tcPr>
                </a:tc>
                <a:extLst>
                  <a:ext uri="{0D108BD9-81ED-4DB2-BD59-A6C34878D82A}">
                    <a16:rowId xmlns:a16="http://schemas.microsoft.com/office/drawing/2014/main" val="4222990854"/>
                  </a:ext>
                </a:extLst>
              </a:tr>
            </a:tbl>
          </a:graphicData>
        </a:graphic>
      </p:graphicFrame>
      <p:sp>
        <p:nvSpPr>
          <p:cNvPr id="13" name="AutoShape 8" descr="make a mummy">
            <a:extLst>
              <a:ext uri="{FF2B5EF4-FFF2-40B4-BE49-F238E27FC236}">
                <a16:creationId xmlns:a16="http://schemas.microsoft.com/office/drawing/2014/main" id="{9D0ED935-A810-44C3-BFC4-4A6DAC1290B8}"/>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457200">
              <a:defRPr/>
            </a:pPr>
            <a:endParaRPr lang="en-GB" sz="1350">
              <a:solidFill>
                <a:prstClr val="black"/>
              </a:solidFill>
              <a:latin typeface="Calibri" panose="020F0502020204030204"/>
            </a:endParaRPr>
          </a:p>
        </p:txBody>
      </p:sp>
      <p:sp>
        <p:nvSpPr>
          <p:cNvPr id="15" name="TextBox 14">
            <a:extLst>
              <a:ext uri="{FF2B5EF4-FFF2-40B4-BE49-F238E27FC236}">
                <a16:creationId xmlns:a16="http://schemas.microsoft.com/office/drawing/2014/main" id="{C1F639FA-4FD0-439C-9F38-EC69ED8134FC}"/>
              </a:ext>
            </a:extLst>
          </p:cNvPr>
          <p:cNvSpPr txBox="1"/>
          <p:nvPr/>
        </p:nvSpPr>
        <p:spPr>
          <a:xfrm>
            <a:off x="8009876" y="60583"/>
            <a:ext cx="2502357" cy="461665"/>
          </a:xfrm>
          <a:prstGeom prst="rect">
            <a:avLst/>
          </a:prstGeom>
          <a:noFill/>
        </p:spPr>
        <p:txBody>
          <a:bodyPr wrap="square" rtlCol="0">
            <a:spAutoFit/>
          </a:bodyPr>
          <a:lstStyle/>
          <a:p>
            <a:pPr defTabSz="457200">
              <a:defRPr/>
            </a:pPr>
            <a:r>
              <a:rPr lang="en-GB" sz="2400" dirty="0">
                <a:solidFill>
                  <a:srgbClr val="000000"/>
                </a:solidFill>
                <a:latin typeface="Century Gothic" panose="020B0502020202020204" pitchFamily="34" charset="0"/>
              </a:rPr>
              <a:t>   The Tudors</a:t>
            </a:r>
            <a:endParaRPr lang="en-GB" sz="2400" dirty="0">
              <a:solidFill>
                <a:prstClr val="black"/>
              </a:solidFill>
              <a:latin typeface="Century Gothic" panose="020B0502020202020204" pitchFamily="34" charset="0"/>
            </a:endParaRPr>
          </a:p>
        </p:txBody>
      </p:sp>
      <p:pic>
        <p:nvPicPr>
          <p:cNvPr id="18" name="Picture 17">
            <a:extLst>
              <a:ext uri="{FF2B5EF4-FFF2-40B4-BE49-F238E27FC236}">
                <a16:creationId xmlns:a16="http://schemas.microsoft.com/office/drawing/2014/main" id="{9C3841DA-E8C2-29F8-FC35-FB117DBF99B8}"/>
              </a:ext>
            </a:extLst>
          </p:cNvPr>
          <p:cNvPicPr>
            <a:picLocks noChangeAspect="1"/>
          </p:cNvPicPr>
          <p:nvPr/>
        </p:nvPicPr>
        <p:blipFill>
          <a:blip r:embed="rId2"/>
          <a:stretch>
            <a:fillRect/>
          </a:stretch>
        </p:blipFill>
        <p:spPr>
          <a:xfrm>
            <a:off x="8222617" y="853107"/>
            <a:ext cx="2336154" cy="1696893"/>
          </a:xfrm>
          <a:prstGeom prst="rect">
            <a:avLst/>
          </a:prstGeom>
        </p:spPr>
      </p:pic>
      <p:pic>
        <p:nvPicPr>
          <p:cNvPr id="20" name="Picture 19">
            <a:extLst>
              <a:ext uri="{FF2B5EF4-FFF2-40B4-BE49-F238E27FC236}">
                <a16:creationId xmlns:a16="http://schemas.microsoft.com/office/drawing/2014/main" id="{2C2F2DFE-C4F4-0C8F-42F7-98E2DDF1C6F6}"/>
              </a:ext>
            </a:extLst>
          </p:cNvPr>
          <p:cNvPicPr>
            <a:picLocks noChangeAspect="1"/>
          </p:cNvPicPr>
          <p:nvPr/>
        </p:nvPicPr>
        <p:blipFill>
          <a:blip r:embed="rId3"/>
          <a:stretch>
            <a:fillRect/>
          </a:stretch>
        </p:blipFill>
        <p:spPr>
          <a:xfrm>
            <a:off x="8357505" y="2666723"/>
            <a:ext cx="2154728" cy="2401453"/>
          </a:xfrm>
          <a:prstGeom prst="rect">
            <a:avLst/>
          </a:prstGeom>
        </p:spPr>
      </p:pic>
      <p:pic>
        <p:nvPicPr>
          <p:cNvPr id="22" name="Picture 21">
            <a:extLst>
              <a:ext uri="{FF2B5EF4-FFF2-40B4-BE49-F238E27FC236}">
                <a16:creationId xmlns:a16="http://schemas.microsoft.com/office/drawing/2014/main" id="{3B9895B1-C232-E929-F8F4-BB483281F59C}"/>
              </a:ext>
            </a:extLst>
          </p:cNvPr>
          <p:cNvPicPr>
            <a:picLocks noChangeAspect="1"/>
          </p:cNvPicPr>
          <p:nvPr/>
        </p:nvPicPr>
        <p:blipFill>
          <a:blip r:embed="rId4"/>
          <a:stretch>
            <a:fillRect/>
          </a:stretch>
        </p:blipFill>
        <p:spPr>
          <a:xfrm>
            <a:off x="8221227" y="5184898"/>
            <a:ext cx="1143768" cy="1361083"/>
          </a:xfrm>
          <a:prstGeom prst="rect">
            <a:avLst/>
          </a:prstGeom>
        </p:spPr>
      </p:pic>
      <p:pic>
        <p:nvPicPr>
          <p:cNvPr id="24" name="Picture 23">
            <a:extLst>
              <a:ext uri="{FF2B5EF4-FFF2-40B4-BE49-F238E27FC236}">
                <a16:creationId xmlns:a16="http://schemas.microsoft.com/office/drawing/2014/main" id="{0C2B2E0D-D4BF-6EDD-C01E-2E4AC6E94803}"/>
              </a:ext>
            </a:extLst>
          </p:cNvPr>
          <p:cNvPicPr>
            <a:picLocks noChangeAspect="1"/>
          </p:cNvPicPr>
          <p:nvPr/>
        </p:nvPicPr>
        <p:blipFill>
          <a:blip r:embed="rId5"/>
          <a:stretch>
            <a:fillRect/>
          </a:stretch>
        </p:blipFill>
        <p:spPr>
          <a:xfrm>
            <a:off x="9415003" y="5279010"/>
            <a:ext cx="1143768" cy="1056742"/>
          </a:xfrm>
          <a:prstGeom prst="rect">
            <a:avLst/>
          </a:prstGeom>
        </p:spPr>
      </p:pic>
    </p:spTree>
    <p:extLst>
      <p:ext uri="{BB962C8B-B14F-4D97-AF65-F5344CB8AC3E}">
        <p14:creationId xmlns:p14="http://schemas.microsoft.com/office/powerpoint/2010/main" val="2783118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894907" y="206540"/>
            <a:ext cx="517912" cy="504826"/>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702904" y="750519"/>
          <a:ext cx="4041414" cy="6065247"/>
        </p:xfrm>
        <a:graphic>
          <a:graphicData uri="http://schemas.openxmlformats.org/drawingml/2006/table">
            <a:tbl>
              <a:tblPr firstRow="1" bandRow="1">
                <a:tableStyleId>{5DA37D80-6434-44D0-A028-1B22A696006F}</a:tableStyleId>
              </a:tblPr>
              <a:tblGrid>
                <a:gridCol w="1231403">
                  <a:extLst>
                    <a:ext uri="{9D8B030D-6E8A-4147-A177-3AD203B41FA5}">
                      <a16:colId xmlns:a16="http://schemas.microsoft.com/office/drawing/2014/main" val="2368232625"/>
                    </a:ext>
                  </a:extLst>
                </a:gridCol>
                <a:gridCol w="2810011">
                  <a:extLst>
                    <a:ext uri="{9D8B030D-6E8A-4147-A177-3AD203B41FA5}">
                      <a16:colId xmlns:a16="http://schemas.microsoft.com/office/drawing/2014/main" val="876400432"/>
                    </a:ext>
                  </a:extLst>
                </a:gridCol>
              </a:tblGrid>
              <a:tr h="495791">
                <a:tc gridSpan="2">
                  <a:txBody>
                    <a:bodyPr/>
                    <a:lstStyle/>
                    <a:p>
                      <a:r>
                        <a:rPr lang="en-GB" sz="2000" b="1" dirty="0">
                          <a:latin typeface="+mj-lt"/>
                        </a:rPr>
                        <a:t>Key Vocabulary </a:t>
                      </a:r>
                    </a:p>
                  </a:txBody>
                  <a:tcPr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1643619">
                <a:tc>
                  <a:txBody>
                    <a:bodyPr/>
                    <a:lstStyle/>
                    <a:p>
                      <a:r>
                        <a:rPr lang="en-US" sz="1600" b="1" dirty="0">
                          <a:latin typeface="+mj-lt"/>
                        </a:rPr>
                        <a:t>Cyber</a:t>
                      </a:r>
                    </a:p>
                    <a:p>
                      <a:r>
                        <a:rPr lang="en-US" sz="1600" b="1" dirty="0">
                          <a:latin typeface="+mj-lt"/>
                        </a:rPr>
                        <a:t>bullying</a:t>
                      </a:r>
                      <a:endParaRPr lang="en-GB" sz="1600" b="1" dirty="0">
                        <a:latin typeface="+mj-lt"/>
                      </a:endParaRPr>
                    </a:p>
                  </a:txBody>
                  <a:tcPr anchor="ctr">
                    <a:solidFill>
                      <a:schemeClr val="bg1"/>
                    </a:solidFill>
                  </a:tcPr>
                </a:tc>
                <a:tc>
                  <a:txBody>
                    <a:bodyPr/>
                    <a:lstStyle/>
                    <a:p>
                      <a:r>
                        <a:rPr lang="en-US" sz="1200" b="0" i="0" kern="1200" dirty="0">
                          <a:solidFill>
                            <a:schemeClr val="tx1"/>
                          </a:solidFill>
                          <a:effectLst/>
                          <a:latin typeface="Arial Narrow" panose="020B0606020202030204" pitchFamily="34" charset="0"/>
                          <a:ea typeface="+mn-ea"/>
                          <a:cs typeface="+mn-cs"/>
                        </a:rPr>
                        <a:t>Use of electronic communication to bully a person, typically by unkind messages.</a:t>
                      </a:r>
                    </a:p>
                    <a:p>
                      <a:endParaRPr lang="en-US" sz="1200" b="0" i="0" kern="1200" dirty="0">
                        <a:solidFill>
                          <a:schemeClr val="tx1"/>
                        </a:solidFill>
                        <a:effectLst/>
                        <a:latin typeface="Arial Narrow" panose="020B0606020202030204" pitchFamily="34" charset="0"/>
                        <a:ea typeface="+mn-ea"/>
                        <a:cs typeface="+mn-cs"/>
                      </a:endParaRPr>
                    </a:p>
                    <a:p>
                      <a:endParaRPr lang="en-US" sz="1200" b="0" i="0" kern="1200" dirty="0">
                        <a:solidFill>
                          <a:schemeClr val="tx1"/>
                        </a:solidFill>
                        <a:effectLst/>
                        <a:latin typeface="Arial Narrow" panose="020B0606020202030204" pitchFamily="34" charset="0"/>
                        <a:ea typeface="+mn-ea"/>
                        <a:cs typeface="+mn-cs"/>
                      </a:endParaRPr>
                    </a:p>
                    <a:p>
                      <a:endParaRPr lang="en-US" sz="1200" b="0" i="0" kern="1200" dirty="0">
                        <a:solidFill>
                          <a:schemeClr val="tx1"/>
                        </a:solidFill>
                        <a:effectLst/>
                        <a:latin typeface="Arial Narrow" panose="020B0606020202030204" pitchFamily="34" charset="0"/>
                        <a:ea typeface="+mn-ea"/>
                        <a:cs typeface="+mn-cs"/>
                      </a:endParaRPr>
                    </a:p>
                    <a:p>
                      <a:endParaRPr lang="en-US" sz="1200" b="0" i="0" kern="1200" dirty="0">
                        <a:solidFill>
                          <a:schemeClr val="tx1"/>
                        </a:solidFill>
                        <a:effectLst/>
                        <a:latin typeface="Arial Narrow" panose="020B0606020202030204" pitchFamily="34" charset="0"/>
                        <a:ea typeface="+mn-ea"/>
                        <a:cs typeface="+mn-cs"/>
                      </a:endParaRPr>
                    </a:p>
                    <a:p>
                      <a:endParaRPr lang="en-US" sz="1200" b="0" i="0" kern="1200" dirty="0">
                        <a:solidFill>
                          <a:schemeClr val="tx1"/>
                        </a:solidFill>
                        <a:effectLst/>
                        <a:latin typeface="Arial Narrow" panose="020B0606020202030204" pitchFamily="34" charset="0"/>
                        <a:ea typeface="+mn-ea"/>
                        <a:cs typeface="+mn-cs"/>
                      </a:endParaRPr>
                    </a:p>
                  </a:txBody>
                  <a:tcPr anchor="ctr">
                    <a:solidFill>
                      <a:schemeClr val="bg1"/>
                    </a:solidFill>
                  </a:tcPr>
                </a:tc>
                <a:extLst>
                  <a:ext uri="{0D108BD9-81ED-4DB2-BD59-A6C34878D82A}">
                    <a16:rowId xmlns:a16="http://schemas.microsoft.com/office/drawing/2014/main" val="4189177851"/>
                  </a:ext>
                </a:extLst>
              </a:tr>
              <a:tr h="1297594">
                <a:tc>
                  <a:txBody>
                    <a:bodyPr/>
                    <a:lstStyle/>
                    <a:p>
                      <a:r>
                        <a:rPr lang="en-US" sz="1600" b="1" dirty="0">
                          <a:latin typeface="+mj-lt"/>
                        </a:rPr>
                        <a:t>Search Engine</a:t>
                      </a:r>
                      <a:endParaRPr lang="en-GB" sz="1600" b="1" dirty="0">
                        <a:latin typeface="+mj-lt"/>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mn-ea"/>
                          <a:cs typeface="+mn-cs"/>
                        </a:rPr>
                        <a:t>A program, like Google, that searches for keywords or letters, used for finding particular websites. </a:t>
                      </a:r>
                      <a:endParaRPr lang="en-GB" sz="1200" dirty="0">
                        <a:latin typeface="Arial Narrow" panose="020B0606020202030204" pitchFamily="34" charset="0"/>
                      </a:endParaRPr>
                    </a:p>
                    <a:p>
                      <a:endParaRPr lang="en-GB" sz="1200" dirty="0">
                        <a:latin typeface="Arial Narrow" panose="020B0606020202030204" pitchFamily="34" charset="0"/>
                      </a:endParaRPr>
                    </a:p>
                    <a:p>
                      <a:endParaRPr lang="en-GB" sz="1200" dirty="0">
                        <a:latin typeface="Arial Narrow" panose="020B0606020202030204" pitchFamily="34" charset="0"/>
                      </a:endParaRPr>
                    </a:p>
                    <a:p>
                      <a:endParaRPr lang="en-GB" sz="1200" dirty="0">
                        <a:latin typeface="Arial Narrow" panose="020B0606020202030204" pitchFamily="34" charset="0"/>
                      </a:endParaRPr>
                    </a:p>
                  </a:txBody>
                  <a:tcPr anchor="ctr">
                    <a:solidFill>
                      <a:schemeClr val="bg1"/>
                    </a:solidFill>
                  </a:tcPr>
                </a:tc>
                <a:extLst>
                  <a:ext uri="{0D108BD9-81ED-4DB2-BD59-A6C34878D82A}">
                    <a16:rowId xmlns:a16="http://schemas.microsoft.com/office/drawing/2014/main" val="1521765047"/>
                  </a:ext>
                </a:extLst>
              </a:tr>
              <a:tr h="951569">
                <a:tc>
                  <a:txBody>
                    <a:bodyPr/>
                    <a:lstStyle/>
                    <a:p>
                      <a:r>
                        <a:rPr lang="en-US" sz="1400" b="1" dirty="0">
                          <a:latin typeface="+mj-lt"/>
                        </a:rPr>
                        <a:t>Plagiarism</a:t>
                      </a:r>
                      <a:endParaRPr lang="en-GB" sz="1400" b="1" dirty="0">
                        <a:latin typeface="+mj-lt"/>
                      </a:endParaRPr>
                    </a:p>
                  </a:txBody>
                  <a:tcPr anchor="ctr">
                    <a:solidFill>
                      <a:schemeClr val="bg1"/>
                    </a:solidFill>
                  </a:tcPr>
                </a:tc>
                <a:tc>
                  <a:txBody>
                    <a:bodyPr/>
                    <a:lstStyle/>
                    <a:p>
                      <a:r>
                        <a:rPr lang="en-US" sz="1200" b="0" i="0" kern="1200" dirty="0">
                          <a:solidFill>
                            <a:schemeClr val="tx1"/>
                          </a:solidFill>
                          <a:effectLst/>
                          <a:latin typeface="Arial Narrow" panose="020B0606020202030204" pitchFamily="34" charset="0"/>
                          <a:ea typeface="+mn-ea"/>
                          <a:cs typeface="+mn-cs"/>
                        </a:rPr>
                        <a:t>Taking someone else’s </a:t>
                      </a:r>
                    </a:p>
                    <a:p>
                      <a:r>
                        <a:rPr lang="en-US" sz="1200" b="0" i="0" kern="1200" dirty="0">
                          <a:solidFill>
                            <a:schemeClr val="tx1"/>
                          </a:solidFill>
                          <a:effectLst/>
                          <a:latin typeface="Arial Narrow" panose="020B0606020202030204" pitchFamily="34" charset="0"/>
                          <a:ea typeface="+mn-ea"/>
                          <a:cs typeface="+mn-cs"/>
                        </a:rPr>
                        <a:t>work or ideas and </a:t>
                      </a:r>
                    </a:p>
                    <a:p>
                      <a:r>
                        <a:rPr lang="en-US" sz="1200" b="0" i="0" kern="1200" dirty="0">
                          <a:solidFill>
                            <a:schemeClr val="tx1"/>
                          </a:solidFill>
                          <a:effectLst/>
                          <a:latin typeface="Arial Narrow" panose="020B0606020202030204" pitchFamily="34" charset="0"/>
                          <a:ea typeface="+mn-ea"/>
                          <a:cs typeface="+mn-cs"/>
                        </a:rPr>
                        <a:t>pretending </a:t>
                      </a:r>
                    </a:p>
                    <a:p>
                      <a:r>
                        <a:rPr lang="en-US" sz="1200" b="0" i="0" kern="1200" dirty="0">
                          <a:solidFill>
                            <a:schemeClr val="tx1"/>
                          </a:solidFill>
                          <a:effectLst/>
                          <a:latin typeface="Arial Narrow" panose="020B0606020202030204" pitchFamily="34" charset="0"/>
                          <a:ea typeface="+mn-ea"/>
                          <a:cs typeface="+mn-cs"/>
                        </a:rPr>
                        <a:t>they are yours.</a:t>
                      </a:r>
                    </a:p>
                    <a:p>
                      <a:endParaRPr lang="en-US" sz="1200" b="0" i="0" kern="1200" dirty="0">
                        <a:solidFill>
                          <a:schemeClr val="tx1"/>
                        </a:solidFill>
                        <a:effectLst/>
                        <a:latin typeface="Arial Narrow" panose="020B0606020202030204" pitchFamily="34" charset="0"/>
                        <a:ea typeface="+mn-ea"/>
                        <a:cs typeface="+mn-cs"/>
                      </a:endParaRPr>
                    </a:p>
                    <a:p>
                      <a:endParaRPr lang="en-US" sz="1200" b="0" i="0" kern="1200" dirty="0">
                        <a:solidFill>
                          <a:schemeClr val="tx1"/>
                        </a:solidFill>
                        <a:effectLst/>
                        <a:latin typeface="Arial Narrow" panose="020B0606020202030204" pitchFamily="34" charset="0"/>
                        <a:ea typeface="+mn-ea"/>
                        <a:cs typeface="+mn-cs"/>
                      </a:endParaRPr>
                    </a:p>
                  </a:txBody>
                  <a:tcPr anchor="ctr">
                    <a:solidFill>
                      <a:schemeClr val="bg1"/>
                    </a:solidFill>
                  </a:tcPr>
                </a:tc>
                <a:extLst>
                  <a:ext uri="{0D108BD9-81ED-4DB2-BD59-A6C34878D82A}">
                    <a16:rowId xmlns:a16="http://schemas.microsoft.com/office/drawing/2014/main" val="420411257"/>
                  </a:ext>
                </a:extLst>
              </a:tr>
              <a:tr h="487954">
                <a:tc>
                  <a:txBody>
                    <a:bodyPr/>
                    <a:lstStyle/>
                    <a:p>
                      <a:r>
                        <a:rPr lang="en-US" sz="1600" b="1" dirty="0">
                          <a:latin typeface="+mj-lt"/>
                        </a:rPr>
                        <a:t>Digital</a:t>
                      </a:r>
                      <a:endParaRPr lang="en-GB" sz="1600" b="1" dirty="0">
                        <a:latin typeface="+mj-lt"/>
                      </a:endParaRPr>
                    </a:p>
                  </a:txBody>
                  <a:tcPr anchor="ctr">
                    <a:solidFill>
                      <a:schemeClr val="bg1"/>
                    </a:solidFill>
                  </a:tcPr>
                </a:tc>
                <a:tc>
                  <a:txBody>
                    <a:bodyPr/>
                    <a:lstStyle/>
                    <a:p>
                      <a:r>
                        <a:rPr lang="en-US" sz="1200" dirty="0">
                          <a:latin typeface="Arial Narrow" panose="020B0606020202030204" pitchFamily="34" charset="0"/>
                        </a:rPr>
                        <a:t>Electronic or online.</a:t>
                      </a:r>
                    </a:p>
                  </a:txBody>
                  <a:tcPr anchor="ctr">
                    <a:solidFill>
                      <a:schemeClr val="bg1"/>
                    </a:solidFill>
                  </a:tcPr>
                </a:tc>
                <a:extLst>
                  <a:ext uri="{0D108BD9-81ED-4DB2-BD59-A6C34878D82A}">
                    <a16:rowId xmlns:a16="http://schemas.microsoft.com/office/drawing/2014/main" val="434327268"/>
                  </a:ext>
                </a:extLst>
              </a:tr>
              <a:tr h="951569">
                <a:tc>
                  <a:txBody>
                    <a:bodyPr/>
                    <a:lstStyle/>
                    <a:p>
                      <a:r>
                        <a:rPr lang="en-US" sz="1600" b="1" dirty="0">
                          <a:latin typeface="+mj-lt"/>
                        </a:rPr>
                        <a:t>Citizen</a:t>
                      </a:r>
                      <a:endParaRPr lang="en-GB" sz="1600" b="1" dirty="0">
                        <a:latin typeface="+mj-lt"/>
                      </a:endParaRPr>
                    </a:p>
                  </a:txBody>
                  <a:tcPr anchor="ctr">
                    <a:solidFill>
                      <a:schemeClr val="bg1"/>
                    </a:solidFill>
                  </a:tcPr>
                </a:tc>
                <a:tc>
                  <a:txBody>
                    <a:bodyPr/>
                    <a:lstStyle/>
                    <a:p>
                      <a:r>
                        <a:rPr lang="en-US" sz="1200" b="0" i="0" kern="1200" dirty="0">
                          <a:solidFill>
                            <a:schemeClr val="tx1"/>
                          </a:solidFill>
                          <a:effectLst/>
                          <a:latin typeface="Arial Narrow" panose="020B0606020202030204" pitchFamily="34" charset="0"/>
                          <a:ea typeface="+mn-ea"/>
                          <a:cs typeface="Calibri" panose="020F0502020204030204" pitchFamily="34" charset="0"/>
                        </a:rPr>
                        <a:t>A  person living in</a:t>
                      </a:r>
                    </a:p>
                    <a:p>
                      <a:r>
                        <a:rPr lang="en-US" sz="1200" b="0" i="0" kern="1200" dirty="0">
                          <a:solidFill>
                            <a:schemeClr val="tx1"/>
                          </a:solidFill>
                          <a:effectLst/>
                          <a:latin typeface="Arial Narrow" panose="020B0606020202030204" pitchFamily="34" charset="0"/>
                          <a:ea typeface="+mn-ea"/>
                          <a:cs typeface="Calibri" panose="020F0502020204030204" pitchFamily="34" charset="0"/>
                        </a:rPr>
                        <a:t> a particular town or city.</a:t>
                      </a:r>
                    </a:p>
                    <a:p>
                      <a:endParaRPr lang="en-US" sz="1200" b="0" i="0" kern="1200" dirty="0">
                        <a:solidFill>
                          <a:schemeClr val="tx1"/>
                        </a:solidFill>
                        <a:effectLst/>
                        <a:latin typeface="Arial Narrow" panose="020B0606020202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3964903357"/>
                  </a:ext>
                </a:extLst>
              </a:tr>
            </a:tbl>
          </a:graphicData>
        </a:graphic>
      </p:graphicFrame>
      <p:sp>
        <p:nvSpPr>
          <p:cNvPr id="41" name="TextBox 40">
            <a:extLst>
              <a:ext uri="{FF2B5EF4-FFF2-40B4-BE49-F238E27FC236}">
                <a16:creationId xmlns:a16="http://schemas.microsoft.com/office/drawing/2014/main" id="{C8C797C5-6EF8-42F0-B934-86175B3AC454}"/>
              </a:ext>
            </a:extLst>
          </p:cNvPr>
          <p:cNvSpPr txBox="1"/>
          <p:nvPr/>
        </p:nvSpPr>
        <p:spPr>
          <a:xfrm>
            <a:off x="5798416" y="750518"/>
            <a:ext cx="4561241" cy="400110"/>
          </a:xfrm>
          <a:prstGeom prst="rect">
            <a:avLst/>
          </a:prstGeom>
          <a:solidFill>
            <a:schemeClr val="accent4">
              <a:lumMod val="60000"/>
              <a:lumOff val="40000"/>
            </a:schemeClr>
          </a:solidFill>
          <a:ln>
            <a:solidFill>
              <a:srgbClr val="0070C0"/>
            </a:solidFill>
          </a:ln>
        </p:spPr>
        <p:txBody>
          <a:bodyPr wrap="square" rtlCol="0">
            <a:spAutoFit/>
          </a:bodyPr>
          <a:lstStyle/>
          <a:p>
            <a:pPr defTabSz="457200">
              <a:defRPr/>
            </a:pPr>
            <a:r>
              <a:rPr lang="en-GB" sz="2000" b="1" dirty="0">
                <a:solidFill>
                  <a:prstClr val="black"/>
                </a:solidFill>
                <a:latin typeface="Century Gothic" panose="020B0502020202020204"/>
              </a:rPr>
              <a:t>Key Concept: Online Safety</a:t>
            </a:r>
            <a:endParaRPr lang="en-GB" sz="1100" dirty="0">
              <a:solidFill>
                <a:prstClr val="black"/>
              </a:solidFill>
              <a:latin typeface="Century Gothic" panose="020B0502020202020204"/>
            </a:endParaRPr>
          </a:p>
        </p:txBody>
      </p:sp>
      <p:sp>
        <p:nvSpPr>
          <p:cNvPr id="15" name="Rectangle 14">
            <a:extLst>
              <a:ext uri="{FF2B5EF4-FFF2-40B4-BE49-F238E27FC236}">
                <a16:creationId xmlns:a16="http://schemas.microsoft.com/office/drawing/2014/main" id="{169925AE-3540-45B2-BC53-1CA3C5D0D776}"/>
              </a:ext>
            </a:extLst>
          </p:cNvPr>
          <p:cNvSpPr/>
          <p:nvPr/>
        </p:nvSpPr>
        <p:spPr>
          <a:xfrm>
            <a:off x="1832344" y="279387"/>
            <a:ext cx="7992818" cy="41475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lang="en-GB" sz="1600" b="1" dirty="0">
                <a:solidFill>
                  <a:srgbClr val="002060"/>
                </a:solidFill>
                <a:latin typeface="Century Gothic"/>
              </a:rPr>
              <a:t>Y34 Computing – Cycle A - Staying Safe Online </a:t>
            </a:r>
            <a:endParaRPr lang="en-GB" sz="1600"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798414" y="1240408"/>
            <a:ext cx="4561243" cy="1746552"/>
            <a:chOff x="4274413" y="1219142"/>
            <a:chExt cx="4561243" cy="1746552"/>
          </a:xfrm>
        </p:grpSpPr>
        <p:sp>
          <p:nvSpPr>
            <p:cNvPr id="16" name="TextBox 15">
              <a:extLst>
                <a:ext uri="{FF2B5EF4-FFF2-40B4-BE49-F238E27FC236}">
                  <a16:creationId xmlns:a16="http://schemas.microsoft.com/office/drawing/2014/main" id="{6D3024B7-E202-4C3A-A670-D803999CAA16}"/>
                </a:ext>
              </a:extLst>
            </p:cNvPr>
            <p:cNvSpPr txBox="1"/>
            <p:nvPr/>
          </p:nvSpPr>
          <p:spPr>
            <a:xfrm>
              <a:off x="4274413" y="1219142"/>
              <a:ext cx="4561241" cy="369332"/>
            </a:xfrm>
            <a:prstGeom prst="rect">
              <a:avLst/>
            </a:prstGeom>
            <a:solidFill>
              <a:schemeClr val="accent1">
                <a:lumMod val="40000"/>
                <a:lumOff val="60000"/>
              </a:schemeClr>
            </a:solidFill>
            <a:ln>
              <a:solidFill>
                <a:srgbClr val="0070C0"/>
              </a:solidFill>
            </a:ln>
          </p:spPr>
          <p:txBody>
            <a:bodyPr wrap="square" rtlCol="0">
              <a:spAutoFit/>
            </a:bodyPr>
            <a:lstStyle/>
            <a:p>
              <a:pPr defTabSz="457200">
                <a:defRPr/>
              </a:pPr>
              <a:r>
                <a:rPr lang="en-GB" b="1" dirty="0">
                  <a:solidFill>
                    <a:prstClr val="black"/>
                  </a:solidFill>
                  <a:latin typeface="Century Gothic" panose="020B0502020202020204"/>
                </a:rPr>
                <a:t>Cyberbullying</a:t>
              </a:r>
              <a:endParaRPr lang="en-GB" sz="1200" dirty="0">
                <a:solidFill>
                  <a:prstClr val="black"/>
                </a:solidFill>
                <a:latin typeface="Century Gothic" panose="020B0502020202020204"/>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74415" y="1580699"/>
              <a:ext cx="4561241" cy="1384995"/>
            </a:xfrm>
            <a:prstGeom prst="rect">
              <a:avLst/>
            </a:prstGeom>
            <a:solidFill>
              <a:schemeClr val="accent6">
                <a:lumMod val="20000"/>
                <a:lumOff val="80000"/>
              </a:schemeClr>
            </a:solidFill>
            <a:ln>
              <a:solidFill>
                <a:srgbClr val="0070C0"/>
              </a:solidFill>
            </a:ln>
          </p:spPr>
          <p:txBody>
            <a:bodyPr wrap="square" rtlCol="0">
              <a:spAutoFit/>
            </a:bodyPr>
            <a:lstStyle/>
            <a:p>
              <a:pPr defTabSz="457200">
                <a:defRPr/>
              </a:pPr>
              <a:r>
                <a:rPr lang="en-US" sz="1200" dirty="0">
                  <a:solidFill>
                    <a:srgbClr val="1B1B1B"/>
                  </a:solidFill>
                  <a:latin typeface="Arial Narrow" panose="020B0606020202030204" pitchFamily="34" charset="0"/>
                </a:rPr>
                <a:t>The most common places where cyberbullying occurs are:</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Social Media, such as Facebook, Instagram, Snapchat, and Tik Tok</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Text messaging and messaging apps on mobile or tablet devices</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Instant messaging, direct messaging, and online chatting over the internet</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Online forums, chat rooms, and message boards, such as Reddit</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Email</a:t>
              </a:r>
            </a:p>
            <a:p>
              <a:pPr defTabSz="457200">
                <a:buFont typeface="Arial" panose="020B0604020202020204" pitchFamily="34" charset="0"/>
                <a:buChar char="•"/>
                <a:defRPr/>
              </a:pPr>
              <a:r>
                <a:rPr lang="en-US" sz="1200" dirty="0">
                  <a:solidFill>
                    <a:srgbClr val="1B1B1B"/>
                  </a:solidFill>
                  <a:latin typeface="Arial Narrow" panose="020B0606020202030204" pitchFamily="34" charset="0"/>
                </a:rPr>
                <a:t>Online gaming communities</a:t>
              </a:r>
            </a:p>
          </p:txBody>
        </p:sp>
      </p:grpSp>
      <p:grpSp>
        <p:nvGrpSpPr>
          <p:cNvPr id="6" name="Group 5">
            <a:extLst>
              <a:ext uri="{FF2B5EF4-FFF2-40B4-BE49-F238E27FC236}">
                <a16:creationId xmlns:a16="http://schemas.microsoft.com/office/drawing/2014/main" id="{4C5783F1-35BE-4641-84E3-A9DC096A70DB}"/>
              </a:ext>
            </a:extLst>
          </p:cNvPr>
          <p:cNvGrpSpPr/>
          <p:nvPr/>
        </p:nvGrpSpPr>
        <p:grpSpPr>
          <a:xfrm>
            <a:off x="5828752" y="4497833"/>
            <a:ext cx="4561242" cy="1207363"/>
            <a:chOff x="4304753" y="2799624"/>
            <a:chExt cx="4561242" cy="1207363"/>
          </a:xfrm>
        </p:grpSpPr>
        <p:sp>
          <p:nvSpPr>
            <p:cNvPr id="17" name="TextBox 16">
              <a:extLst>
                <a:ext uri="{FF2B5EF4-FFF2-40B4-BE49-F238E27FC236}">
                  <a16:creationId xmlns:a16="http://schemas.microsoft.com/office/drawing/2014/main" id="{20746693-884C-46D5-8F72-7F31786D3EB0}"/>
                </a:ext>
              </a:extLst>
            </p:cNvPr>
            <p:cNvSpPr txBox="1"/>
            <p:nvPr/>
          </p:nvSpPr>
          <p:spPr>
            <a:xfrm>
              <a:off x="4304753" y="2799624"/>
              <a:ext cx="4561241" cy="369332"/>
            </a:xfrm>
            <a:prstGeom prst="rect">
              <a:avLst/>
            </a:prstGeom>
            <a:solidFill>
              <a:schemeClr val="accent1">
                <a:lumMod val="40000"/>
                <a:lumOff val="60000"/>
              </a:schemeClr>
            </a:solidFill>
            <a:ln>
              <a:solidFill>
                <a:srgbClr val="0070C0"/>
              </a:solidFill>
            </a:ln>
          </p:spPr>
          <p:txBody>
            <a:bodyPr wrap="square" rtlCol="0">
              <a:spAutoFit/>
            </a:bodyPr>
            <a:lstStyle/>
            <a:p>
              <a:pPr defTabSz="457200">
                <a:defRPr/>
              </a:pPr>
              <a:r>
                <a:rPr lang="en-US" b="1" dirty="0">
                  <a:solidFill>
                    <a:prstClr val="black"/>
                  </a:solidFill>
                  <a:latin typeface="Century Gothic" panose="020B0502020202020204"/>
                </a:rPr>
                <a:t>Email</a:t>
              </a:r>
              <a:r>
                <a:rPr lang="en-US" sz="1200" dirty="0">
                  <a:solidFill>
                    <a:prstClr val="black"/>
                  </a:solidFill>
                  <a:latin typeface="Arial Narrow" panose="020B0606020202030204" pitchFamily="34" charset="0"/>
                </a:rPr>
                <a:t> </a:t>
              </a:r>
              <a:endParaRPr lang="en-GB" sz="1200" dirty="0">
                <a:solidFill>
                  <a:prstClr val="black"/>
                </a:solidFill>
                <a:latin typeface="Arial Narrow" panose="020B0606020202030204" pitchFamily="34" charset="0"/>
              </a:endParaRPr>
            </a:p>
          </p:txBody>
        </p:sp>
        <p:sp>
          <p:nvSpPr>
            <p:cNvPr id="21" name="TextBox 20">
              <a:extLst>
                <a:ext uri="{FF2B5EF4-FFF2-40B4-BE49-F238E27FC236}">
                  <a16:creationId xmlns:a16="http://schemas.microsoft.com/office/drawing/2014/main" id="{94FA5A01-6889-41FD-99B3-B40DF1137513}"/>
                </a:ext>
              </a:extLst>
            </p:cNvPr>
            <p:cNvSpPr txBox="1"/>
            <p:nvPr/>
          </p:nvSpPr>
          <p:spPr>
            <a:xfrm>
              <a:off x="4304754" y="3175990"/>
              <a:ext cx="4561241" cy="830997"/>
            </a:xfrm>
            <a:prstGeom prst="rect">
              <a:avLst/>
            </a:prstGeom>
            <a:solidFill>
              <a:schemeClr val="accent6">
                <a:lumMod val="20000"/>
                <a:lumOff val="80000"/>
              </a:schemeClr>
            </a:solidFill>
            <a:ln>
              <a:solidFill>
                <a:srgbClr val="0070C0"/>
              </a:solidFill>
            </a:ln>
          </p:spPr>
          <p:txBody>
            <a:bodyPr wrap="square" rtlCol="0">
              <a:spAutoFit/>
            </a:bodyPr>
            <a:lstStyle/>
            <a:p>
              <a:pPr defTabSz="457200">
                <a:defRPr/>
              </a:pPr>
              <a:r>
                <a:rPr lang="en-US" sz="1200" dirty="0">
                  <a:solidFill>
                    <a:prstClr val="black"/>
                  </a:solidFill>
                  <a:latin typeface="Arial Narrow" panose="020B0606020202030204" pitchFamily="34" charset="0"/>
                </a:rPr>
                <a:t>To send communications, we can use an email to help us online. To make an email, we need to include: an email address to send it to, a message subject, a greeting starting with dear… and we need to sign it off. We should always checkk who we are sending the email to and tell an adult if we are unsure! </a:t>
              </a:r>
              <a:endParaRPr lang="en-GB" sz="1200" dirty="0">
                <a:solidFill>
                  <a:prstClr val="black"/>
                </a:solidFill>
                <a:latin typeface="Arial Narrow" panose="020B0606020202030204" pitchFamily="34" charset="0"/>
              </a:endParaRPr>
            </a:p>
          </p:txBody>
        </p:sp>
      </p:grpSp>
      <p:grpSp>
        <p:nvGrpSpPr>
          <p:cNvPr id="3" name="Group 2">
            <a:extLst>
              <a:ext uri="{FF2B5EF4-FFF2-40B4-BE49-F238E27FC236}">
                <a16:creationId xmlns:a16="http://schemas.microsoft.com/office/drawing/2014/main" id="{7694948A-2ED1-45F8-91D8-C2A2E9789EE5}"/>
              </a:ext>
            </a:extLst>
          </p:cNvPr>
          <p:cNvGrpSpPr/>
          <p:nvPr/>
        </p:nvGrpSpPr>
        <p:grpSpPr>
          <a:xfrm>
            <a:off x="5798414" y="3043581"/>
            <a:ext cx="4561241" cy="1414349"/>
            <a:chOff x="4274412" y="3333014"/>
            <a:chExt cx="4561241" cy="1414349"/>
          </a:xfrm>
        </p:grpSpPr>
        <p:sp>
          <p:nvSpPr>
            <p:cNvPr id="18" name="TextBox 17">
              <a:extLst>
                <a:ext uri="{FF2B5EF4-FFF2-40B4-BE49-F238E27FC236}">
                  <a16:creationId xmlns:a16="http://schemas.microsoft.com/office/drawing/2014/main" id="{BDF691DA-3319-4CFB-9B0F-08F5926DCD49}"/>
                </a:ext>
              </a:extLst>
            </p:cNvPr>
            <p:cNvSpPr txBox="1"/>
            <p:nvPr/>
          </p:nvSpPr>
          <p:spPr>
            <a:xfrm>
              <a:off x="4274412" y="3333014"/>
              <a:ext cx="4561241" cy="369332"/>
            </a:xfrm>
            <a:prstGeom prst="rect">
              <a:avLst/>
            </a:prstGeom>
            <a:solidFill>
              <a:schemeClr val="accent1">
                <a:lumMod val="40000"/>
                <a:lumOff val="60000"/>
              </a:schemeClr>
            </a:solidFill>
            <a:ln>
              <a:solidFill>
                <a:srgbClr val="0070C0"/>
              </a:solidFill>
            </a:ln>
          </p:spPr>
          <p:txBody>
            <a:bodyPr wrap="square" rtlCol="0">
              <a:spAutoFit/>
            </a:bodyPr>
            <a:lstStyle/>
            <a:p>
              <a:pPr defTabSz="457200">
                <a:defRPr/>
              </a:pPr>
              <a:r>
                <a:rPr lang="en-GB" b="1" dirty="0">
                  <a:solidFill>
                    <a:prstClr val="black"/>
                  </a:solidFill>
                  <a:latin typeface="Century Gothic" panose="020B0502020202020204"/>
                </a:rPr>
                <a:t>Adverts</a:t>
              </a:r>
              <a:endParaRPr lang="en-GB" sz="1200" dirty="0">
                <a:solidFill>
                  <a:prstClr val="black"/>
                </a:solidFill>
                <a:latin typeface="Century Gothic" panose="020B0502020202020204"/>
              </a:endParaRPr>
            </a:p>
          </p:txBody>
        </p:sp>
        <p:sp>
          <p:nvSpPr>
            <p:cNvPr id="22" name="TextBox 21">
              <a:extLst>
                <a:ext uri="{FF2B5EF4-FFF2-40B4-BE49-F238E27FC236}">
                  <a16:creationId xmlns:a16="http://schemas.microsoft.com/office/drawing/2014/main" id="{C512062E-001E-4A4E-A32D-48B8A0953CA0}"/>
                </a:ext>
              </a:extLst>
            </p:cNvPr>
            <p:cNvSpPr txBox="1"/>
            <p:nvPr/>
          </p:nvSpPr>
          <p:spPr>
            <a:xfrm>
              <a:off x="4274412" y="3747089"/>
              <a:ext cx="4561241" cy="1000274"/>
            </a:xfrm>
            <a:prstGeom prst="rect">
              <a:avLst/>
            </a:prstGeom>
            <a:solidFill>
              <a:schemeClr val="accent6">
                <a:lumMod val="20000"/>
                <a:lumOff val="80000"/>
              </a:schemeClr>
            </a:solidFill>
            <a:ln>
              <a:solidFill>
                <a:srgbClr val="0070C0"/>
              </a:solidFill>
            </a:ln>
          </p:spPr>
          <p:txBody>
            <a:bodyPr wrap="square" rtlCol="0">
              <a:spAutoFit/>
            </a:bodyPr>
            <a:lstStyle/>
            <a:p>
              <a:pPr defTabSz="457200">
                <a:defRPr/>
              </a:pPr>
              <a:r>
                <a:rPr lang="en-US" sz="1200" dirty="0">
                  <a:solidFill>
                    <a:prstClr val="black"/>
                  </a:solidFill>
                  <a:latin typeface="Arial Narrow" panose="020B0606020202030204" pitchFamily="34" charset="0"/>
                </a:rPr>
                <a:t>We can use search engines to find specific things we would like to buy. Sometimes, when we search for toys on websites like Legoland and Argos, an advert might pop up with a discount on. We need to recognize if this is a real, genuine offer or fake. </a:t>
              </a:r>
            </a:p>
            <a:p>
              <a:pPr defTabSz="457200">
                <a:defRPr/>
              </a:pPr>
              <a:endParaRPr lang="en-US" sz="1100" dirty="0">
                <a:solidFill>
                  <a:prstClr val="black"/>
                </a:solidFill>
                <a:latin typeface="Arial Narrow" panose="020B0606020202030204" pitchFamily="34" charset="0"/>
              </a:endParaRPr>
            </a:p>
          </p:txBody>
        </p:sp>
      </p:grpSp>
      <p:grpSp>
        <p:nvGrpSpPr>
          <p:cNvPr id="2" name="Group 1">
            <a:extLst>
              <a:ext uri="{FF2B5EF4-FFF2-40B4-BE49-F238E27FC236}">
                <a16:creationId xmlns:a16="http://schemas.microsoft.com/office/drawing/2014/main" id="{04B609B3-AAF3-4DBD-B973-FCCF8D5A3DF6}"/>
              </a:ext>
            </a:extLst>
          </p:cNvPr>
          <p:cNvGrpSpPr/>
          <p:nvPr/>
        </p:nvGrpSpPr>
        <p:grpSpPr>
          <a:xfrm>
            <a:off x="5851577" y="5710917"/>
            <a:ext cx="4561242" cy="946413"/>
            <a:chOff x="4274412" y="4939242"/>
            <a:chExt cx="4561242" cy="946413"/>
          </a:xfrm>
        </p:grpSpPr>
        <p:sp>
          <p:nvSpPr>
            <p:cNvPr id="19" name="TextBox 18">
              <a:extLst>
                <a:ext uri="{FF2B5EF4-FFF2-40B4-BE49-F238E27FC236}">
                  <a16:creationId xmlns:a16="http://schemas.microsoft.com/office/drawing/2014/main" id="{848C7069-AED5-4877-8469-F07B61C6A1B7}"/>
                </a:ext>
              </a:extLst>
            </p:cNvPr>
            <p:cNvSpPr txBox="1"/>
            <p:nvPr/>
          </p:nvSpPr>
          <p:spPr>
            <a:xfrm>
              <a:off x="4274412" y="4939242"/>
              <a:ext cx="4561241" cy="369332"/>
            </a:xfrm>
            <a:prstGeom prst="rect">
              <a:avLst/>
            </a:prstGeom>
            <a:solidFill>
              <a:schemeClr val="accent1">
                <a:lumMod val="40000"/>
                <a:lumOff val="60000"/>
              </a:schemeClr>
            </a:solidFill>
            <a:ln>
              <a:solidFill>
                <a:srgbClr val="0070C0"/>
              </a:solidFill>
            </a:ln>
          </p:spPr>
          <p:txBody>
            <a:bodyPr wrap="square" rtlCol="0">
              <a:spAutoFit/>
            </a:bodyPr>
            <a:lstStyle/>
            <a:p>
              <a:pPr defTabSz="457200">
                <a:defRPr/>
              </a:pPr>
              <a:r>
                <a:rPr lang="en-US" b="1" dirty="0">
                  <a:solidFill>
                    <a:prstClr val="black"/>
                  </a:solidFill>
                  <a:latin typeface="Century Gothic" panose="020B0502020202020204"/>
                </a:rPr>
                <a:t>Online community </a:t>
              </a:r>
              <a:endParaRPr lang="en-GB" b="1" dirty="0">
                <a:solidFill>
                  <a:prstClr val="black"/>
                </a:solidFill>
                <a:latin typeface="Century Gothic" panose="020B0502020202020204"/>
              </a:endParaRPr>
            </a:p>
          </p:txBody>
        </p:sp>
        <p:sp>
          <p:nvSpPr>
            <p:cNvPr id="23" name="TextBox 22">
              <a:extLst>
                <a:ext uri="{FF2B5EF4-FFF2-40B4-BE49-F238E27FC236}">
                  <a16:creationId xmlns:a16="http://schemas.microsoft.com/office/drawing/2014/main" id="{AB2624FB-432C-4E40-81FF-509B6378DCC5}"/>
                </a:ext>
              </a:extLst>
            </p:cNvPr>
            <p:cNvSpPr txBox="1"/>
            <p:nvPr/>
          </p:nvSpPr>
          <p:spPr>
            <a:xfrm>
              <a:off x="4274413" y="5308574"/>
              <a:ext cx="4561241" cy="577081"/>
            </a:xfrm>
            <a:prstGeom prst="rect">
              <a:avLst/>
            </a:prstGeom>
            <a:solidFill>
              <a:schemeClr val="accent6">
                <a:lumMod val="20000"/>
                <a:lumOff val="80000"/>
              </a:schemeClr>
            </a:solidFill>
            <a:ln>
              <a:solidFill>
                <a:srgbClr val="0070C0"/>
              </a:solidFill>
            </a:ln>
          </p:spPr>
          <p:txBody>
            <a:bodyPr wrap="square" rtlCol="0">
              <a:spAutoFit/>
            </a:bodyPr>
            <a:lstStyle/>
            <a:p>
              <a:pPr defTabSz="457200">
                <a:defRPr/>
              </a:pPr>
              <a:r>
                <a:rPr lang="en-US" sz="1050" dirty="0">
                  <a:solidFill>
                    <a:prstClr val="black"/>
                  </a:solidFill>
                  <a:latin typeface="Arial Narrow" panose="020B0606020202030204" pitchFamily="34" charset="0"/>
                </a:rPr>
                <a:t>Everyone at </a:t>
              </a:r>
              <a:r>
                <a:rPr lang="en-US" sz="1050" dirty="0" err="1">
                  <a:solidFill>
                    <a:prstClr val="black"/>
                  </a:solidFill>
                  <a:latin typeface="Arial Narrow" panose="020B0606020202030204" pitchFamily="34" charset="0"/>
                </a:rPr>
                <a:t>Milverton</a:t>
              </a:r>
              <a:r>
                <a:rPr lang="en-US" sz="1050" dirty="0">
                  <a:solidFill>
                    <a:prstClr val="black"/>
                  </a:solidFill>
                  <a:latin typeface="Arial Narrow" panose="020B0606020202030204" pitchFamily="34" charset="0"/>
                </a:rPr>
                <a:t> is part of a community. This means,  When we are online we are also a citizen within a community which means we need to respect and be kind to one another, just as we try and do in a real- life </a:t>
              </a:r>
              <a:r>
                <a:rPr lang="en-US" sz="1050" err="1">
                  <a:solidFill>
                    <a:prstClr val="black"/>
                  </a:solidFill>
                  <a:latin typeface="Arial Narrow" panose="020B0606020202030204" pitchFamily="34" charset="0"/>
                </a:rPr>
                <a:t>community</a:t>
              </a:r>
              <a:r>
                <a:rPr lang="en-US" sz="1050">
                  <a:solidFill>
                    <a:prstClr val="black"/>
                  </a:solidFill>
                  <a:latin typeface="Arial Narrow" panose="020B0606020202030204" pitchFamily="34" charset="0"/>
                </a:rPr>
                <a:t>.</a:t>
              </a:r>
              <a:endParaRPr lang="en-GB" sz="1050" dirty="0">
                <a:solidFill>
                  <a:prstClr val="black"/>
                </a:solidFill>
                <a:latin typeface="Arial Narrow" panose="020B0606020202030204" pitchFamily="34" charset="0"/>
              </a:endParaRPr>
            </a:p>
          </p:txBody>
        </p:sp>
      </p:grpSp>
      <p:pic>
        <p:nvPicPr>
          <p:cNvPr id="9" name="Picture 8" descr="A picture containing icon&#10;&#10;Description automatically generated">
            <a:extLst>
              <a:ext uri="{FF2B5EF4-FFF2-40B4-BE49-F238E27FC236}">
                <a16:creationId xmlns:a16="http://schemas.microsoft.com/office/drawing/2014/main" id="{BF51F190-C1FC-45AE-B9F0-54F27E9413E6}"/>
              </a:ext>
            </a:extLst>
          </p:cNvPr>
          <p:cNvPicPr>
            <a:picLocks noChangeAspect="1"/>
          </p:cNvPicPr>
          <p:nvPr/>
        </p:nvPicPr>
        <p:blipFill>
          <a:blip r:embed="rId3"/>
          <a:stretch>
            <a:fillRect/>
          </a:stretch>
        </p:blipFill>
        <p:spPr>
          <a:xfrm>
            <a:off x="3486598" y="1833401"/>
            <a:ext cx="1505147" cy="906213"/>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9F04FB69-925C-471A-AB7D-3ED7C05AD601}"/>
              </a:ext>
            </a:extLst>
          </p:cNvPr>
          <p:cNvPicPr>
            <a:picLocks noChangeAspect="1"/>
          </p:cNvPicPr>
          <p:nvPr/>
        </p:nvPicPr>
        <p:blipFill>
          <a:blip r:embed="rId4"/>
          <a:stretch>
            <a:fillRect/>
          </a:stretch>
        </p:blipFill>
        <p:spPr>
          <a:xfrm>
            <a:off x="3788363" y="3389681"/>
            <a:ext cx="1266607" cy="709300"/>
          </a:xfrm>
          <a:prstGeom prst="rect">
            <a:avLst/>
          </a:prstGeom>
        </p:spPr>
      </p:pic>
      <p:pic>
        <p:nvPicPr>
          <p:cNvPr id="13" name="Picture 12" descr="A picture containing text, toy&#10;&#10;Description automatically generated">
            <a:extLst>
              <a:ext uri="{FF2B5EF4-FFF2-40B4-BE49-F238E27FC236}">
                <a16:creationId xmlns:a16="http://schemas.microsoft.com/office/drawing/2014/main" id="{737D5C74-CD54-4A4D-B5F4-B585E14AE947}"/>
              </a:ext>
            </a:extLst>
          </p:cNvPr>
          <p:cNvPicPr>
            <a:picLocks noChangeAspect="1"/>
          </p:cNvPicPr>
          <p:nvPr/>
        </p:nvPicPr>
        <p:blipFill>
          <a:blip r:embed="rId5"/>
          <a:stretch>
            <a:fillRect/>
          </a:stretch>
        </p:blipFill>
        <p:spPr>
          <a:xfrm>
            <a:off x="4421666" y="4098981"/>
            <a:ext cx="1140157" cy="1078964"/>
          </a:xfrm>
          <a:prstGeom prst="rect">
            <a:avLst/>
          </a:prstGeom>
        </p:spPr>
      </p:pic>
      <p:pic>
        <p:nvPicPr>
          <p:cNvPr id="2050" name="Picture 2" descr="Get online week – Brunswick Hub">
            <a:extLst>
              <a:ext uri="{FF2B5EF4-FFF2-40B4-BE49-F238E27FC236}">
                <a16:creationId xmlns:a16="http://schemas.microsoft.com/office/drawing/2014/main" id="{16DE8EBB-50DB-43E7-A1A8-ACB19CA9C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9252" y="5257537"/>
            <a:ext cx="889587" cy="629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 the Citizen Marketers of Your Brand | Cooler Insights">
            <a:extLst>
              <a:ext uri="{FF2B5EF4-FFF2-40B4-BE49-F238E27FC236}">
                <a16:creationId xmlns:a16="http://schemas.microsoft.com/office/drawing/2014/main" id="{54DB0864-3D3B-4CA0-A4E8-6119EFF7D5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666" y="6216472"/>
            <a:ext cx="1140157" cy="55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3477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20496DC56634E95E7A550DBC1FD06" ma:contentTypeVersion="18" ma:contentTypeDescription="Create a new document." ma:contentTypeScope="" ma:versionID="ffb44f718e30b4b1bcc97f7c2f3edccd">
  <xsd:schema xmlns:xsd="http://www.w3.org/2001/XMLSchema" xmlns:xs="http://www.w3.org/2001/XMLSchema" xmlns:p="http://schemas.microsoft.com/office/2006/metadata/properties" xmlns:ns2="486ec425-57ff-464b-9dc5-e010e7446884" xmlns:ns3="72292c10-3408-49b1-80ad-5f5340200eb6" targetNamespace="http://schemas.microsoft.com/office/2006/metadata/properties" ma:root="true" ma:fieldsID="2f9f42c435f12728c7cffa26cb6384f2" ns2:_="" ns3:_="">
    <xsd:import namespace="486ec425-57ff-464b-9dc5-e010e7446884"/>
    <xsd:import namespace="72292c10-3408-49b1-80ad-5f5340200e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ec425-57ff-464b-9dc5-e010e7446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877db5-c260-4f22-946b-3180934fd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292c10-3408-49b1-80ad-5f5340200eb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c39788-4ca9-479e-9e92-93fc339793f2}" ma:internalName="TaxCatchAll" ma:showField="CatchAllData" ma:web="72292c10-3408-49b1-80ad-5f5340200eb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19037-E850-4FDB-8829-BF138785620D}"/>
</file>

<file path=customXml/itemProps2.xml><?xml version="1.0" encoding="utf-8"?>
<ds:datastoreItem xmlns:ds="http://schemas.openxmlformats.org/officeDocument/2006/customXml" ds:itemID="{FC01649B-3366-49C7-91F7-E4249B9FBD5E}"/>
</file>

<file path=docProps/app.xml><?xml version="1.0" encoding="utf-8"?>
<Properties xmlns="http://schemas.openxmlformats.org/officeDocument/2006/extended-properties" xmlns:vt="http://schemas.openxmlformats.org/officeDocument/2006/docPropsVTypes">
  <TotalTime>9</TotalTime>
  <Words>2220</Words>
  <Application>Microsoft Office PowerPoint</Application>
  <PresentationFormat>Widescreen</PresentationFormat>
  <Paragraphs>285</Paragraphs>
  <Slides>14</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14</vt:i4>
      </vt:variant>
    </vt:vector>
  </HeadingPairs>
  <TitlesOfParts>
    <vt:vector size="32" baseType="lpstr">
      <vt:lpstr>Aptos</vt:lpstr>
      <vt:lpstr>Aptos Display</vt:lpstr>
      <vt:lpstr>Arial</vt:lpstr>
      <vt:lpstr>Arial Narrow</vt:lpstr>
      <vt:lpstr>Calibri</vt:lpstr>
      <vt:lpstr>Calibri Light</vt:lpstr>
      <vt:lpstr>Century Gothic</vt:lpstr>
      <vt:lpstr>Comic Sans MS</vt:lpstr>
      <vt:lpstr>Garamond</vt:lpstr>
      <vt:lpstr>Google Sans</vt:lpstr>
      <vt:lpstr>Sassoon Infant Std</vt:lpstr>
      <vt:lpstr>Symbol</vt:lpstr>
      <vt:lpstr>Twinkl cursive</vt:lpstr>
      <vt:lpstr>Twinkl Cursive Unlooped</vt:lpstr>
      <vt:lpstr>Office Theme</vt:lpstr>
      <vt:lpstr>2_Office Theme</vt:lpstr>
      <vt:lpstr>1_Office Theme</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Wall</dc:creator>
  <cp:lastModifiedBy>Katie Wall</cp:lastModifiedBy>
  <cp:revision>1</cp:revision>
  <dcterms:created xsi:type="dcterms:W3CDTF">2024-04-15T16:35:33Z</dcterms:created>
  <dcterms:modified xsi:type="dcterms:W3CDTF">2024-04-15T16:45:07Z</dcterms:modified>
</cp:coreProperties>
</file>