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7" r:id="rId6"/>
    <p:sldId id="262" r:id="rId7"/>
    <p:sldId id="279" r:id="rId8"/>
    <p:sldId id="280" r:id="rId9"/>
    <p:sldId id="346" r:id="rId10"/>
    <p:sldId id="348" r:id="rId11"/>
    <p:sldId id="259" r:id="rId12"/>
    <p:sldId id="337" r:id="rId13"/>
    <p:sldId id="338" r:id="rId14"/>
    <p:sldId id="351" r:id="rId15"/>
    <p:sldId id="352" r:id="rId16"/>
    <p:sldId id="353" r:id="rId17"/>
    <p:sldId id="260" r:id="rId18"/>
    <p:sldId id="355" r:id="rId19"/>
    <p:sldId id="35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F6435-D58E-499F-A751-EDF1EBDE619A}" v="14" dt="2024-04-15T17:22:47.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all" userId="86c2eab2-72e2-4717-a957-2caaa0da4228" providerId="ADAL" clId="{2C1F6435-D58E-499F-A751-EDF1EBDE619A}"/>
    <pc:docChg chg="undo custSel addSld modSld">
      <pc:chgData name="Katie Wall" userId="86c2eab2-72e2-4717-a957-2caaa0da4228" providerId="ADAL" clId="{2C1F6435-D58E-499F-A751-EDF1EBDE619A}" dt="2024-04-15T17:22:47.094" v="47" actId="1076"/>
      <pc:docMkLst>
        <pc:docMk/>
      </pc:docMkLst>
      <pc:sldChg chg="addSp delSp modSp mod">
        <pc:chgData name="Katie Wall" userId="86c2eab2-72e2-4717-a957-2caaa0da4228" providerId="ADAL" clId="{2C1F6435-D58E-499F-A751-EDF1EBDE619A}" dt="2024-04-15T17:22:47.094" v="47" actId="1076"/>
        <pc:sldMkLst>
          <pc:docMk/>
          <pc:sldMk cId="1127154852" sldId="257"/>
        </pc:sldMkLst>
        <pc:spChg chg="mod">
          <ac:chgData name="Katie Wall" userId="86c2eab2-72e2-4717-a957-2caaa0da4228" providerId="ADAL" clId="{2C1F6435-D58E-499F-A751-EDF1EBDE619A}" dt="2024-04-15T17:21:51.676" v="43" actId="207"/>
          <ac:spMkLst>
            <pc:docMk/>
            <pc:sldMk cId="1127154852" sldId="257"/>
            <ac:spMk id="4" creationId="{CE9E287F-050E-6DD2-DCBA-24C68E71BF66}"/>
          </ac:spMkLst>
        </pc:spChg>
        <pc:picChg chg="del">
          <ac:chgData name="Katie Wall" userId="86c2eab2-72e2-4717-a957-2caaa0da4228" providerId="ADAL" clId="{2C1F6435-D58E-499F-A751-EDF1EBDE619A}" dt="2024-04-15T17:21:45.796" v="31" actId="478"/>
          <ac:picMkLst>
            <pc:docMk/>
            <pc:sldMk cId="1127154852" sldId="257"/>
            <ac:picMk id="2" creationId="{36B8A60B-292E-B1F8-C3EF-DA6C227FC254}"/>
          </ac:picMkLst>
        </pc:picChg>
        <pc:picChg chg="add mod">
          <ac:chgData name="Katie Wall" userId="86c2eab2-72e2-4717-a957-2caaa0da4228" providerId="ADAL" clId="{2C1F6435-D58E-499F-A751-EDF1EBDE619A}" dt="2024-04-15T17:22:47.094" v="47" actId="1076"/>
          <ac:picMkLst>
            <pc:docMk/>
            <pc:sldMk cId="1127154852" sldId="257"/>
            <ac:picMk id="1026" creationId="{A387DA72-0BAA-4BF8-5682-F0E726BD6CCF}"/>
          </ac:picMkLst>
        </pc:picChg>
      </pc:sldChg>
      <pc:sldChg chg="modSp mod">
        <pc:chgData name="Katie Wall" userId="86c2eab2-72e2-4717-a957-2caaa0da4228" providerId="ADAL" clId="{2C1F6435-D58E-499F-A751-EDF1EBDE619A}" dt="2024-04-15T17:15:24.248" v="5" actId="14100"/>
        <pc:sldMkLst>
          <pc:docMk/>
          <pc:sldMk cId="3851115380" sldId="259"/>
        </pc:sldMkLst>
        <pc:picChg chg="mod">
          <ac:chgData name="Katie Wall" userId="86c2eab2-72e2-4717-a957-2caaa0da4228" providerId="ADAL" clId="{2C1F6435-D58E-499F-A751-EDF1EBDE619A}" dt="2024-04-15T17:15:24.248" v="5" actId="14100"/>
          <ac:picMkLst>
            <pc:docMk/>
            <pc:sldMk cId="3851115380" sldId="259"/>
            <ac:picMk id="3" creationId="{FA9075E6-A7D6-E645-96F8-1E779E1488A5}"/>
          </ac:picMkLst>
        </pc:picChg>
      </pc:sldChg>
      <pc:sldChg chg="modSp mod">
        <pc:chgData name="Katie Wall" userId="86c2eab2-72e2-4717-a957-2caaa0da4228" providerId="ADAL" clId="{2C1F6435-D58E-499F-A751-EDF1EBDE619A}" dt="2024-04-15T17:13:51.984" v="1" actId="14100"/>
        <pc:sldMkLst>
          <pc:docMk/>
          <pc:sldMk cId="2983464927" sldId="260"/>
        </pc:sldMkLst>
        <pc:picChg chg="mod">
          <ac:chgData name="Katie Wall" userId="86c2eab2-72e2-4717-a957-2caaa0da4228" providerId="ADAL" clId="{2C1F6435-D58E-499F-A751-EDF1EBDE619A}" dt="2024-04-15T17:13:51.984" v="1" actId="14100"/>
          <ac:picMkLst>
            <pc:docMk/>
            <pc:sldMk cId="2983464927" sldId="260"/>
            <ac:picMk id="3" creationId="{6AD232B7-1291-15E0-15F0-DBC558D82A37}"/>
          </ac:picMkLst>
        </pc:picChg>
      </pc:sldChg>
      <pc:sldChg chg="addSp delSp mod">
        <pc:chgData name="Katie Wall" userId="86c2eab2-72e2-4717-a957-2caaa0da4228" providerId="ADAL" clId="{2C1F6435-D58E-499F-A751-EDF1EBDE619A}" dt="2024-04-15T17:20:21.286" v="26" actId="22"/>
        <pc:sldMkLst>
          <pc:docMk/>
          <pc:sldMk cId="3814336329" sldId="280"/>
        </pc:sldMkLst>
        <pc:picChg chg="add del">
          <ac:chgData name="Katie Wall" userId="86c2eab2-72e2-4717-a957-2caaa0da4228" providerId="ADAL" clId="{2C1F6435-D58E-499F-A751-EDF1EBDE619A}" dt="2024-04-15T17:20:21.286" v="26" actId="22"/>
          <ac:picMkLst>
            <pc:docMk/>
            <pc:sldMk cId="3814336329" sldId="280"/>
            <ac:picMk id="4" creationId="{FDE090AB-40B1-367E-F1E0-8C0454CB4DD6}"/>
          </ac:picMkLst>
        </pc:picChg>
      </pc:sldChg>
      <pc:sldChg chg="modSp mod">
        <pc:chgData name="Katie Wall" userId="86c2eab2-72e2-4717-a957-2caaa0da4228" providerId="ADAL" clId="{2C1F6435-D58E-499F-A751-EDF1EBDE619A}" dt="2024-04-15T17:16:27.167" v="8" actId="14100"/>
        <pc:sldMkLst>
          <pc:docMk/>
          <pc:sldMk cId="2870255971" sldId="337"/>
        </pc:sldMkLst>
        <pc:picChg chg="mod">
          <ac:chgData name="Katie Wall" userId="86c2eab2-72e2-4717-a957-2caaa0da4228" providerId="ADAL" clId="{2C1F6435-D58E-499F-A751-EDF1EBDE619A}" dt="2024-04-15T17:16:27.167" v="8" actId="14100"/>
          <ac:picMkLst>
            <pc:docMk/>
            <pc:sldMk cId="2870255971" sldId="337"/>
            <ac:picMk id="5" creationId="{9A475BB3-1543-534E-78EC-FB945727EAE8}"/>
          </ac:picMkLst>
        </pc:picChg>
      </pc:sldChg>
      <pc:sldChg chg="addSp delSp modSp mod">
        <pc:chgData name="Katie Wall" userId="86c2eab2-72e2-4717-a957-2caaa0da4228" providerId="ADAL" clId="{2C1F6435-D58E-499F-A751-EDF1EBDE619A}" dt="2024-04-15T17:17:54.277" v="19" actId="14100"/>
        <pc:sldMkLst>
          <pc:docMk/>
          <pc:sldMk cId="623971294" sldId="338"/>
        </pc:sldMkLst>
        <pc:picChg chg="del mod">
          <ac:chgData name="Katie Wall" userId="86c2eab2-72e2-4717-a957-2caaa0da4228" providerId="ADAL" clId="{2C1F6435-D58E-499F-A751-EDF1EBDE619A}" dt="2024-04-15T17:17:47.500" v="15" actId="478"/>
          <ac:picMkLst>
            <pc:docMk/>
            <pc:sldMk cId="623971294" sldId="338"/>
            <ac:picMk id="5" creationId="{819C0D1A-D9B0-DA73-6AC3-40C69B81001B}"/>
          </ac:picMkLst>
        </pc:picChg>
        <pc:picChg chg="add del mod">
          <ac:chgData name="Katie Wall" userId="86c2eab2-72e2-4717-a957-2caaa0da4228" providerId="ADAL" clId="{2C1F6435-D58E-499F-A751-EDF1EBDE619A}" dt="2024-04-15T17:17:47.500" v="15" actId="478"/>
          <ac:picMkLst>
            <pc:docMk/>
            <pc:sldMk cId="623971294" sldId="338"/>
            <ac:picMk id="6" creationId="{D86C9DC8-66BC-0C48-EB6E-9C6636B951CA}"/>
          </ac:picMkLst>
        </pc:picChg>
        <pc:picChg chg="add mod">
          <ac:chgData name="Katie Wall" userId="86c2eab2-72e2-4717-a957-2caaa0da4228" providerId="ADAL" clId="{2C1F6435-D58E-499F-A751-EDF1EBDE619A}" dt="2024-04-15T17:17:54.277" v="19" actId="14100"/>
          <ac:picMkLst>
            <pc:docMk/>
            <pc:sldMk cId="623971294" sldId="338"/>
            <ac:picMk id="8" creationId="{8523D212-EE4E-FBEE-1B93-33DA59D6E63A}"/>
          </ac:picMkLst>
        </pc:picChg>
      </pc:sldChg>
      <pc:sldChg chg="modSp mod">
        <pc:chgData name="Katie Wall" userId="86c2eab2-72e2-4717-a957-2caaa0da4228" providerId="ADAL" clId="{2C1F6435-D58E-499F-A751-EDF1EBDE619A}" dt="2024-04-15T17:21:37.217" v="28" actId="14100"/>
        <pc:sldMkLst>
          <pc:docMk/>
          <pc:sldMk cId="2835754141" sldId="346"/>
        </pc:sldMkLst>
        <pc:picChg chg="mod">
          <ac:chgData name="Katie Wall" userId="86c2eab2-72e2-4717-a957-2caaa0da4228" providerId="ADAL" clId="{2C1F6435-D58E-499F-A751-EDF1EBDE619A}" dt="2024-04-15T17:21:37.217" v="28" actId="14100"/>
          <ac:picMkLst>
            <pc:docMk/>
            <pc:sldMk cId="2835754141" sldId="346"/>
            <ac:picMk id="3" creationId="{9219291F-004C-0152-5B6A-D587AFCFB43F}"/>
          </ac:picMkLst>
        </pc:picChg>
      </pc:sldChg>
      <pc:sldChg chg="modSp mod">
        <pc:chgData name="Katie Wall" userId="86c2eab2-72e2-4717-a957-2caaa0da4228" providerId="ADAL" clId="{2C1F6435-D58E-499F-A751-EDF1EBDE619A}" dt="2024-04-15T17:21:42.662" v="30" actId="14100"/>
        <pc:sldMkLst>
          <pc:docMk/>
          <pc:sldMk cId="3349324846" sldId="348"/>
        </pc:sldMkLst>
        <pc:picChg chg="mod">
          <ac:chgData name="Katie Wall" userId="86c2eab2-72e2-4717-a957-2caaa0da4228" providerId="ADAL" clId="{2C1F6435-D58E-499F-A751-EDF1EBDE619A}" dt="2024-04-15T17:21:42.662" v="30" actId="14100"/>
          <ac:picMkLst>
            <pc:docMk/>
            <pc:sldMk cId="3349324846" sldId="348"/>
            <ac:picMk id="3" creationId="{87C00D69-5805-308C-5831-DC2CA249D317}"/>
          </ac:picMkLst>
        </pc:picChg>
      </pc:sldChg>
      <pc:sldChg chg="delSp add setBg delDesignElem">
        <pc:chgData name="Katie Wall" userId="86c2eab2-72e2-4717-a957-2caaa0da4228" providerId="ADAL" clId="{2C1F6435-D58E-499F-A751-EDF1EBDE619A}" dt="2024-04-15T17:14:36.632" v="3"/>
        <pc:sldMkLst>
          <pc:docMk/>
          <pc:sldMk cId="1841432861" sldId="353"/>
        </pc:sldMkLst>
        <pc:spChg chg="del">
          <ac:chgData name="Katie Wall" userId="86c2eab2-72e2-4717-a957-2caaa0da4228" providerId="ADAL" clId="{2C1F6435-D58E-499F-A751-EDF1EBDE619A}" dt="2024-04-15T17:14:36.632" v="3"/>
          <ac:spMkLst>
            <pc:docMk/>
            <pc:sldMk cId="1841432861" sldId="353"/>
            <ac:spMk id="13" creationId="{42A4FC2C-047E-45A5-965D-8E1E3BF09BC6}"/>
          </ac:spMkLst>
        </pc:spChg>
      </pc:sldChg>
      <pc:sldChg chg="modSp mod">
        <pc:chgData name="Katie Wall" userId="86c2eab2-72e2-4717-a957-2caaa0da4228" providerId="ADAL" clId="{2C1F6435-D58E-499F-A751-EDF1EBDE619A}" dt="2024-04-15T17:18:21.721" v="22" actId="1076"/>
        <pc:sldMkLst>
          <pc:docMk/>
          <pc:sldMk cId="2324969131" sldId="354"/>
        </pc:sldMkLst>
        <pc:picChg chg="mod">
          <ac:chgData name="Katie Wall" userId="86c2eab2-72e2-4717-a957-2caaa0da4228" providerId="ADAL" clId="{2C1F6435-D58E-499F-A751-EDF1EBDE619A}" dt="2024-04-15T17:18:21.721" v="22" actId="1076"/>
          <ac:picMkLst>
            <pc:docMk/>
            <pc:sldMk cId="2324969131" sldId="354"/>
            <ac:picMk id="3" creationId="{73780859-4E4D-7F4E-185B-12DD374453F9}"/>
          </ac:picMkLst>
        </pc:picChg>
      </pc:sldChg>
      <pc:sldChg chg="modSp mod">
        <pc:chgData name="Katie Wall" userId="86c2eab2-72e2-4717-a957-2caaa0da4228" providerId="ADAL" clId="{2C1F6435-D58E-499F-A751-EDF1EBDE619A}" dt="2024-04-15T17:19:14.600" v="24" actId="14100"/>
        <pc:sldMkLst>
          <pc:docMk/>
          <pc:sldMk cId="225644201" sldId="355"/>
        </pc:sldMkLst>
        <pc:picChg chg="mod">
          <ac:chgData name="Katie Wall" userId="86c2eab2-72e2-4717-a957-2caaa0da4228" providerId="ADAL" clId="{2C1F6435-D58E-499F-A751-EDF1EBDE619A}" dt="2024-04-15T17:19:14.600" v="24" actId="14100"/>
          <ac:picMkLst>
            <pc:docMk/>
            <pc:sldMk cId="225644201" sldId="355"/>
            <ac:picMk id="5" creationId="{EA84B284-48C6-252E-C250-CA6F7831147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2393-D09B-326C-A5D3-0A03188B31A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D687AF1-1D7F-A18B-428E-93372C505B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2ACD767-A55C-3192-FD4A-76BBF3933F36}"/>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5" name="Footer Placeholder 4">
            <a:extLst>
              <a:ext uri="{FF2B5EF4-FFF2-40B4-BE49-F238E27FC236}">
                <a16:creationId xmlns:a16="http://schemas.microsoft.com/office/drawing/2014/main" id="{4B0FAC86-8018-30BE-AE22-114409D1B1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D8B149-658A-7C7E-397A-F7DAE1CAFFAA}"/>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422889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1CDF-88A3-C4CA-E46B-EA5BC4C00CA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7B52416-3E2A-5230-B463-398B31E9744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F3742F-A3CA-F1FE-CCEB-368D26AF2CE1}"/>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5" name="Footer Placeholder 4">
            <a:extLst>
              <a:ext uri="{FF2B5EF4-FFF2-40B4-BE49-F238E27FC236}">
                <a16:creationId xmlns:a16="http://schemas.microsoft.com/office/drawing/2014/main" id="{DB2CB7CA-40FD-873A-E030-38866DB646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96F671-DC65-36ED-B81D-F16824684C23}"/>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400883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56096-BF66-D4BB-9CD4-F270A58CFDA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9408FE2-6892-A0D2-DF8B-BD50C41EF02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67FD7DB-C0B9-B3C9-C636-05B301AFB3B7}"/>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5" name="Footer Placeholder 4">
            <a:extLst>
              <a:ext uri="{FF2B5EF4-FFF2-40B4-BE49-F238E27FC236}">
                <a16:creationId xmlns:a16="http://schemas.microsoft.com/office/drawing/2014/main" id="{D64DCE65-0B3D-8588-33F3-F277CB064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E40D54-9BD3-975C-EE82-4D0559271542}"/>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23852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1438710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3666608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3060143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99AB6F8-9691-4E27-8BA0-D39C29329453}"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960511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99AB6F8-9691-4E27-8BA0-D39C29329453}"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4017742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99AB6F8-9691-4E27-8BA0-D39C29329453}"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837172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AB6F8-9691-4E27-8BA0-D39C29329453}"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1080365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99AB6F8-9691-4E27-8BA0-D39C29329453}"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339061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FCCE-3BEF-AF01-6724-9F27D4A7C94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6D3C11-2D6C-A50B-7DD1-74CA1F6A61A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A93142D-231E-DB8D-72EC-053F4C8918EC}"/>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5" name="Footer Placeholder 4">
            <a:extLst>
              <a:ext uri="{FF2B5EF4-FFF2-40B4-BE49-F238E27FC236}">
                <a16:creationId xmlns:a16="http://schemas.microsoft.com/office/drawing/2014/main" id="{C3B2D363-13D3-0C37-369E-E8336B0121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BDBCF9-B11A-CA39-59DF-C3644EBC62A4}"/>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1134465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99AB6F8-9691-4E27-8BA0-D39C29329453}"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703359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1764548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99AB6F8-9691-4E27-8BA0-D39C29329453}"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1D5AF9-0D64-4FE0-ABCC-A79B123518A2}" type="slidenum">
              <a:rPr lang="en-GB" smtClean="0"/>
              <a:t>‹#›</a:t>
            </a:fld>
            <a:endParaRPr lang="en-GB"/>
          </a:p>
        </p:txBody>
      </p:sp>
    </p:spTree>
    <p:extLst>
      <p:ext uri="{BB962C8B-B14F-4D97-AF65-F5344CB8AC3E}">
        <p14:creationId xmlns:p14="http://schemas.microsoft.com/office/powerpoint/2010/main" val="404525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DEA746-6B0D-4C07-ACC5-6F9ABA303295}"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1191898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EA746-6B0D-4C07-ACC5-6F9ABA303295}"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792120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DEA746-6B0D-4C07-ACC5-6F9ABA303295}"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4242255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DEA746-6B0D-4C07-ACC5-6F9ABA303295}"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1313885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DEA746-6B0D-4C07-ACC5-6F9ABA303295}"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4266087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DEA746-6B0D-4C07-ACC5-6F9ABA303295}"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4284964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EA746-6B0D-4C07-ACC5-6F9ABA303295}"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378923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93DC-51F6-9B62-499A-8FE904CC9F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8E97FD0-DBD2-4FB9-85D5-F5C6EF9EB5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EB6CDE8-7F00-7D1E-C87C-6945F9AE89E3}"/>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5" name="Footer Placeholder 4">
            <a:extLst>
              <a:ext uri="{FF2B5EF4-FFF2-40B4-BE49-F238E27FC236}">
                <a16:creationId xmlns:a16="http://schemas.microsoft.com/office/drawing/2014/main" id="{9A0C2C2D-7FFA-5384-CC57-665698D25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F8BD95-31E8-6775-B46D-F44B9CFF5036}"/>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1648745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DEA746-6B0D-4C07-ACC5-6F9ABA303295}"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389432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DEA746-6B0D-4C07-ACC5-6F9ABA303295}"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2566823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EA746-6B0D-4C07-ACC5-6F9ABA303295}"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3474322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DEA746-6B0D-4C07-ACC5-6F9ABA303295}"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F88E2-56F3-4938-9977-0146CFD30ABE}" type="slidenum">
              <a:rPr lang="en-GB" smtClean="0"/>
              <a:t>‹#›</a:t>
            </a:fld>
            <a:endParaRPr lang="en-GB"/>
          </a:p>
        </p:txBody>
      </p:sp>
    </p:spTree>
    <p:extLst>
      <p:ext uri="{BB962C8B-B14F-4D97-AF65-F5344CB8AC3E}">
        <p14:creationId xmlns:p14="http://schemas.microsoft.com/office/powerpoint/2010/main" val="3995922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1" y="1275025"/>
            <a:ext cx="9576263"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50848" y="1385316"/>
            <a:ext cx="9290304"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059680" y="1267730"/>
            <a:ext cx="207264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181600" y="1267731"/>
            <a:ext cx="18288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9" y="2091263"/>
            <a:ext cx="9068587" cy="2590800"/>
          </a:xfrm>
        </p:spPr>
        <p:txBody>
          <a:bodyPr tIns="45720" bIns="45720" anchor="ctr">
            <a:noAutofit/>
          </a:bodyPr>
          <a:lstStyle>
            <a:lvl1pPr algn="ctr">
              <a:lnSpc>
                <a:spcPct val="83000"/>
              </a:lnSpc>
              <a:defRPr lang="en-US" sz="5723" b="0" kern="1200" cap="all" spc="-92"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502920"/>
          </a:xfrm>
        </p:spPr>
        <p:txBody>
          <a:bodyPr>
            <a:normAutofit/>
          </a:bodyPr>
          <a:lstStyle>
            <a:lvl1pPr marL="0" indent="0" algn="ctr">
              <a:spcBef>
                <a:spcPts val="0"/>
              </a:spcBef>
              <a:buNone/>
              <a:defRPr sz="1292" spc="74" baseline="0">
                <a:solidFill>
                  <a:schemeClr val="tx1"/>
                </a:solidFill>
              </a:defRPr>
            </a:lvl1pPr>
            <a:lvl2pPr marL="422041" indent="0" algn="ctr">
              <a:buNone/>
              <a:defRPr sz="1292"/>
            </a:lvl2pPr>
            <a:lvl3pPr marL="844083" indent="0" algn="ctr">
              <a:buNone/>
              <a:defRPr sz="1292"/>
            </a:lvl3pPr>
            <a:lvl4pPr marL="1266124" indent="0" algn="ctr">
              <a:buNone/>
              <a:defRPr sz="1292"/>
            </a:lvl4pPr>
            <a:lvl5pPr marL="1688165" indent="0" algn="ctr">
              <a:buNone/>
              <a:defRPr sz="1292"/>
            </a:lvl5pPr>
            <a:lvl6pPr marL="2110207" indent="0" algn="ctr">
              <a:buNone/>
              <a:defRPr sz="1292"/>
            </a:lvl6pPr>
            <a:lvl7pPr marL="2532248" indent="0" algn="ctr">
              <a:buNone/>
              <a:defRPr sz="1292"/>
            </a:lvl7pPr>
            <a:lvl8pPr marL="2954289" indent="0" algn="ctr">
              <a:buNone/>
              <a:defRPr sz="1292"/>
            </a:lvl8pPr>
            <a:lvl9pPr marL="3376331" indent="0" algn="ctr">
              <a:buNone/>
              <a:defRPr sz="1292"/>
            </a:lvl9pPr>
          </a:lstStyle>
          <a:p>
            <a:r>
              <a:rPr lang="en-US"/>
              <a:t>Click to edit Master subtitle style</a:t>
            </a:r>
          </a:p>
        </p:txBody>
      </p:sp>
      <p:sp>
        <p:nvSpPr>
          <p:cNvPr id="20" name="Date Placeholder 19"/>
          <p:cNvSpPr>
            <a:spLocks noGrp="1"/>
          </p:cNvSpPr>
          <p:nvPr>
            <p:ph type="dt" sz="half" idx="10"/>
          </p:nvPr>
        </p:nvSpPr>
        <p:spPr>
          <a:xfrm>
            <a:off x="5242560" y="1327188"/>
            <a:ext cx="1706880" cy="457200"/>
          </a:xfrm>
        </p:spPr>
        <p:txBody>
          <a:bodyPr/>
          <a:lstStyle>
            <a:lvl1pPr algn="ctr">
              <a:defRPr sz="1015" spc="0" baseline="0">
                <a:solidFill>
                  <a:schemeClr val="tx1"/>
                </a:solidFill>
                <a:latin typeface="+mn-lt"/>
              </a:defRPr>
            </a:lvl1pPr>
          </a:lstStyle>
          <a:p>
            <a:fld id="{448E2F62-FA25-4628-91EF-33F0DD2F11D9}" type="datetimeFigureOut">
              <a:rPr lang="en-GB" smtClean="0"/>
              <a:t>15/04/2024</a:t>
            </a:fld>
            <a:endParaRPr lang="en-GB"/>
          </a:p>
        </p:txBody>
      </p:sp>
      <p:sp>
        <p:nvSpPr>
          <p:cNvPr id="21" name="Footer Placeholder 20"/>
          <p:cNvSpPr>
            <a:spLocks noGrp="1"/>
          </p:cNvSpPr>
          <p:nvPr>
            <p:ph type="ftr" sz="quarter" idx="11"/>
          </p:nvPr>
        </p:nvSpPr>
        <p:spPr>
          <a:xfrm>
            <a:off x="1473250" y="5211060"/>
            <a:ext cx="5905500" cy="228600"/>
          </a:xfrm>
        </p:spPr>
        <p:txBody>
          <a:bodyPr/>
          <a:lstStyle>
            <a:lvl1pPr algn="l">
              <a:defRPr sz="831">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22" y="5212080"/>
            <a:ext cx="2111881" cy="228600"/>
          </a:xfrm>
        </p:spPr>
        <p:txBody>
          <a:bodyPr/>
          <a:lstStyle>
            <a:lvl1pPr>
              <a:defRPr>
                <a:solidFill>
                  <a:schemeClr val="tx1">
                    <a:lumMod val="75000"/>
                    <a:lumOff val="25000"/>
                  </a:schemeClr>
                </a:solidFill>
              </a:defRPr>
            </a:lvl1pPr>
          </a:lstStyle>
          <a:p>
            <a:fld id="{6F545DFE-ED73-43AF-9B89-9435200BA7E6}" type="slidenum">
              <a:rPr lang="en-GB" smtClean="0"/>
              <a:t>‹#›</a:t>
            </a:fld>
            <a:endParaRPr lang="en-GB"/>
          </a:p>
        </p:txBody>
      </p:sp>
    </p:spTree>
    <p:extLst>
      <p:ext uri="{BB962C8B-B14F-4D97-AF65-F5344CB8AC3E}">
        <p14:creationId xmlns:p14="http://schemas.microsoft.com/office/powerpoint/2010/main" val="37526004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8E2F62-FA25-4628-91EF-33F0DD2F11D9}"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3680808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1" y="1275025"/>
            <a:ext cx="9576263"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50848" y="1385316"/>
            <a:ext cx="9290304"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059680" y="1267730"/>
            <a:ext cx="207264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181600" y="1267731"/>
            <a:ext cx="18288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5723" kern="1200" cap="all" spc="-92"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502920"/>
          </a:xfrm>
        </p:spPr>
        <p:txBody>
          <a:bodyPr anchor="t">
            <a:normAutofit/>
          </a:bodyPr>
          <a:lstStyle>
            <a:lvl1pPr marL="0" indent="0" algn="ctr">
              <a:buNone/>
              <a:defRPr sz="1292">
                <a:solidFill>
                  <a:schemeClr val="tx1"/>
                </a:solidFill>
                <a:effectLst/>
              </a:defRPr>
            </a:lvl1pPr>
            <a:lvl2pPr marL="422041" indent="0">
              <a:buNone/>
              <a:defRPr sz="1292">
                <a:solidFill>
                  <a:schemeClr val="tx1">
                    <a:tint val="75000"/>
                  </a:schemeClr>
                </a:solidFill>
              </a:defRPr>
            </a:lvl2pPr>
            <a:lvl3pPr marL="844083" indent="0">
              <a:buNone/>
              <a:defRPr sz="1292">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242560" y="1325880"/>
            <a:ext cx="1706880" cy="457200"/>
          </a:xfrm>
        </p:spPr>
        <p:txBody>
          <a:bodyPr/>
          <a:lstStyle>
            <a:lvl1pPr algn="ctr">
              <a:defRPr lang="en-US" sz="1015" kern="1200" spc="0" baseline="0">
                <a:solidFill>
                  <a:schemeClr val="tx1"/>
                </a:solidFill>
                <a:latin typeface="+mn-lt"/>
                <a:ea typeface="+mn-ea"/>
                <a:cs typeface="+mn-cs"/>
              </a:defRPr>
            </a:lvl1pPr>
          </a:lstStyle>
          <a:p>
            <a:fld id="{448E2F62-FA25-4628-91EF-33F0DD2F11D9}" type="datetimeFigureOut">
              <a:rPr lang="en-GB" smtClean="0"/>
              <a:t>15/04/2024</a:t>
            </a:fld>
            <a:endParaRPr lang="en-GB"/>
          </a:p>
        </p:txBody>
      </p:sp>
      <p:sp>
        <p:nvSpPr>
          <p:cNvPr id="5" name="Footer Placeholder 4"/>
          <p:cNvSpPr>
            <a:spLocks noGrp="1"/>
          </p:cNvSpPr>
          <p:nvPr>
            <p:ph type="ftr" sz="quarter" idx="11"/>
          </p:nvPr>
        </p:nvSpPr>
        <p:spPr>
          <a:xfrm>
            <a:off x="1472907"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394984327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5360" y="2103120"/>
            <a:ext cx="4876800" cy="3931920"/>
          </a:xfrm>
        </p:spPr>
        <p:txBody>
          <a:bodyPr/>
          <a:lstStyle>
            <a:lvl1pPr>
              <a:defRPr sz="1662"/>
            </a:lvl1pPr>
            <a:lvl2pPr>
              <a:defRPr sz="1477"/>
            </a:lvl2pPr>
            <a:lvl3pPr>
              <a:defRPr sz="1292"/>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9840" y="2103120"/>
            <a:ext cx="4876800" cy="3931920"/>
          </a:xfrm>
        </p:spPr>
        <p:txBody>
          <a:bodyPr/>
          <a:lstStyle>
            <a:lvl1pPr>
              <a:defRPr sz="1662"/>
            </a:lvl1pPr>
            <a:lvl2pPr>
              <a:defRPr sz="1477"/>
            </a:lvl2pPr>
            <a:lvl3pPr>
              <a:defRPr sz="1292"/>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8E2F62-FA25-4628-91EF-33F0DD2F11D9}"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715880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5360" y="2074334"/>
            <a:ext cx="4876800" cy="640080"/>
          </a:xfrm>
        </p:spPr>
        <p:txBody>
          <a:bodyPr anchor="ctr">
            <a:normAutofit/>
          </a:bodyPr>
          <a:lstStyle>
            <a:lvl1pPr marL="0" indent="0" algn="ctr">
              <a:spcBef>
                <a:spcPts val="0"/>
              </a:spcBef>
              <a:buNone/>
              <a:defRPr sz="1754" b="0">
                <a:solidFill>
                  <a:schemeClr val="tx2"/>
                </a:solidFill>
                <a:latin typeface="+mn-lt"/>
              </a:defRPr>
            </a:lvl1pPr>
            <a:lvl2pPr marL="422041" indent="0">
              <a:buNone/>
              <a:defRPr sz="1754"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975360" y="2755898"/>
            <a:ext cx="4876800" cy="3200400"/>
          </a:xfrm>
        </p:spPr>
        <p:txBody>
          <a:bodyPr/>
          <a:lstStyle>
            <a:lvl1pPr>
              <a:defRPr sz="1662"/>
            </a:lvl1pPr>
            <a:lvl2pPr>
              <a:defRPr sz="1477"/>
            </a:lvl2pPr>
            <a:lvl3pPr>
              <a:defRPr sz="1292"/>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2074334"/>
            <a:ext cx="4876800" cy="640080"/>
          </a:xfrm>
        </p:spPr>
        <p:txBody>
          <a:bodyPr anchor="ctr">
            <a:normAutofit/>
          </a:bodyPr>
          <a:lstStyle>
            <a:lvl1pPr marL="0" indent="0" algn="ctr">
              <a:spcBef>
                <a:spcPts val="0"/>
              </a:spcBef>
              <a:buNone/>
              <a:defRPr sz="1754" b="0">
                <a:solidFill>
                  <a:schemeClr val="tx2"/>
                </a:solidFill>
              </a:defRPr>
            </a:lvl1pPr>
            <a:lvl2pPr marL="422041" indent="0">
              <a:buNone/>
              <a:defRPr sz="1754"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339840" y="2756581"/>
            <a:ext cx="4876800" cy="3200400"/>
          </a:xfrm>
        </p:spPr>
        <p:txBody>
          <a:bodyPr/>
          <a:lstStyle>
            <a:lvl1pPr>
              <a:defRPr sz="1662"/>
            </a:lvl1pPr>
            <a:lvl2pPr>
              <a:defRPr sz="1477"/>
            </a:lvl2pPr>
            <a:lvl3pPr>
              <a:defRPr sz="1292"/>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8E2F62-FA25-4628-91EF-33F0DD2F11D9}"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1529550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8E2F62-FA25-4628-91EF-33F0DD2F11D9}"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20031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601E-29A0-3D15-57CB-7AD34EBFD2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4681815-9FFC-0D4A-3686-4852D13BB8E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B374EB9-7C92-56C9-B297-13498D69429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D84743B-B79C-A8A2-CCA0-A21CCA6304AF}"/>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6" name="Footer Placeholder 5">
            <a:extLst>
              <a:ext uri="{FF2B5EF4-FFF2-40B4-BE49-F238E27FC236}">
                <a16:creationId xmlns:a16="http://schemas.microsoft.com/office/drawing/2014/main" id="{C636B255-DFDF-1649-C18B-BDFE96E012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75E131-C1AC-4255-BB86-3BCD915584A0}"/>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2185645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E2F62-FA25-4628-91EF-33F0DD2F11D9}"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163763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173736"/>
            <a:ext cx="8531352"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7" y="173736"/>
            <a:ext cx="292608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2" y="607392"/>
            <a:ext cx="2430780" cy="1645920"/>
          </a:xfrm>
        </p:spPr>
        <p:txBody>
          <a:bodyPr anchor="b">
            <a:normAutofit/>
          </a:bodyPr>
          <a:lstStyle>
            <a:lvl1pPr algn="l" defTabSz="844083" rtl="0" eaLnBrk="1" latinLnBrk="0" hangingPunct="1">
              <a:lnSpc>
                <a:spcPct val="90000"/>
              </a:lnSpc>
              <a:spcBef>
                <a:spcPct val="0"/>
              </a:spcBef>
              <a:buNone/>
              <a:defRPr lang="en-US" sz="2215"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891969" y="907143"/>
            <a:ext cx="7238475" cy="5043714"/>
          </a:xfrm>
        </p:spPr>
        <p:txBody>
          <a:bodyPr/>
          <a:lstStyle>
            <a:lvl1pPr>
              <a:defRPr sz="1662"/>
            </a:lvl1pPr>
            <a:lvl2pPr>
              <a:defRPr sz="1477"/>
            </a:lvl2pPr>
            <a:lvl3pPr>
              <a:defRPr sz="1292"/>
            </a:lvl3pPr>
            <a:lvl4pPr>
              <a:defRPr sz="1292"/>
            </a:lvl4pPr>
            <a:lvl5pPr>
              <a:defRPr sz="1292"/>
            </a:lvl5pPr>
            <a:lvl6pPr>
              <a:defRPr sz="1292"/>
            </a:lvl6pPr>
            <a:lvl7pPr>
              <a:defRPr sz="1292"/>
            </a:lvl7pPr>
            <a:lvl8pPr>
              <a:defRPr sz="1292"/>
            </a:lvl8pPr>
            <a:lvl9pPr>
              <a:defRPr sz="12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2" y="2286000"/>
            <a:ext cx="2430780" cy="3505200"/>
          </a:xfrm>
        </p:spPr>
        <p:txBody>
          <a:bodyPr>
            <a:normAutofit/>
          </a:bodyPr>
          <a:lstStyle>
            <a:lvl1pPr marL="0" indent="0">
              <a:lnSpc>
                <a:spcPct val="110000"/>
              </a:lnSpc>
              <a:spcBef>
                <a:spcPts val="738"/>
              </a:spcBef>
              <a:buNone/>
              <a:defRPr sz="1200">
                <a:solidFill>
                  <a:srgbClr val="FFFFFF"/>
                </a:solidFill>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Date Placeholder 7"/>
          <p:cNvSpPr>
            <a:spLocks noGrp="1"/>
          </p:cNvSpPr>
          <p:nvPr>
            <p:ph type="dt" sz="half" idx="10"/>
          </p:nvPr>
        </p:nvSpPr>
        <p:spPr/>
        <p:txBody>
          <a:bodyPr/>
          <a:lstStyle/>
          <a:p>
            <a:fld id="{448E2F62-FA25-4628-91EF-33F0DD2F11D9}" type="datetimeFigureOut">
              <a:rPr lang="en-GB" smtClean="0"/>
              <a:t>15/04/2024</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310086"/>
            <a:ext cx="1463040" cy="274320"/>
          </a:xfrm>
        </p:spPr>
        <p:txBody>
          <a:bodyPr/>
          <a:lstStyle>
            <a:lvl1pPr>
              <a:defRPr>
                <a:solidFill>
                  <a:srgbClr val="FFFFFF"/>
                </a:solidFill>
              </a:defRPr>
            </a:lvl1pPr>
          </a:lstStyle>
          <a:p>
            <a:fld id="{6F545DFE-ED73-43AF-9B89-9435200BA7E6}" type="slidenum">
              <a:rPr lang="en-GB" smtClean="0"/>
              <a:t>‹#›</a:t>
            </a:fld>
            <a:endParaRPr lang="en-GB"/>
          </a:p>
        </p:txBody>
      </p:sp>
      <p:sp>
        <p:nvSpPr>
          <p:cNvPr id="12" name="Rectangle 11"/>
          <p:cNvSpPr/>
          <p:nvPr/>
        </p:nvSpPr>
        <p:spPr>
          <a:xfrm>
            <a:off x="9157548" y="274320"/>
            <a:ext cx="265176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3086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7" y="173736"/>
            <a:ext cx="292608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215"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173736"/>
            <a:ext cx="8531352" cy="6510528"/>
          </a:xfrm>
          <a:solidFill>
            <a:schemeClr val="accent1">
              <a:lumMod val="60000"/>
              <a:lumOff val="40000"/>
            </a:schemeClr>
          </a:solidFill>
          <a:ln>
            <a:noFill/>
          </a:ln>
        </p:spPr>
        <p:txBody>
          <a:bodyPr anchor="t"/>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738"/>
              </a:spcBef>
              <a:buNone/>
              <a:defRPr sz="1200">
                <a:solidFill>
                  <a:srgbClr val="FFFFFF"/>
                </a:solidFill>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48E2F62-FA25-4628-91EF-33F0DD2F11D9}" type="datetimeFigureOut">
              <a:rPr lang="en-GB" smtClean="0"/>
              <a:t>15/04/2024</a:t>
            </a:fld>
            <a:endParaRPr lang="en-GB"/>
          </a:p>
        </p:txBody>
      </p:sp>
      <p:sp>
        <p:nvSpPr>
          <p:cNvPr id="6" name="Footer Placeholder 5"/>
          <p:cNvSpPr>
            <a:spLocks noGrp="1"/>
          </p:cNvSpPr>
          <p:nvPr>
            <p:ph type="ftr" sz="quarter" idx="11"/>
          </p:nvPr>
        </p:nvSpPr>
        <p:spPr/>
        <p:txBody>
          <a:bodyPr/>
          <a:lstStyle>
            <a:lvl1pPr marL="0" algn="r" defTabSz="844083" rtl="0" eaLnBrk="1" latinLnBrk="0" hangingPunct="1">
              <a:defRPr lang="en-US" sz="831"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309360"/>
            <a:ext cx="1463040" cy="274320"/>
          </a:xfrm>
        </p:spPr>
        <p:txBody>
          <a:bodyPr/>
          <a:lstStyle>
            <a:lvl1pPr>
              <a:defRPr>
                <a:solidFill>
                  <a:srgbClr val="FFFFFF"/>
                </a:solidFill>
              </a:defRPr>
            </a:lvl1pPr>
          </a:lstStyle>
          <a:p>
            <a:fld id="{6F545DFE-ED73-43AF-9B89-9435200BA7E6}" type="slidenum">
              <a:rPr lang="en-GB" smtClean="0"/>
              <a:t>‹#›</a:t>
            </a:fld>
            <a:endParaRPr lang="en-GB"/>
          </a:p>
        </p:txBody>
      </p:sp>
      <p:sp>
        <p:nvSpPr>
          <p:cNvPr id="11" name="Rectangle 10"/>
          <p:cNvSpPr/>
          <p:nvPr/>
        </p:nvSpPr>
        <p:spPr>
          <a:xfrm>
            <a:off x="9157548" y="274320"/>
            <a:ext cx="265176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3363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8E2F62-FA25-4628-91EF-33F0DD2F11D9}"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771805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8E2F62-FA25-4628-91EF-33F0DD2F11D9}"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545DFE-ED73-43AF-9B89-9435200BA7E6}" type="slidenum">
              <a:rPr lang="en-GB" smtClean="0"/>
              <a:t>‹#›</a:t>
            </a:fld>
            <a:endParaRPr lang="en-GB"/>
          </a:p>
        </p:txBody>
      </p:sp>
    </p:spTree>
    <p:extLst>
      <p:ext uri="{BB962C8B-B14F-4D97-AF65-F5344CB8AC3E}">
        <p14:creationId xmlns:p14="http://schemas.microsoft.com/office/powerpoint/2010/main" val="10045276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99CEAC-D560-48AA-95BB-0C49D50789BB}"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1936293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9CEAC-D560-48AA-95BB-0C49D50789BB}"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2295317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99CEAC-D560-48AA-95BB-0C49D50789BB}"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1765067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99CEAC-D560-48AA-95BB-0C49D50789BB}"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154112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99CEAC-D560-48AA-95BB-0C49D50789BB}" type="datetimeFigureOut">
              <a:rPr lang="en-GB" smtClean="0"/>
              <a:t>15/04/2024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343510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A35C-D174-9972-02EA-8265BE393C9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7DDFF0E-48EE-ABEA-CA7E-9C65C34F5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81C37E-7ECB-4A79-A618-239DD5465E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A41005F-F34A-D69E-A0FF-A3BB8B9062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433DA6F-8EA5-5EAD-3A5A-376C454F97D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B18CE99-EEF3-E6FC-9BF6-1E1F57696DB8}"/>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8" name="Footer Placeholder 7">
            <a:extLst>
              <a:ext uri="{FF2B5EF4-FFF2-40B4-BE49-F238E27FC236}">
                <a16:creationId xmlns:a16="http://schemas.microsoft.com/office/drawing/2014/main" id="{60C24ED8-C2EA-3BB8-74D7-8AE640E1D9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F7CC07-EF66-F868-C8C5-64E9039294FB}"/>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30768711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99CEAC-D560-48AA-95BB-0C49D50789BB}" type="datetimeFigureOut">
              <a:rPr lang="en-GB" smtClean="0"/>
              <a:t>15/04/2024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3202737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9CEAC-D560-48AA-95BB-0C49D50789BB}" type="datetimeFigureOut">
              <a:rPr lang="en-GB" smtClean="0"/>
              <a:t>15/04/2024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25408543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999CEAC-D560-48AA-95BB-0C49D50789BB}"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3518492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999CEAC-D560-48AA-95BB-0C49D50789BB}" type="datetimeFigureOut">
              <a:rPr lang="en-GB" smtClean="0"/>
              <a:t>15/04/2024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36897214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9CEAC-D560-48AA-95BB-0C49D50789BB}"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320920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9CEAC-D560-48AA-95BB-0C49D50789BB}" type="datetimeFigureOut">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9929D-F2E5-476B-8BA0-867781AA5D14}" type="slidenum">
              <a:rPr lang="en-GB" smtClean="0"/>
              <a:t>‹#›</a:t>
            </a:fld>
            <a:endParaRPr lang="en-GB"/>
          </a:p>
        </p:txBody>
      </p:sp>
    </p:spTree>
    <p:extLst>
      <p:ext uri="{BB962C8B-B14F-4D97-AF65-F5344CB8AC3E}">
        <p14:creationId xmlns:p14="http://schemas.microsoft.com/office/powerpoint/2010/main" val="213564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8D3E-6B04-1BC5-B816-4186F66C865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1627777-1213-14C8-BB34-15C64AC819CC}"/>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4" name="Footer Placeholder 3">
            <a:extLst>
              <a:ext uri="{FF2B5EF4-FFF2-40B4-BE49-F238E27FC236}">
                <a16:creationId xmlns:a16="http://schemas.microsoft.com/office/drawing/2014/main" id="{821E0D43-E24A-154B-5574-6209EA14AD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D5ACEC-D42C-E679-C7CE-95065583F985}"/>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141107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14FA80-55A8-3D49-C9DD-655FC7BE0103}"/>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3" name="Footer Placeholder 2">
            <a:extLst>
              <a:ext uri="{FF2B5EF4-FFF2-40B4-BE49-F238E27FC236}">
                <a16:creationId xmlns:a16="http://schemas.microsoft.com/office/drawing/2014/main" id="{836C276C-F467-96C7-2B43-3A3C4377AC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24F48D-6EFA-7BD9-D59A-1F440262D39F}"/>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171943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BED9E-B235-2E29-6225-0080152944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6FD0D6E-7A85-56FB-F07B-D733946040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FB0B86B-BB17-1ED0-9921-11105A0F1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3EBF30-730F-F52E-0326-A7381086474C}"/>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6" name="Footer Placeholder 5">
            <a:extLst>
              <a:ext uri="{FF2B5EF4-FFF2-40B4-BE49-F238E27FC236}">
                <a16:creationId xmlns:a16="http://schemas.microsoft.com/office/drawing/2014/main" id="{DCDAC616-2948-F32E-C750-5931FFFFE0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FF9391-EF1E-4995-8665-73E600C980EF}"/>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3521115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C6E0-BEF8-0190-6B68-B86CA4DF84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8BF8BA1-685A-EC49-A31F-5458434EA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4C5B3C-8F7A-C33D-8941-09B946090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47E792-F4A5-AE80-2E91-5800808F0637}"/>
              </a:ext>
            </a:extLst>
          </p:cNvPr>
          <p:cNvSpPr>
            <a:spLocks noGrp="1"/>
          </p:cNvSpPr>
          <p:nvPr>
            <p:ph type="dt" sz="half" idx="10"/>
          </p:nvPr>
        </p:nvSpPr>
        <p:spPr/>
        <p:txBody>
          <a:bodyPr/>
          <a:lstStyle/>
          <a:p>
            <a:fld id="{49C1EB70-5318-4726-A9D2-5645DD9CD4A8}" type="datetimeFigureOut">
              <a:rPr lang="en-GB" smtClean="0"/>
              <a:t>15/04/2024</a:t>
            </a:fld>
            <a:endParaRPr lang="en-GB"/>
          </a:p>
        </p:txBody>
      </p:sp>
      <p:sp>
        <p:nvSpPr>
          <p:cNvPr id="6" name="Footer Placeholder 5">
            <a:extLst>
              <a:ext uri="{FF2B5EF4-FFF2-40B4-BE49-F238E27FC236}">
                <a16:creationId xmlns:a16="http://schemas.microsoft.com/office/drawing/2014/main" id="{873A459D-8003-17D3-0229-426C9518DA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3E5DCF-0F6A-E33D-5A9A-E8A1C75EBE32}"/>
              </a:ext>
            </a:extLst>
          </p:cNvPr>
          <p:cNvSpPr>
            <a:spLocks noGrp="1"/>
          </p:cNvSpPr>
          <p:nvPr>
            <p:ph type="sldNum" sz="quarter" idx="12"/>
          </p:nvPr>
        </p:nvSpPr>
        <p:spPr/>
        <p:txBody>
          <a:bodyPr/>
          <a:lstStyle/>
          <a:p>
            <a:fld id="{DF68375A-5993-4F92-B4EF-A19E97574064}" type="slidenum">
              <a:rPr lang="en-GB" smtClean="0"/>
              <a:t>‹#›</a:t>
            </a:fld>
            <a:endParaRPr lang="en-GB"/>
          </a:p>
        </p:txBody>
      </p:sp>
    </p:spTree>
    <p:extLst>
      <p:ext uri="{BB962C8B-B14F-4D97-AF65-F5344CB8AC3E}">
        <p14:creationId xmlns:p14="http://schemas.microsoft.com/office/powerpoint/2010/main" val="414883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8D8762-0484-1EDF-A3E5-564F90F9A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CA1E472-281A-78BC-B786-BFBFF27FF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92ED5A-0294-0CBC-305C-9143FE5A4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C1EB70-5318-4726-A9D2-5645DD9CD4A8}" type="datetimeFigureOut">
              <a:rPr lang="en-GB" smtClean="0"/>
              <a:t>15/04/2024</a:t>
            </a:fld>
            <a:endParaRPr lang="en-GB"/>
          </a:p>
        </p:txBody>
      </p:sp>
      <p:sp>
        <p:nvSpPr>
          <p:cNvPr id="5" name="Footer Placeholder 4">
            <a:extLst>
              <a:ext uri="{FF2B5EF4-FFF2-40B4-BE49-F238E27FC236}">
                <a16:creationId xmlns:a16="http://schemas.microsoft.com/office/drawing/2014/main" id="{272E7E11-1523-CFB9-E598-8F5E8A9B85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874D709-7786-6EB2-5A0E-1705CF365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68375A-5993-4F92-B4EF-A19E97574064}" type="slidenum">
              <a:rPr lang="en-GB" smtClean="0"/>
              <a:t>‹#›</a:t>
            </a:fld>
            <a:endParaRPr lang="en-GB"/>
          </a:p>
        </p:txBody>
      </p:sp>
    </p:spTree>
    <p:extLst>
      <p:ext uri="{BB962C8B-B14F-4D97-AF65-F5344CB8AC3E}">
        <p14:creationId xmlns:p14="http://schemas.microsoft.com/office/powerpoint/2010/main" val="208890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AB6F8-9691-4E27-8BA0-D39C29329453}" type="datetimeFigureOut">
              <a:rPr lang="en-GB" smtClean="0"/>
              <a:t>15/04/2024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D5AF9-0D64-4FE0-ABCC-A79B123518A2}" type="slidenum">
              <a:rPr lang="en-GB" smtClean="0"/>
              <a:t>‹#›</a:t>
            </a:fld>
            <a:endParaRPr lang="en-GB"/>
          </a:p>
        </p:txBody>
      </p:sp>
    </p:spTree>
    <p:extLst>
      <p:ext uri="{BB962C8B-B14F-4D97-AF65-F5344CB8AC3E}">
        <p14:creationId xmlns:p14="http://schemas.microsoft.com/office/powerpoint/2010/main" val="38022621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EA746-6B0D-4C07-ACC5-6F9ABA303295}" type="datetimeFigureOut">
              <a:rPr lang="en-GB" smtClean="0"/>
              <a:t>15/04/2024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F88E2-56F3-4938-9977-0146CFD30ABE}" type="slidenum">
              <a:rPr lang="en-GB" smtClean="0"/>
              <a:t>‹#›</a:t>
            </a:fld>
            <a:endParaRPr lang="en-GB"/>
          </a:p>
        </p:txBody>
      </p:sp>
    </p:spTree>
    <p:extLst>
      <p:ext uri="{BB962C8B-B14F-4D97-AF65-F5344CB8AC3E}">
        <p14:creationId xmlns:p14="http://schemas.microsoft.com/office/powerpoint/2010/main" val="41738992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7" y="173736"/>
            <a:ext cx="11722608"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975360" y="642594"/>
            <a:ext cx="1024128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75360" y="2103120"/>
            <a:ext cx="1024128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13024" y="6309360"/>
            <a:ext cx="2743200" cy="274320"/>
          </a:xfrm>
          <a:prstGeom prst="rect">
            <a:avLst/>
          </a:prstGeom>
        </p:spPr>
        <p:txBody>
          <a:bodyPr vert="horz" lIns="91440" tIns="45720" rIns="91440" bIns="45720" rtlCol="0" anchor="b"/>
          <a:lstStyle>
            <a:lvl1pPr algn="l">
              <a:defRPr sz="831">
                <a:solidFill>
                  <a:schemeClr val="tx1">
                    <a:lumMod val="75000"/>
                    <a:lumOff val="25000"/>
                  </a:schemeClr>
                </a:solidFill>
              </a:defRPr>
            </a:lvl1pPr>
          </a:lstStyle>
          <a:p>
            <a:fld id="{448E2F62-FA25-4628-91EF-33F0DD2F11D9}" type="datetimeFigureOut">
              <a:rPr lang="en-GB" smtClean="0"/>
              <a:t>15/04/2024</a:t>
            </a:fld>
            <a:endParaRPr lang="en-GB"/>
          </a:p>
        </p:txBody>
      </p:sp>
      <p:sp>
        <p:nvSpPr>
          <p:cNvPr id="5" name="Footer Placeholder 4"/>
          <p:cNvSpPr>
            <a:spLocks noGrp="1"/>
          </p:cNvSpPr>
          <p:nvPr>
            <p:ph type="ftr" sz="quarter" idx="3"/>
          </p:nvPr>
        </p:nvSpPr>
        <p:spPr>
          <a:xfrm>
            <a:off x="3462528" y="6309360"/>
            <a:ext cx="5266944" cy="274320"/>
          </a:xfrm>
          <a:prstGeom prst="rect">
            <a:avLst/>
          </a:prstGeom>
        </p:spPr>
        <p:txBody>
          <a:bodyPr vert="horz" lIns="91440" tIns="45720" rIns="91440" bIns="45720" rtlCol="0" anchor="b"/>
          <a:lstStyle>
            <a:lvl1pPr algn="ctr">
              <a:defRPr sz="831">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31176" y="6309360"/>
            <a:ext cx="1463040" cy="274320"/>
          </a:xfrm>
          <a:prstGeom prst="rect">
            <a:avLst/>
          </a:prstGeom>
        </p:spPr>
        <p:txBody>
          <a:bodyPr vert="horz" lIns="91440" tIns="45720" rIns="91440" bIns="45720" rtlCol="0" anchor="b"/>
          <a:lstStyle>
            <a:lvl1pPr algn="r">
              <a:defRPr sz="831">
                <a:solidFill>
                  <a:schemeClr val="tx1">
                    <a:lumMod val="75000"/>
                    <a:lumOff val="25000"/>
                  </a:schemeClr>
                </a:solidFill>
              </a:defRPr>
            </a:lvl1pPr>
          </a:lstStyle>
          <a:p>
            <a:fld id="{6F545DFE-ED73-43AF-9B89-9435200BA7E6}" type="slidenum">
              <a:rPr lang="en-GB" smtClean="0"/>
              <a:t>‹#›</a:t>
            </a:fld>
            <a:endParaRPr lang="en-GB"/>
          </a:p>
        </p:txBody>
      </p:sp>
    </p:spTree>
    <p:extLst>
      <p:ext uri="{BB962C8B-B14F-4D97-AF65-F5344CB8AC3E}">
        <p14:creationId xmlns:p14="http://schemas.microsoft.com/office/powerpoint/2010/main" val="20739981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44083" rtl="0" eaLnBrk="1" latinLnBrk="0" hangingPunct="1">
        <a:lnSpc>
          <a:spcPct val="90000"/>
        </a:lnSpc>
        <a:spcBef>
          <a:spcPct val="0"/>
        </a:spcBef>
        <a:buNone/>
        <a:defRPr lang="en-US" sz="3692" kern="1200" cap="none" spc="0" baseline="0" dirty="0">
          <a:solidFill>
            <a:schemeClr val="tx1">
              <a:lumMod val="85000"/>
              <a:lumOff val="15000"/>
            </a:schemeClr>
          </a:solidFill>
          <a:effectLst/>
          <a:latin typeface="+mj-lt"/>
          <a:ea typeface="+mn-ea"/>
          <a:cs typeface="+mn-cs"/>
        </a:defRPr>
      </a:lvl1pPr>
    </p:titleStyle>
    <p:bodyStyle>
      <a:lvl1pPr marL="168817" indent="-168817" algn="l" defTabSz="844083" rtl="0" eaLnBrk="1" latinLnBrk="0" hangingPunct="1">
        <a:lnSpc>
          <a:spcPct val="100000"/>
        </a:lnSpc>
        <a:spcBef>
          <a:spcPts val="831"/>
        </a:spcBef>
        <a:spcAft>
          <a:spcPts val="0"/>
        </a:spcAft>
        <a:buClr>
          <a:schemeClr val="tx1">
            <a:lumMod val="85000"/>
            <a:lumOff val="15000"/>
          </a:schemeClr>
        </a:buClr>
        <a:buFont typeface="Garamond" pitchFamily="18" charset="0"/>
        <a:buChar char="◦"/>
        <a:defRPr sz="1662" kern="1200">
          <a:solidFill>
            <a:schemeClr val="tx1"/>
          </a:solidFill>
          <a:latin typeface="+mn-lt"/>
          <a:ea typeface="+mn-ea"/>
          <a:cs typeface="+mn-cs"/>
        </a:defRPr>
      </a:lvl1pPr>
      <a:lvl2pPr marL="422041" indent="-168817" algn="l" defTabSz="844083" rtl="0" eaLnBrk="1" latinLnBrk="0" hangingPunct="1">
        <a:lnSpc>
          <a:spcPct val="100000"/>
        </a:lnSpc>
        <a:spcBef>
          <a:spcPts val="462"/>
        </a:spcBef>
        <a:buClr>
          <a:schemeClr val="tx1">
            <a:lumMod val="85000"/>
            <a:lumOff val="15000"/>
          </a:schemeClr>
        </a:buClr>
        <a:buFont typeface="Garamond" pitchFamily="18" charset="0"/>
        <a:buChar char="◦"/>
        <a:defRPr sz="1477" kern="1200">
          <a:solidFill>
            <a:schemeClr val="tx1"/>
          </a:solidFill>
          <a:latin typeface="+mn-lt"/>
          <a:ea typeface="+mn-ea"/>
          <a:cs typeface="+mn-cs"/>
        </a:defRPr>
      </a:lvl2pPr>
      <a:lvl3pPr marL="675266" indent="-168817"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3pPr>
      <a:lvl4pPr marL="928491" indent="-168817"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4pPr>
      <a:lvl5pPr marL="1181716" indent="-168817"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5pPr>
      <a:lvl6pPr marL="1476960" indent="-211021"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6pPr>
      <a:lvl7pPr marL="1753890" indent="-211021"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7pPr>
      <a:lvl8pPr marL="2030820" indent="-211021"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8pPr>
      <a:lvl9pPr marL="2307750" indent="-211021" algn="l" defTabSz="844083" rtl="0" eaLnBrk="1" latinLnBrk="0" hangingPunct="1">
        <a:lnSpc>
          <a:spcPct val="100000"/>
        </a:lnSpc>
        <a:spcBef>
          <a:spcPts val="462"/>
        </a:spcBef>
        <a:buClr>
          <a:schemeClr val="tx1">
            <a:lumMod val="85000"/>
            <a:lumOff val="15000"/>
          </a:schemeClr>
        </a:buClr>
        <a:buFont typeface="Garamond" pitchFamily="18" charset="0"/>
        <a:buChar char="◦"/>
        <a:defRPr sz="129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999CEAC-D560-48AA-95BB-0C49D50789BB}" type="datetimeFigureOut">
              <a:rPr lang="en-GB" smtClean="0"/>
              <a:t>15/04/2024</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29929D-F2E5-476B-8BA0-867781AA5D14}" type="slidenum">
              <a:rPr lang="en-GB" smtClean="0"/>
              <a:t>‹#›</a:t>
            </a:fld>
            <a:endParaRPr lang="en-GB"/>
          </a:p>
        </p:txBody>
      </p:sp>
    </p:spTree>
    <p:extLst>
      <p:ext uri="{BB962C8B-B14F-4D97-AF65-F5344CB8AC3E}">
        <p14:creationId xmlns:p14="http://schemas.microsoft.com/office/powerpoint/2010/main" val="27395788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9E287F-050E-6DD2-DCBA-24C68E71BF66}"/>
              </a:ext>
            </a:extLst>
          </p:cNvPr>
          <p:cNvSpPr txBox="1"/>
          <p:nvPr/>
        </p:nvSpPr>
        <p:spPr>
          <a:xfrm>
            <a:off x="2078804" y="1155628"/>
            <a:ext cx="8034391" cy="91409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0000"/>
                </a:solidFill>
                <a:effectLst/>
                <a:uLnTx/>
                <a:uFillTx/>
                <a:latin typeface="Twinkl Cursive Unlooped" panose="02000000000000000000" pitchFamily="2" charset="0"/>
                <a:ea typeface="+mn-ea"/>
                <a:cs typeface="+mn-cs"/>
              </a:rPr>
              <a:t>Year 3 /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0000"/>
                </a:solidFill>
                <a:effectLst/>
                <a:uLnTx/>
                <a:uFillTx/>
                <a:latin typeface="Twinkl Cursive Unlooped" panose="02000000000000000000" pitchFamily="2" charset="0"/>
                <a:ea typeface="+mn-ea"/>
                <a:cs typeface="+mn-cs"/>
              </a:rPr>
              <a:t>Summer Term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F0000"/>
                </a:solidFill>
                <a:effectLst/>
                <a:uLnTx/>
                <a:uFillTx/>
                <a:latin typeface="Twinkl Cursive Unlooped" panose="02000000000000000000" pitchFamily="2" charset="0"/>
                <a:ea typeface="+mn-ea"/>
                <a:cs typeface="+mn-cs"/>
              </a:rPr>
              <a:t>Cycle B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FF0000"/>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dirty="0">
                <a:solidFill>
                  <a:srgbClr val="FF0000"/>
                </a:solidFill>
                <a:latin typeface="Twinkl Cursive Unlooped" panose="02000000000000000000" pitchFamily="2" charset="0"/>
              </a:rPr>
              <a:t>The Romans</a:t>
            </a:r>
            <a:endParaRPr kumimoji="0" lang="en-GB" sz="6000" b="0" i="0" u="none" strike="noStrike" kern="1200" cap="none" spc="0" normalizeH="0" baseline="0" noProof="0" dirty="0">
              <a:ln>
                <a:noFill/>
              </a:ln>
              <a:solidFill>
                <a:srgbClr val="FF0000"/>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0E2841">
                  <a:lumMod val="75000"/>
                  <a:lumOff val="25000"/>
                </a:srgbClr>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0E2841">
                  <a:lumMod val="75000"/>
                  <a:lumOff val="25000"/>
                </a:srgbClr>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4EA72E">
                  <a:lumMod val="75000"/>
                </a:srgbClr>
              </a:solidFill>
              <a:effectLst/>
              <a:uLnTx/>
              <a:uFillTx/>
              <a:latin typeface="Twinkl Cursive Unlooped"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1200" cap="none" spc="0" normalizeH="0" baseline="0" noProof="0" dirty="0">
              <a:ln>
                <a:noFill/>
              </a:ln>
              <a:solidFill>
                <a:srgbClr val="0F9ED5">
                  <a:lumMod val="75000"/>
                </a:srgbClr>
              </a:solidFill>
              <a:effectLst/>
              <a:uLnTx/>
              <a:uFillTx/>
              <a:latin typeface="Twinkl Cursive Unloope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E78E0615-97FB-4536-B2D5-94DA992F2984}"/>
              </a:ext>
            </a:extLst>
          </p:cNvPr>
          <p:cNvPicPr>
            <a:picLocks noChangeAspect="1"/>
          </p:cNvPicPr>
          <p:nvPr/>
        </p:nvPicPr>
        <p:blipFill>
          <a:blip r:embed="rId2"/>
          <a:stretch>
            <a:fillRect/>
          </a:stretch>
        </p:blipFill>
        <p:spPr>
          <a:xfrm>
            <a:off x="9750174" y="256426"/>
            <a:ext cx="2055320" cy="1798405"/>
          </a:xfrm>
          <a:prstGeom prst="rect">
            <a:avLst/>
          </a:prstGeom>
        </p:spPr>
      </p:pic>
      <p:pic>
        <p:nvPicPr>
          <p:cNvPr id="1026" name="Picture 2" descr="Image result for the romans ">
            <a:extLst>
              <a:ext uri="{FF2B5EF4-FFF2-40B4-BE49-F238E27FC236}">
                <a16:creationId xmlns:a16="http://schemas.microsoft.com/office/drawing/2014/main" id="{A387DA72-0BAA-4BF8-5682-F0E726BD6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87" y="3015894"/>
            <a:ext cx="2897834" cy="193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15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B0FC01-DB1C-4678-99B3-E79EEC7ED984}"/>
              </a:ext>
            </a:extLst>
          </p:cNvPr>
          <p:cNvPicPr/>
          <p:nvPr/>
        </p:nvPicPr>
        <p:blipFill>
          <a:blip r:embed="rId2" cstate="print">
            <a:clrChange>
              <a:clrFrom>
                <a:srgbClr val="FFFFFF"/>
              </a:clrFrom>
              <a:clrTo>
                <a:srgbClr val="FFFFFF">
                  <a:alpha val="0"/>
                </a:srgbClr>
              </a:clrTo>
            </a:clrChange>
          </a:blip>
          <a:stretch>
            <a:fillRect/>
          </a:stretch>
        </p:blipFill>
        <p:spPr>
          <a:xfrm>
            <a:off x="9919370" y="264296"/>
            <a:ext cx="478073" cy="465993"/>
          </a:xfrm>
          <a:prstGeom prst="rect">
            <a:avLst/>
          </a:prstGeom>
        </p:spPr>
      </p:pic>
      <p:graphicFrame>
        <p:nvGraphicFramePr>
          <p:cNvPr id="5" name="Table 5">
            <a:extLst>
              <a:ext uri="{FF2B5EF4-FFF2-40B4-BE49-F238E27FC236}">
                <a16:creationId xmlns:a16="http://schemas.microsoft.com/office/drawing/2014/main" id="{71600635-6AC6-4378-8FD8-9E0AFD2AA56A}"/>
              </a:ext>
            </a:extLst>
          </p:cNvPr>
          <p:cNvGraphicFramePr>
            <a:graphicFrameLocks noGrp="1"/>
          </p:cNvGraphicFramePr>
          <p:nvPr/>
        </p:nvGraphicFramePr>
        <p:xfrm>
          <a:off x="1765216" y="713530"/>
          <a:ext cx="3611053" cy="5936272"/>
        </p:xfrm>
        <a:graphic>
          <a:graphicData uri="http://schemas.openxmlformats.org/drawingml/2006/table">
            <a:tbl>
              <a:tblPr firstRow="1" bandRow="1">
                <a:tableStyleId>{5DA37D80-6434-44D0-A028-1B22A696006F}</a:tableStyleId>
              </a:tblPr>
              <a:tblGrid>
                <a:gridCol w="1319705">
                  <a:extLst>
                    <a:ext uri="{9D8B030D-6E8A-4147-A177-3AD203B41FA5}">
                      <a16:colId xmlns:a16="http://schemas.microsoft.com/office/drawing/2014/main" val="2368232625"/>
                    </a:ext>
                  </a:extLst>
                </a:gridCol>
                <a:gridCol w="2291348">
                  <a:extLst>
                    <a:ext uri="{9D8B030D-6E8A-4147-A177-3AD203B41FA5}">
                      <a16:colId xmlns:a16="http://schemas.microsoft.com/office/drawing/2014/main" val="876400432"/>
                    </a:ext>
                  </a:extLst>
                </a:gridCol>
              </a:tblGrid>
              <a:tr h="459252">
                <a:tc gridSpan="2">
                  <a:txBody>
                    <a:bodyPr/>
                    <a:lstStyle/>
                    <a:p>
                      <a:r>
                        <a:rPr lang="en-GB" sz="2200" b="1" dirty="0">
                          <a:latin typeface="Arial" panose="020B0604020202020204" pitchFamily="34" charset="0"/>
                          <a:cs typeface="Arial" panose="020B0604020202020204" pitchFamily="34" charset="0"/>
                        </a:rPr>
                        <a:t>Key Vocabulary </a:t>
                      </a:r>
                    </a:p>
                  </a:txBody>
                  <a:tcPr marL="84406" marR="84406" marT="42203" marB="42203" anchor="ctr">
                    <a:solidFill>
                      <a:schemeClr val="accent3"/>
                    </a:solidFill>
                  </a:tcPr>
                </a:tc>
                <a:tc hMerge="1">
                  <a:txBody>
                    <a:bodyPr/>
                    <a:lstStyle/>
                    <a:p>
                      <a:endParaRPr lang="en-GB"/>
                    </a:p>
                  </a:txBody>
                  <a:tcPr/>
                </a:tc>
                <a:extLst>
                  <a:ext uri="{0D108BD9-81ED-4DB2-BD59-A6C34878D82A}">
                    <a16:rowId xmlns:a16="http://schemas.microsoft.com/office/drawing/2014/main" val="292055210"/>
                  </a:ext>
                </a:extLst>
              </a:tr>
              <a:tr h="0">
                <a:tc>
                  <a:txBody>
                    <a:bodyPr/>
                    <a:lstStyle/>
                    <a:p>
                      <a:r>
                        <a:rPr lang="en-GB" sz="1400" b="1" dirty="0">
                          <a:latin typeface="Arial" panose="020B0604020202020204" pitchFamily="34" charset="0"/>
                          <a:cs typeface="Arial" panose="020B0604020202020204" pitchFamily="34" charset="0"/>
                        </a:rPr>
                        <a:t>frame rate</a:t>
                      </a:r>
                    </a:p>
                  </a:txBody>
                  <a:tcPr marL="84406" marR="84406" marT="42203" marB="42203" anchor="ctr">
                    <a:solidFill>
                      <a:schemeClr val="bg1"/>
                    </a:solidFill>
                  </a:tcPr>
                </a:tc>
                <a:tc>
                  <a:txBody>
                    <a:bodyPr/>
                    <a:lstStyle/>
                    <a:p>
                      <a:r>
                        <a:rPr lang="en-GB" sz="1000" b="0" i="0" kern="1200" dirty="0">
                          <a:solidFill>
                            <a:schemeClr val="tx1"/>
                          </a:solidFill>
                          <a:effectLst/>
                          <a:latin typeface="+mn-lt"/>
                          <a:ea typeface="+mn-ea"/>
                          <a:cs typeface="+mn-cs"/>
                        </a:rPr>
                        <a:t>The speed at which pictures (frames) in a video or animation move. </a:t>
                      </a:r>
                      <a:endParaRPr lang="en-GB" sz="10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4189177851"/>
                  </a:ext>
                </a:extLst>
              </a:tr>
              <a:tr h="0">
                <a:tc>
                  <a:txBody>
                    <a:bodyPr/>
                    <a:lstStyle/>
                    <a:p>
                      <a:r>
                        <a:rPr lang="en-GB" sz="1400" b="1" dirty="0">
                          <a:latin typeface="Arial" panose="020B0604020202020204" pitchFamily="34" charset="0"/>
                          <a:cs typeface="Arial" panose="020B0604020202020204" pitchFamily="34" charset="0"/>
                        </a:rPr>
                        <a:t>play</a:t>
                      </a:r>
                    </a:p>
                  </a:txBody>
                  <a:tcPr marL="84406" marR="84406" marT="42203" marB="42203" anchor="ctr">
                    <a:solidFill>
                      <a:schemeClr val="bg1"/>
                    </a:solidFill>
                  </a:tcPr>
                </a:tc>
                <a:tc>
                  <a:txBody>
                    <a:bodyPr/>
                    <a:lstStyle/>
                    <a:p>
                      <a:r>
                        <a:rPr lang="en-GB" sz="1000" b="0" i="0" kern="1200" dirty="0">
                          <a:solidFill>
                            <a:schemeClr val="tx1"/>
                          </a:solidFill>
                          <a:effectLst/>
                          <a:latin typeface="+mn-lt"/>
                          <a:ea typeface="+mn-ea"/>
                          <a:cs typeface="+mn-cs"/>
                        </a:rPr>
                        <a:t>To start something, like playing a video or a game. </a:t>
                      </a:r>
                      <a:endParaRPr lang="en-GB" sz="10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1521765047"/>
                  </a:ext>
                </a:extLst>
              </a:tr>
              <a:tr h="0">
                <a:tc>
                  <a:txBody>
                    <a:bodyPr/>
                    <a:lstStyle/>
                    <a:p>
                      <a:r>
                        <a:rPr lang="en-GB" sz="1400" b="1" dirty="0">
                          <a:latin typeface="Arial" panose="020B0604020202020204" pitchFamily="34" charset="0"/>
                          <a:cs typeface="Arial" panose="020B0604020202020204" pitchFamily="34" charset="0"/>
                        </a:rPr>
                        <a:t>stop</a:t>
                      </a:r>
                    </a:p>
                  </a:txBody>
                  <a:tcPr marL="84406" marR="84406" marT="42203" marB="42203" anchor="ctr">
                    <a:solidFill>
                      <a:schemeClr val="bg1"/>
                    </a:solidFill>
                  </a:tcPr>
                </a:tc>
                <a:tc>
                  <a:txBody>
                    <a:bodyPr/>
                    <a:lstStyle/>
                    <a:p>
                      <a:r>
                        <a:rPr lang="en-GB" sz="1000" b="0" i="0" kern="1200" dirty="0">
                          <a:solidFill>
                            <a:schemeClr val="tx1"/>
                          </a:solidFill>
                          <a:effectLst/>
                          <a:latin typeface="+mn-lt"/>
                          <a:ea typeface="+mn-ea"/>
                          <a:cs typeface="+mn-cs"/>
                        </a:rPr>
                        <a:t>To make something come to a halt or not move anymore.</a:t>
                      </a:r>
                      <a:endParaRPr lang="en-GB" sz="10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420411257"/>
                  </a:ext>
                </a:extLst>
              </a:tr>
              <a:tr h="0">
                <a:tc>
                  <a:txBody>
                    <a:bodyPr/>
                    <a:lstStyle/>
                    <a:p>
                      <a:r>
                        <a:rPr lang="en-GB" sz="1400" b="1" dirty="0">
                          <a:latin typeface="Arial" panose="020B0604020202020204" pitchFamily="34" charset="0"/>
                          <a:cs typeface="Arial" panose="020B0604020202020204" pitchFamily="34" charset="0"/>
                        </a:rPr>
                        <a:t>record</a:t>
                      </a:r>
                    </a:p>
                  </a:txBody>
                  <a:tcPr marL="84406" marR="84406" marT="42203" marB="42203" anchor="ctr">
                    <a:solidFill>
                      <a:schemeClr val="bg1"/>
                    </a:solidFill>
                  </a:tcPr>
                </a:tc>
                <a:tc>
                  <a:txBody>
                    <a:bodyPr/>
                    <a:lstStyle/>
                    <a:p>
                      <a:r>
                        <a:rPr lang="en-GB" sz="1000" b="0" i="0" kern="1200" dirty="0">
                          <a:solidFill>
                            <a:schemeClr val="tx1"/>
                          </a:solidFill>
                          <a:effectLst/>
                          <a:latin typeface="+mn-lt"/>
                          <a:ea typeface="+mn-ea"/>
                          <a:cs typeface="+mn-cs"/>
                        </a:rPr>
                        <a:t>To capture a series of images or frames to create a moving picture.</a:t>
                      </a:r>
                      <a:endParaRPr lang="en-US" sz="10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434327268"/>
                  </a:ext>
                </a:extLst>
              </a:tr>
              <a:tr h="0">
                <a:tc>
                  <a:txBody>
                    <a:bodyPr/>
                    <a:lstStyle/>
                    <a:p>
                      <a:r>
                        <a:rPr lang="en-GB" sz="1400" b="1" dirty="0">
                          <a:latin typeface="Arial" panose="020B0604020202020204" pitchFamily="34" charset="0"/>
                          <a:cs typeface="Arial" panose="020B0604020202020204" pitchFamily="34" charset="0"/>
                        </a:rPr>
                        <a:t>onion skinning</a:t>
                      </a:r>
                    </a:p>
                  </a:txBody>
                  <a:tcPr marL="84406" marR="84406" marT="42203" marB="42203" anchor="ctr">
                    <a:solidFill>
                      <a:schemeClr val="bg1"/>
                    </a:solidFill>
                  </a:tcPr>
                </a:tc>
                <a:tc>
                  <a:txBody>
                    <a:bodyPr/>
                    <a:lstStyle/>
                    <a:p>
                      <a:r>
                        <a:rPr lang="en-GB" sz="1000" b="0" i="0" kern="1200" dirty="0">
                          <a:solidFill>
                            <a:schemeClr val="tx1"/>
                          </a:solidFill>
                          <a:effectLst/>
                          <a:latin typeface="+mn-lt"/>
                          <a:ea typeface="+mn-ea"/>
                          <a:cs typeface="+mn-cs"/>
                        </a:rPr>
                        <a:t>A way to see multiple frames at once when you're animating. It helps you see how things move from one frame to the next, like looking through layers of an onion.</a:t>
                      </a:r>
                      <a:endParaRPr lang="en-US" sz="10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3964903357"/>
                  </a:ext>
                </a:extLst>
              </a:tr>
              <a:tr h="0">
                <a:tc>
                  <a:txBody>
                    <a:bodyPr/>
                    <a:lstStyle/>
                    <a:p>
                      <a:r>
                        <a:rPr lang="en-GB" sz="1400" b="1" dirty="0">
                          <a:latin typeface="Arial" panose="020B0604020202020204" pitchFamily="34" charset="0"/>
                          <a:cs typeface="Arial" panose="020B0604020202020204" pitchFamily="34" charset="0"/>
                        </a:rPr>
                        <a:t>animate</a:t>
                      </a:r>
                    </a:p>
                  </a:txBody>
                  <a:tcPr marL="84406" marR="84406" marT="42203" marB="42203" anchor="ctr">
                    <a:solidFill>
                      <a:schemeClr val="bg1"/>
                    </a:solidFill>
                  </a:tcPr>
                </a:tc>
                <a:tc>
                  <a:txBody>
                    <a:bodyPr/>
                    <a:lstStyle/>
                    <a:p>
                      <a:r>
                        <a:rPr lang="en-GB" sz="1000" b="0" i="0" kern="1200" dirty="0">
                          <a:solidFill>
                            <a:schemeClr val="tx1"/>
                          </a:solidFill>
                          <a:effectLst/>
                          <a:latin typeface="+mn-lt"/>
                          <a:ea typeface="+mn-ea"/>
                          <a:cs typeface="+mn-cs"/>
                        </a:rPr>
                        <a:t>To make things move, like characters in a cartoon or objects in a game.</a:t>
                      </a:r>
                      <a:endParaRPr lang="en-US" sz="10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1315003940"/>
                  </a:ext>
                </a:extLst>
              </a:tr>
              <a:tr h="0">
                <a:tc>
                  <a:txBody>
                    <a:bodyPr/>
                    <a:lstStyle/>
                    <a:p>
                      <a:r>
                        <a:rPr lang="en-GB" sz="1400" b="1" dirty="0">
                          <a:latin typeface="Arial" panose="020B0604020202020204" pitchFamily="34" charset="0"/>
                          <a:cs typeface="Arial" panose="020B0604020202020204" pitchFamily="34" charset="0"/>
                        </a:rPr>
                        <a:t>backdrop</a:t>
                      </a:r>
                    </a:p>
                  </a:txBody>
                  <a:tcPr marL="84406" marR="84406" marT="42203" marB="42203" anchor="ctr">
                    <a:solidFill>
                      <a:schemeClr val="bg1"/>
                    </a:solidFill>
                  </a:tcPr>
                </a:tc>
                <a:tc>
                  <a:txBody>
                    <a:bodyPr/>
                    <a:lstStyle/>
                    <a:p>
                      <a:r>
                        <a:rPr lang="en-GB" sz="1000" b="0" i="0" kern="1200" dirty="0">
                          <a:solidFill>
                            <a:schemeClr val="tx1"/>
                          </a:solidFill>
                          <a:effectLst/>
                          <a:latin typeface="+mn-lt"/>
                          <a:ea typeface="+mn-ea"/>
                          <a:cs typeface="+mn-cs"/>
                        </a:rPr>
                        <a:t>The background in a picture or a scene.</a:t>
                      </a:r>
                      <a:endParaRPr lang="en-US" sz="10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3033809601"/>
                  </a:ext>
                </a:extLst>
              </a:tr>
              <a:tr h="0">
                <a:tc>
                  <a:txBody>
                    <a:bodyPr/>
                    <a:lstStyle/>
                    <a:p>
                      <a:r>
                        <a:rPr lang="en-GB" sz="1400" b="1" dirty="0">
                          <a:latin typeface="Arial" panose="020B0604020202020204" pitchFamily="34" charset="0"/>
                          <a:cs typeface="Arial" panose="020B0604020202020204" pitchFamily="34" charset="0"/>
                        </a:rPr>
                        <a:t>loop</a:t>
                      </a:r>
                    </a:p>
                  </a:txBody>
                  <a:tcPr marL="84406" marR="84406" marT="42203" marB="42203" anchor="ctr">
                    <a:solidFill>
                      <a:schemeClr val="bg1"/>
                    </a:solidFill>
                  </a:tcPr>
                </a:tc>
                <a:tc>
                  <a:txBody>
                    <a:bodyPr/>
                    <a:lstStyle/>
                    <a:p>
                      <a:r>
                        <a:rPr lang="en-GB" sz="1000" b="0" i="0" kern="1200" dirty="0">
                          <a:solidFill>
                            <a:schemeClr val="tx1"/>
                          </a:solidFill>
                          <a:effectLst/>
                          <a:latin typeface="+mn-lt"/>
                          <a:ea typeface="+mn-ea"/>
                          <a:cs typeface="+mn-cs"/>
                        </a:rPr>
                        <a:t>When something plays over and over again.</a:t>
                      </a:r>
                      <a:endParaRPr lang="en-US" sz="10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1322903744"/>
                  </a:ext>
                </a:extLst>
              </a:tr>
              <a:tr h="0">
                <a:tc>
                  <a:txBody>
                    <a:bodyPr/>
                    <a:lstStyle/>
                    <a:p>
                      <a:r>
                        <a:rPr lang="en-GB" sz="1400" b="1" dirty="0">
                          <a:latin typeface="Arial" panose="020B0604020202020204" pitchFamily="34" charset="0"/>
                          <a:cs typeface="Arial" panose="020B0604020202020204" pitchFamily="34" charset="0"/>
                        </a:rPr>
                        <a:t>still image</a:t>
                      </a:r>
                    </a:p>
                  </a:txBody>
                  <a:tcPr marL="84406" marR="84406" marT="42203" marB="42203" anchor="ctr">
                    <a:solidFill>
                      <a:schemeClr val="bg1"/>
                    </a:solidFill>
                  </a:tcPr>
                </a:tc>
                <a:tc>
                  <a:txBody>
                    <a:bodyPr/>
                    <a:lstStyle/>
                    <a:p>
                      <a:r>
                        <a:rPr lang="en-GB" sz="1000" b="0" i="0" kern="1200" dirty="0">
                          <a:solidFill>
                            <a:schemeClr val="tx1"/>
                          </a:solidFill>
                          <a:effectLst/>
                          <a:latin typeface="+mn-lt"/>
                          <a:ea typeface="+mn-ea"/>
                          <a:cs typeface="+mn-cs"/>
                        </a:rPr>
                        <a:t>A picture that doesn't move</a:t>
                      </a:r>
                      <a:endParaRPr lang="en-US" sz="10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438833619"/>
                  </a:ext>
                </a:extLst>
              </a:tr>
              <a:tr h="0">
                <a:tc>
                  <a:txBody>
                    <a:bodyPr/>
                    <a:lstStyle/>
                    <a:p>
                      <a:r>
                        <a:rPr lang="en-GB" sz="1400" b="1" dirty="0">
                          <a:latin typeface="Arial" panose="020B0604020202020204" pitchFamily="34" charset="0"/>
                          <a:cs typeface="Arial" panose="020B0604020202020204" pitchFamily="34" charset="0"/>
                        </a:rPr>
                        <a:t>stop motion</a:t>
                      </a:r>
                    </a:p>
                  </a:txBody>
                  <a:tcPr marL="84406" marR="84406" marT="42203" marB="42203" anchor="ctr">
                    <a:solidFill>
                      <a:schemeClr val="bg1"/>
                    </a:solidFill>
                  </a:tcPr>
                </a:tc>
                <a:tc>
                  <a:txBody>
                    <a:bodyPr/>
                    <a:lstStyle/>
                    <a:p>
                      <a:r>
                        <a:rPr lang="en-GB" sz="1000" b="0" i="0" kern="1200" dirty="0">
                          <a:solidFill>
                            <a:schemeClr val="tx1"/>
                          </a:solidFill>
                          <a:effectLst/>
                          <a:latin typeface="+mn-lt"/>
                          <a:ea typeface="+mn-ea"/>
                          <a:cs typeface="+mn-cs"/>
                        </a:rPr>
                        <a:t>Stop motion is a type of animation where you take pictures of objects or characters one at a time, making them move in small steps. When you play these pictures quickly, it looks like the objects are moving on their own.</a:t>
                      </a:r>
                      <a:endParaRPr lang="en-US" sz="1000" dirty="0">
                        <a:latin typeface="Arial" panose="020B0604020202020204" pitchFamily="34" charset="0"/>
                        <a:cs typeface="Arial" panose="020B0604020202020204" pitchFamily="34" charset="0"/>
                      </a:endParaRPr>
                    </a:p>
                  </a:txBody>
                  <a:tcPr marL="84406" marR="84406" marT="42203" marB="42203" anchor="ctr">
                    <a:solidFill>
                      <a:schemeClr val="bg1"/>
                    </a:solidFill>
                  </a:tcPr>
                </a:tc>
                <a:extLst>
                  <a:ext uri="{0D108BD9-81ED-4DB2-BD59-A6C34878D82A}">
                    <a16:rowId xmlns:a16="http://schemas.microsoft.com/office/drawing/2014/main" val="4212722668"/>
                  </a:ext>
                </a:extLst>
              </a:tr>
            </a:tbl>
          </a:graphicData>
        </a:graphic>
      </p:graphicFrame>
      <p:sp>
        <p:nvSpPr>
          <p:cNvPr id="15" name="Rectangle 14">
            <a:extLst>
              <a:ext uri="{FF2B5EF4-FFF2-40B4-BE49-F238E27FC236}">
                <a16:creationId xmlns:a16="http://schemas.microsoft.com/office/drawing/2014/main" id="{169925AE-3540-45B2-BC53-1CA3C5D0D776}"/>
              </a:ext>
            </a:extLst>
          </p:cNvPr>
          <p:cNvSpPr/>
          <p:nvPr/>
        </p:nvSpPr>
        <p:spPr>
          <a:xfrm>
            <a:off x="1794558" y="278242"/>
            <a:ext cx="7990449" cy="38284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406" tIns="42203" rIns="84406" bIns="42203" rtlCol="0" anchor="ctr"/>
          <a:lstStyle/>
          <a:p>
            <a:pPr defTabSz="422041">
              <a:defRPr/>
            </a:pPr>
            <a:r>
              <a:rPr lang="en-GB" sz="1662" b="1" dirty="0">
                <a:solidFill>
                  <a:srgbClr val="002060"/>
                </a:solidFill>
                <a:latin typeface="Century Gothic"/>
              </a:rPr>
              <a:t>Y34 Computing – Animation - Cycle B</a:t>
            </a:r>
            <a:endParaRPr lang="en-GB" sz="1662" b="1" dirty="0">
              <a:solidFill>
                <a:srgbClr val="002060"/>
              </a:solidFill>
              <a:latin typeface="Century Gothic" panose="020B0502020202020204" pitchFamily="34" charset="0"/>
            </a:endParaRPr>
          </a:p>
        </p:txBody>
      </p:sp>
      <p:grpSp>
        <p:nvGrpSpPr>
          <p:cNvPr id="7" name="Group 6">
            <a:extLst>
              <a:ext uri="{FF2B5EF4-FFF2-40B4-BE49-F238E27FC236}">
                <a16:creationId xmlns:a16="http://schemas.microsoft.com/office/drawing/2014/main" id="{DC88B187-C4F8-457C-934A-CB8827459615}"/>
              </a:ext>
            </a:extLst>
          </p:cNvPr>
          <p:cNvGrpSpPr/>
          <p:nvPr/>
        </p:nvGrpSpPr>
        <p:grpSpPr>
          <a:xfrm>
            <a:off x="5454244" y="1258776"/>
            <a:ext cx="4943199" cy="1534074"/>
            <a:chOff x="4274413" y="1219142"/>
            <a:chExt cx="4561243" cy="1661913"/>
          </a:xfrm>
        </p:grpSpPr>
        <p:sp>
          <p:nvSpPr>
            <p:cNvPr id="16" name="TextBox 15">
              <a:extLst>
                <a:ext uri="{FF2B5EF4-FFF2-40B4-BE49-F238E27FC236}">
                  <a16:creationId xmlns:a16="http://schemas.microsoft.com/office/drawing/2014/main" id="{6D3024B7-E202-4C3A-A670-D803999CAA16}"/>
                </a:ext>
              </a:extLst>
            </p:cNvPr>
            <p:cNvSpPr txBox="1"/>
            <p:nvPr/>
          </p:nvSpPr>
          <p:spPr>
            <a:xfrm>
              <a:off x="4274413" y="1219142"/>
              <a:ext cx="4561241" cy="377118"/>
            </a:xfrm>
            <a:prstGeom prst="rect">
              <a:avLst/>
            </a:prstGeom>
            <a:solidFill>
              <a:schemeClr val="accent1">
                <a:lumMod val="40000"/>
                <a:lumOff val="60000"/>
              </a:schemeClr>
            </a:solidFill>
            <a:ln>
              <a:solidFill>
                <a:srgbClr val="0070C0"/>
              </a:solidFill>
            </a:ln>
          </p:spPr>
          <p:txBody>
            <a:bodyPr wrap="square" rtlCol="0">
              <a:spAutoFit/>
            </a:bodyPr>
            <a:lstStyle/>
            <a:p>
              <a:pPr defTabSz="422041">
                <a:defRPr/>
              </a:pPr>
              <a:r>
                <a:rPr lang="en-GB" sz="1662" b="1" dirty="0">
                  <a:solidFill>
                    <a:prstClr val="black"/>
                  </a:solidFill>
                  <a:latin typeface="Arial Narrow" panose="020B0606020202030204" pitchFamily="34" charset="0"/>
                </a:rPr>
                <a:t>History of Animation</a:t>
              </a:r>
              <a:endParaRPr lang="en-GB" sz="1108" dirty="0">
                <a:solidFill>
                  <a:prstClr val="black"/>
                </a:solidFill>
                <a:latin typeface="Arial Narrow" panose="020B0606020202030204" pitchFamily="34" charset="0"/>
              </a:endParaRPr>
            </a:p>
          </p:txBody>
        </p:sp>
        <p:sp>
          <p:nvSpPr>
            <p:cNvPr id="20" name="TextBox 19">
              <a:extLst>
                <a:ext uri="{FF2B5EF4-FFF2-40B4-BE49-F238E27FC236}">
                  <a16:creationId xmlns:a16="http://schemas.microsoft.com/office/drawing/2014/main" id="{1BF2662B-5055-434D-9773-05905DE21C0E}"/>
                </a:ext>
              </a:extLst>
            </p:cNvPr>
            <p:cNvSpPr txBox="1"/>
            <p:nvPr/>
          </p:nvSpPr>
          <p:spPr>
            <a:xfrm>
              <a:off x="4274415" y="1580699"/>
              <a:ext cx="4561241" cy="1300356"/>
            </a:xfrm>
            <a:prstGeom prst="rect">
              <a:avLst/>
            </a:prstGeom>
            <a:solidFill>
              <a:schemeClr val="accent6">
                <a:lumMod val="20000"/>
                <a:lumOff val="80000"/>
              </a:schemeClr>
            </a:solidFill>
            <a:ln>
              <a:solidFill>
                <a:srgbClr val="0070C0"/>
              </a:solidFill>
            </a:ln>
          </p:spPr>
          <p:txBody>
            <a:bodyPr wrap="square" rtlCol="0">
              <a:spAutoFit/>
            </a:bodyPr>
            <a:lstStyle/>
            <a:p>
              <a:pPr defTabSz="457200">
                <a:spcBef>
                  <a:spcPct val="0"/>
                </a:spcBef>
              </a:pPr>
              <a:r>
                <a:rPr lang="en-GB" altLang="en-US" sz="1200" dirty="0">
                  <a:solidFill>
                    <a:prstClr val="black"/>
                  </a:solidFill>
                  <a:latin typeface="Century Gothic" panose="020B0502020202020204"/>
                </a:rPr>
                <a:t>Animation is the process of creating the illusion of moving images using a series of still frames. Before animation was widely understood, there were many inventions and devices that fascinated people by seeming to merge images or make them appear to move. Some of these have complicated sounding names! </a:t>
              </a:r>
              <a:endParaRPr lang="en-GB" sz="1292" dirty="0">
                <a:solidFill>
                  <a:prstClr val="black"/>
                </a:solidFill>
                <a:latin typeface="Arial Narrow" panose="020B0606020202030204" pitchFamily="34" charset="0"/>
              </a:endParaRPr>
            </a:p>
          </p:txBody>
        </p:sp>
      </p:grpSp>
      <p:sp>
        <p:nvSpPr>
          <p:cNvPr id="24" name="TextBox 23">
            <a:extLst>
              <a:ext uri="{FF2B5EF4-FFF2-40B4-BE49-F238E27FC236}">
                <a16:creationId xmlns:a16="http://schemas.microsoft.com/office/drawing/2014/main" id="{F48F4631-C66C-4313-A0AF-A1AC0D8EC11C}"/>
              </a:ext>
            </a:extLst>
          </p:cNvPr>
          <p:cNvSpPr txBox="1"/>
          <p:nvPr/>
        </p:nvSpPr>
        <p:spPr>
          <a:xfrm>
            <a:off x="5465045" y="6051635"/>
            <a:ext cx="2207093" cy="554114"/>
          </a:xfrm>
          <a:prstGeom prst="rect">
            <a:avLst/>
          </a:prstGeom>
          <a:solidFill>
            <a:schemeClr val="bg1"/>
          </a:solidFill>
          <a:ln>
            <a:solidFill>
              <a:srgbClr val="0070C0"/>
            </a:solidFill>
          </a:ln>
        </p:spPr>
        <p:txBody>
          <a:bodyPr wrap="square" rtlCol="0">
            <a:spAutoFit/>
          </a:bodyPr>
          <a:lstStyle/>
          <a:p>
            <a:pPr defTabSz="422041">
              <a:defRPr/>
            </a:pPr>
            <a:r>
              <a:rPr lang="en-GB" sz="1477" b="1" dirty="0">
                <a:solidFill>
                  <a:prstClr val="black"/>
                </a:solidFill>
                <a:latin typeface="Century Gothic" panose="020B0502020202020204"/>
              </a:rPr>
              <a:t>Software: MovieSoup and JellyCam</a:t>
            </a:r>
            <a:endParaRPr lang="en-GB" sz="923" dirty="0">
              <a:solidFill>
                <a:prstClr val="black"/>
              </a:solidFill>
              <a:latin typeface="Century Gothic" panose="020B0502020202020204"/>
            </a:endParaRPr>
          </a:p>
        </p:txBody>
      </p:sp>
      <p:sp>
        <p:nvSpPr>
          <p:cNvPr id="25" name="TextBox 24">
            <a:extLst>
              <a:ext uri="{FF2B5EF4-FFF2-40B4-BE49-F238E27FC236}">
                <a16:creationId xmlns:a16="http://schemas.microsoft.com/office/drawing/2014/main" id="{C5489A0F-651D-4FBD-B7E9-F16A8969590A}"/>
              </a:ext>
            </a:extLst>
          </p:cNvPr>
          <p:cNvSpPr txBox="1"/>
          <p:nvPr/>
        </p:nvSpPr>
        <p:spPr>
          <a:xfrm>
            <a:off x="5443451" y="806367"/>
            <a:ext cx="4943199" cy="376385"/>
          </a:xfrm>
          <a:prstGeom prst="rect">
            <a:avLst/>
          </a:prstGeom>
          <a:solidFill>
            <a:schemeClr val="accent4">
              <a:lumMod val="60000"/>
              <a:lumOff val="40000"/>
            </a:schemeClr>
          </a:solidFill>
          <a:ln>
            <a:solidFill>
              <a:srgbClr val="0070C0"/>
            </a:solidFill>
          </a:ln>
        </p:spPr>
        <p:txBody>
          <a:bodyPr wrap="square" rtlCol="0">
            <a:spAutoFit/>
          </a:bodyPr>
          <a:lstStyle/>
          <a:p>
            <a:pPr defTabSz="422041">
              <a:defRPr/>
            </a:pPr>
            <a:r>
              <a:rPr lang="en-GB" sz="1846" b="1" dirty="0">
                <a:solidFill>
                  <a:prstClr val="black"/>
                </a:solidFill>
                <a:latin typeface="Century Gothic" panose="020B0502020202020204"/>
              </a:rPr>
              <a:t>Key Concept: Creating a short animation</a:t>
            </a:r>
            <a:endParaRPr lang="en-GB" sz="1015" dirty="0">
              <a:solidFill>
                <a:prstClr val="black"/>
              </a:solidFill>
              <a:latin typeface="Century Gothic" panose="020B0502020202020204"/>
            </a:endParaRPr>
          </a:p>
        </p:txBody>
      </p:sp>
      <p:grpSp>
        <p:nvGrpSpPr>
          <p:cNvPr id="6" name="Group 5">
            <a:extLst>
              <a:ext uri="{FF2B5EF4-FFF2-40B4-BE49-F238E27FC236}">
                <a16:creationId xmlns:a16="http://schemas.microsoft.com/office/drawing/2014/main" id="{F4DF1081-7FD2-74BF-A7A7-C31C9FB8F39B}"/>
              </a:ext>
            </a:extLst>
          </p:cNvPr>
          <p:cNvGrpSpPr/>
          <p:nvPr/>
        </p:nvGrpSpPr>
        <p:grpSpPr>
          <a:xfrm>
            <a:off x="5465041" y="4348218"/>
            <a:ext cx="4943196" cy="1548438"/>
            <a:chOff x="4143752" y="4151456"/>
            <a:chExt cx="4561241" cy="1677474"/>
          </a:xfrm>
        </p:grpSpPr>
        <p:sp>
          <p:nvSpPr>
            <p:cNvPr id="8" name="TextBox 7">
              <a:extLst>
                <a:ext uri="{FF2B5EF4-FFF2-40B4-BE49-F238E27FC236}">
                  <a16:creationId xmlns:a16="http://schemas.microsoft.com/office/drawing/2014/main" id="{A0E72B5D-A53A-55D7-CE9F-5337F8E7F520}"/>
                </a:ext>
              </a:extLst>
            </p:cNvPr>
            <p:cNvSpPr txBox="1"/>
            <p:nvPr/>
          </p:nvSpPr>
          <p:spPr>
            <a:xfrm>
              <a:off x="4143752" y="4151456"/>
              <a:ext cx="4561241" cy="377118"/>
            </a:xfrm>
            <a:prstGeom prst="rect">
              <a:avLst/>
            </a:prstGeom>
            <a:solidFill>
              <a:schemeClr val="accent1">
                <a:lumMod val="40000"/>
                <a:lumOff val="60000"/>
              </a:schemeClr>
            </a:solidFill>
            <a:ln>
              <a:solidFill>
                <a:srgbClr val="0070C0"/>
              </a:solidFill>
            </a:ln>
          </p:spPr>
          <p:txBody>
            <a:bodyPr wrap="square" rtlCol="0">
              <a:spAutoFit/>
            </a:bodyPr>
            <a:lstStyle/>
            <a:p>
              <a:pPr defTabSz="422041">
                <a:defRPr/>
              </a:pPr>
              <a:r>
                <a:rPr lang="en-GB" sz="1662" b="1" dirty="0">
                  <a:solidFill>
                    <a:prstClr val="black"/>
                  </a:solidFill>
                  <a:latin typeface="Arial Narrow" panose="020B0606020202030204" pitchFamily="34" charset="0"/>
                </a:rPr>
                <a:t>Stop-Motion Animation</a:t>
              </a:r>
              <a:endParaRPr lang="en-GB" sz="1108" dirty="0">
                <a:solidFill>
                  <a:prstClr val="black"/>
                </a:solidFill>
                <a:latin typeface="Arial Narrow" panose="020B0606020202030204" pitchFamily="34" charset="0"/>
              </a:endParaRPr>
            </a:p>
          </p:txBody>
        </p:sp>
        <p:sp>
          <p:nvSpPr>
            <p:cNvPr id="9" name="TextBox 8">
              <a:extLst>
                <a:ext uri="{FF2B5EF4-FFF2-40B4-BE49-F238E27FC236}">
                  <a16:creationId xmlns:a16="http://schemas.microsoft.com/office/drawing/2014/main" id="{9D5CE634-97A6-9177-E839-B8BC00E3E94C}"/>
                </a:ext>
              </a:extLst>
            </p:cNvPr>
            <p:cNvSpPr txBox="1"/>
            <p:nvPr/>
          </p:nvSpPr>
          <p:spPr>
            <a:xfrm>
              <a:off x="4143752" y="4528574"/>
              <a:ext cx="4561241" cy="1300356"/>
            </a:xfrm>
            <a:prstGeom prst="rect">
              <a:avLst/>
            </a:prstGeom>
            <a:solidFill>
              <a:schemeClr val="accent6">
                <a:lumMod val="20000"/>
                <a:lumOff val="80000"/>
              </a:schemeClr>
            </a:solidFill>
            <a:ln>
              <a:solidFill>
                <a:srgbClr val="0070C0"/>
              </a:solidFill>
            </a:ln>
          </p:spPr>
          <p:txBody>
            <a:bodyPr wrap="square" rtlCol="0">
              <a:spAutoFit/>
            </a:bodyPr>
            <a:lstStyle/>
            <a:p>
              <a:pPr defTabSz="422041">
                <a:defRPr/>
              </a:pPr>
              <a:r>
                <a:rPr lang="en-GB" altLang="en-US" sz="1200" dirty="0">
                  <a:solidFill>
                    <a:prstClr val="black"/>
                  </a:solidFill>
                  <a:latin typeface="Century Gothic" panose="020B0502020202020204"/>
                </a:rPr>
                <a:t>A popular form of animation is called either stop-motion or stop-frame animation. This involves taking a series of frames, using photos or existing images, then playing them in sequence. A famous example is Wallace and Gromit, which uses thousands of still images taken of the small clay models to make a short film.</a:t>
              </a:r>
              <a:endParaRPr lang="en-GB" sz="1200" dirty="0">
                <a:solidFill>
                  <a:prstClr val="black"/>
                </a:solidFill>
                <a:latin typeface="Arial Narrow" panose="020B0606020202030204" pitchFamily="34" charset="0"/>
              </a:endParaRPr>
            </a:p>
          </p:txBody>
        </p:sp>
      </p:grpSp>
      <p:grpSp>
        <p:nvGrpSpPr>
          <p:cNvPr id="10" name="Group 9">
            <a:extLst>
              <a:ext uri="{FF2B5EF4-FFF2-40B4-BE49-F238E27FC236}">
                <a16:creationId xmlns:a16="http://schemas.microsoft.com/office/drawing/2014/main" id="{AF60DDC8-258B-5A7E-9BED-270D0B99AFFF}"/>
              </a:ext>
            </a:extLst>
          </p:cNvPr>
          <p:cNvGrpSpPr/>
          <p:nvPr/>
        </p:nvGrpSpPr>
        <p:grpSpPr>
          <a:xfrm>
            <a:off x="5460530" y="2902419"/>
            <a:ext cx="4943199" cy="1349408"/>
            <a:chOff x="4274413" y="1219142"/>
            <a:chExt cx="4561243" cy="1461858"/>
          </a:xfrm>
        </p:grpSpPr>
        <p:sp>
          <p:nvSpPr>
            <p:cNvPr id="11" name="TextBox 10">
              <a:extLst>
                <a:ext uri="{FF2B5EF4-FFF2-40B4-BE49-F238E27FC236}">
                  <a16:creationId xmlns:a16="http://schemas.microsoft.com/office/drawing/2014/main" id="{ED1F1B91-E6CA-C344-CA19-6909191B8C6A}"/>
                </a:ext>
              </a:extLst>
            </p:cNvPr>
            <p:cNvSpPr txBox="1"/>
            <p:nvPr/>
          </p:nvSpPr>
          <p:spPr>
            <a:xfrm>
              <a:off x="4274413" y="1219142"/>
              <a:ext cx="4561241" cy="377118"/>
            </a:xfrm>
            <a:prstGeom prst="rect">
              <a:avLst/>
            </a:prstGeom>
            <a:solidFill>
              <a:schemeClr val="accent1">
                <a:lumMod val="40000"/>
                <a:lumOff val="60000"/>
              </a:schemeClr>
            </a:solidFill>
            <a:ln>
              <a:solidFill>
                <a:srgbClr val="0070C0"/>
              </a:solidFill>
            </a:ln>
          </p:spPr>
          <p:txBody>
            <a:bodyPr wrap="square" rtlCol="0">
              <a:spAutoFit/>
            </a:bodyPr>
            <a:lstStyle/>
            <a:p>
              <a:pPr defTabSz="422041">
                <a:defRPr/>
              </a:pPr>
              <a:r>
                <a:rPr lang="en-GB" sz="1662" b="1" dirty="0">
                  <a:solidFill>
                    <a:prstClr val="black"/>
                  </a:solidFill>
                  <a:latin typeface="Arial Narrow" panose="020B0606020202030204" pitchFamily="34" charset="0"/>
                </a:rPr>
                <a:t>Recording an Animation</a:t>
              </a:r>
              <a:endParaRPr lang="en-GB" sz="1108" dirty="0">
                <a:solidFill>
                  <a:prstClr val="black"/>
                </a:solidFill>
                <a:latin typeface="Arial Narrow" panose="020B0606020202030204" pitchFamily="34" charset="0"/>
              </a:endParaRPr>
            </a:p>
          </p:txBody>
        </p:sp>
        <p:sp>
          <p:nvSpPr>
            <p:cNvPr id="12" name="TextBox 11">
              <a:extLst>
                <a:ext uri="{FF2B5EF4-FFF2-40B4-BE49-F238E27FC236}">
                  <a16:creationId xmlns:a16="http://schemas.microsoft.com/office/drawing/2014/main" id="{1B641D15-B97C-9262-6650-65B57650C0E5}"/>
                </a:ext>
              </a:extLst>
            </p:cNvPr>
            <p:cNvSpPr txBox="1"/>
            <p:nvPr/>
          </p:nvSpPr>
          <p:spPr>
            <a:xfrm>
              <a:off x="4274415" y="1580699"/>
              <a:ext cx="4561241" cy="1100301"/>
            </a:xfrm>
            <a:prstGeom prst="rect">
              <a:avLst/>
            </a:prstGeom>
            <a:solidFill>
              <a:schemeClr val="accent6">
                <a:lumMod val="20000"/>
                <a:lumOff val="80000"/>
              </a:schemeClr>
            </a:solidFill>
            <a:ln>
              <a:solidFill>
                <a:srgbClr val="0070C0"/>
              </a:solidFill>
            </a:ln>
          </p:spPr>
          <p:txBody>
            <a:bodyPr wrap="square" rtlCol="0">
              <a:spAutoFit/>
            </a:bodyPr>
            <a:lstStyle/>
            <a:p>
              <a:pPr defTabSz="422041">
                <a:defRPr/>
              </a:pPr>
              <a:r>
                <a:rPr lang="en-GB" altLang="en-US" sz="1200" dirty="0">
                  <a:solidFill>
                    <a:prstClr val="black"/>
                  </a:solidFill>
                  <a:latin typeface="Century Gothic" panose="020B0502020202020204"/>
                </a:rPr>
                <a:t>Rather than creating single images, frame by frame, this type of animation is performed by recording all movement of objects on the backdrop. Objects (e.g. characters) can be added, then moved to any desired new location. When recorded, the movement can be played back as a short animation. </a:t>
              </a:r>
              <a:endParaRPr lang="en-GB" sz="1200" dirty="0">
                <a:solidFill>
                  <a:prstClr val="black"/>
                </a:solidFill>
                <a:latin typeface="Arial Narrow" panose="020B0606020202030204" pitchFamily="34" charset="0"/>
              </a:endParaRPr>
            </a:p>
          </p:txBody>
        </p:sp>
      </p:grpSp>
      <p:pic>
        <p:nvPicPr>
          <p:cNvPr id="1026" name="Picture 2">
            <a:extLst>
              <a:ext uri="{FF2B5EF4-FFF2-40B4-BE49-F238E27FC236}">
                <a16:creationId xmlns:a16="http://schemas.microsoft.com/office/drawing/2014/main" id="{C671A3CE-E922-E8B7-0EBB-F9533E27F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945" y="5699226"/>
            <a:ext cx="1006692" cy="10066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ellyCam">
            <a:extLst>
              <a:ext uri="{FF2B5EF4-FFF2-40B4-BE49-F238E27FC236}">
                <a16:creationId xmlns:a16="http://schemas.microsoft.com/office/drawing/2014/main" id="{9AAFDCF8-DDD9-A9FF-9F25-CA18E9154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6445" y="5930331"/>
            <a:ext cx="741912" cy="74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40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B0FC01-DB1C-4678-99B3-E79EEC7ED984}"/>
              </a:ext>
            </a:extLst>
          </p:cNvPr>
          <p:cNvPicPr/>
          <p:nvPr/>
        </p:nvPicPr>
        <p:blipFill>
          <a:blip r:embed="rId2" cstate="print">
            <a:clrChange>
              <a:clrFrom>
                <a:srgbClr val="FFFFFF"/>
              </a:clrFrom>
              <a:clrTo>
                <a:srgbClr val="FFFFFF">
                  <a:alpha val="0"/>
                </a:srgbClr>
              </a:clrTo>
            </a:clrChange>
          </a:blip>
          <a:stretch>
            <a:fillRect/>
          </a:stretch>
        </p:blipFill>
        <p:spPr>
          <a:xfrm>
            <a:off x="9919370" y="266351"/>
            <a:ext cx="478073" cy="465993"/>
          </a:xfrm>
          <a:prstGeom prst="rect">
            <a:avLst/>
          </a:prstGeom>
        </p:spPr>
      </p:pic>
      <p:graphicFrame>
        <p:nvGraphicFramePr>
          <p:cNvPr id="5" name="Table 5">
            <a:extLst>
              <a:ext uri="{FF2B5EF4-FFF2-40B4-BE49-F238E27FC236}">
                <a16:creationId xmlns:a16="http://schemas.microsoft.com/office/drawing/2014/main" id="{71600635-6AC6-4378-8FD8-9E0AFD2AA56A}"/>
              </a:ext>
            </a:extLst>
          </p:cNvPr>
          <p:cNvGraphicFramePr>
            <a:graphicFrameLocks noGrp="1"/>
          </p:cNvGraphicFramePr>
          <p:nvPr/>
        </p:nvGraphicFramePr>
        <p:xfrm>
          <a:off x="1794556" y="735674"/>
          <a:ext cx="3585164" cy="5753392"/>
        </p:xfrm>
        <a:graphic>
          <a:graphicData uri="http://schemas.openxmlformats.org/drawingml/2006/table">
            <a:tbl>
              <a:tblPr firstRow="1" bandRow="1">
                <a:tableStyleId>{5DA37D80-6434-44D0-A028-1B22A696006F}</a:tableStyleId>
              </a:tblPr>
              <a:tblGrid>
                <a:gridCol w="1661984">
                  <a:extLst>
                    <a:ext uri="{9D8B030D-6E8A-4147-A177-3AD203B41FA5}">
                      <a16:colId xmlns:a16="http://schemas.microsoft.com/office/drawing/2014/main" val="2368232625"/>
                    </a:ext>
                  </a:extLst>
                </a:gridCol>
                <a:gridCol w="1923180">
                  <a:extLst>
                    <a:ext uri="{9D8B030D-6E8A-4147-A177-3AD203B41FA5}">
                      <a16:colId xmlns:a16="http://schemas.microsoft.com/office/drawing/2014/main" val="876400432"/>
                    </a:ext>
                  </a:extLst>
                </a:gridCol>
              </a:tblGrid>
              <a:tr h="459252">
                <a:tc gridSpan="2">
                  <a:txBody>
                    <a:bodyPr/>
                    <a:lstStyle/>
                    <a:p>
                      <a:r>
                        <a:rPr lang="en-GB" sz="2200" b="1" dirty="0">
                          <a:latin typeface="Arial" panose="020B0604020202020204" pitchFamily="34" charset="0"/>
                          <a:cs typeface="Arial" panose="020B0604020202020204" pitchFamily="34" charset="0"/>
                        </a:rPr>
                        <a:t>Key Vocabulary </a:t>
                      </a:r>
                    </a:p>
                  </a:txBody>
                  <a:tcPr marL="84406" marR="84406" marT="42203" marB="42203" anchor="ctr">
                    <a:solidFill>
                      <a:schemeClr val="accent3"/>
                    </a:solidFill>
                  </a:tcPr>
                </a:tc>
                <a:tc hMerge="1">
                  <a:txBody>
                    <a:bodyPr/>
                    <a:lstStyle/>
                    <a:p>
                      <a:endParaRPr lang="en-GB"/>
                    </a:p>
                  </a:txBody>
                  <a:tcPr/>
                </a:tc>
                <a:extLst>
                  <a:ext uri="{0D108BD9-81ED-4DB2-BD59-A6C34878D82A}">
                    <a16:rowId xmlns:a16="http://schemas.microsoft.com/office/drawing/2014/main" val="292055210"/>
                  </a:ext>
                </a:extLst>
              </a:tr>
              <a:tr h="0">
                <a:tc>
                  <a:txBody>
                    <a:bodyPr/>
                    <a:lstStyle/>
                    <a:p>
                      <a:r>
                        <a:rPr lang="en-GB" sz="1400" b="1" dirty="0">
                          <a:latin typeface="Arial" panose="020B0604020202020204" pitchFamily="34" charset="0"/>
                          <a:cs typeface="Arial" panose="020B0604020202020204" pitchFamily="34" charset="0"/>
                        </a:rPr>
                        <a:t>online</a:t>
                      </a:r>
                    </a:p>
                  </a:txBody>
                  <a:tcPr marL="84406" marR="84406" marT="42203" marB="42203" anchor="ctr">
                    <a:solidFill>
                      <a:schemeClr val="bg1"/>
                    </a:solidFill>
                  </a:tcPr>
                </a:tc>
                <a:tc>
                  <a:txBody>
                    <a:bodyPr/>
                    <a:lstStyle/>
                    <a:p>
                      <a:r>
                        <a:rPr lang="en-GB" sz="1100" dirty="0">
                          <a:latin typeface="Arial" panose="020B0604020202020204" pitchFamily="34" charset="0"/>
                          <a:cs typeface="Arial" panose="020B0604020202020204" pitchFamily="34" charset="0"/>
                        </a:rPr>
                        <a:t>Activities that are carried out using the Internet.</a:t>
                      </a:r>
                    </a:p>
                  </a:txBody>
                  <a:tcPr marL="84406" marR="84406" marT="42203" marB="42203" anchor="ctr">
                    <a:solidFill>
                      <a:schemeClr val="bg1"/>
                    </a:solidFill>
                  </a:tcPr>
                </a:tc>
                <a:extLst>
                  <a:ext uri="{0D108BD9-81ED-4DB2-BD59-A6C34878D82A}">
                    <a16:rowId xmlns:a16="http://schemas.microsoft.com/office/drawing/2014/main" val="4189177851"/>
                  </a:ext>
                </a:extLst>
              </a:tr>
              <a:tr h="0">
                <a:tc>
                  <a:txBody>
                    <a:bodyPr/>
                    <a:lstStyle/>
                    <a:p>
                      <a:r>
                        <a:rPr lang="en-GB" sz="1400" b="1" dirty="0">
                          <a:latin typeface="Arial" panose="020B0604020202020204" pitchFamily="34" charset="0"/>
                          <a:cs typeface="Arial" panose="020B0604020202020204" pitchFamily="34" charset="0"/>
                        </a:rPr>
                        <a:t>cyberbullying</a:t>
                      </a:r>
                    </a:p>
                  </a:txBody>
                  <a:tcPr marL="84406" marR="84406" marT="42203" marB="42203" anchor="ctr">
                    <a:solidFill>
                      <a:schemeClr val="bg1"/>
                    </a:solidFill>
                  </a:tcPr>
                </a:tc>
                <a:tc>
                  <a:txBody>
                    <a:bodyPr/>
                    <a:lstStyle/>
                    <a:p>
                      <a:r>
                        <a:rPr lang="en-GB" sz="1100" dirty="0">
                          <a:latin typeface="Arial" panose="020B0604020202020204" pitchFamily="34" charset="0"/>
                          <a:cs typeface="Arial" panose="020B0604020202020204" pitchFamily="34" charset="0"/>
                        </a:rPr>
                        <a:t>Using electronic communication to bully someone.</a:t>
                      </a:r>
                    </a:p>
                  </a:txBody>
                  <a:tcPr marL="84406" marR="84406" marT="42203" marB="42203" anchor="ctr">
                    <a:solidFill>
                      <a:schemeClr val="bg1"/>
                    </a:solidFill>
                  </a:tcPr>
                </a:tc>
                <a:extLst>
                  <a:ext uri="{0D108BD9-81ED-4DB2-BD59-A6C34878D82A}">
                    <a16:rowId xmlns:a16="http://schemas.microsoft.com/office/drawing/2014/main" val="1521765047"/>
                  </a:ext>
                </a:extLst>
              </a:tr>
              <a:tr h="0">
                <a:tc>
                  <a:txBody>
                    <a:bodyPr/>
                    <a:lstStyle/>
                    <a:p>
                      <a:r>
                        <a:rPr lang="en-GB" sz="1400" b="1" dirty="0">
                          <a:latin typeface="Arial" panose="020B0604020202020204" pitchFamily="34" charset="0"/>
                          <a:cs typeface="Arial" panose="020B0604020202020204" pitchFamily="34" charset="0"/>
                        </a:rPr>
                        <a:t>message</a:t>
                      </a:r>
                    </a:p>
                  </a:txBody>
                  <a:tcPr marL="84406" marR="84406" marT="42203" marB="42203" anchor="ctr">
                    <a:solidFill>
                      <a:schemeClr val="bg1"/>
                    </a:solidFill>
                  </a:tcPr>
                </a:tc>
                <a:tc>
                  <a:txBody>
                    <a:bodyPr/>
                    <a:lstStyle/>
                    <a:p>
                      <a:r>
                        <a:rPr lang="en-GB" sz="1100" dirty="0">
                          <a:latin typeface="Arial" panose="020B0604020202020204" pitchFamily="34" charset="0"/>
                          <a:cs typeface="Arial" panose="020B0604020202020204" pitchFamily="34" charset="0"/>
                        </a:rPr>
                        <a:t>Any type of online communication that is sent to someone else.  It is usually words or pictures.</a:t>
                      </a:r>
                    </a:p>
                  </a:txBody>
                  <a:tcPr marL="84406" marR="84406" marT="42203" marB="42203" anchor="ctr">
                    <a:solidFill>
                      <a:schemeClr val="bg1"/>
                    </a:solidFill>
                  </a:tcPr>
                </a:tc>
                <a:extLst>
                  <a:ext uri="{0D108BD9-81ED-4DB2-BD59-A6C34878D82A}">
                    <a16:rowId xmlns:a16="http://schemas.microsoft.com/office/drawing/2014/main" val="420411257"/>
                  </a:ext>
                </a:extLst>
              </a:tr>
              <a:tr h="0">
                <a:tc>
                  <a:txBody>
                    <a:bodyPr/>
                    <a:lstStyle/>
                    <a:p>
                      <a:r>
                        <a:rPr lang="en-GB" sz="1400" b="1" dirty="0">
                          <a:latin typeface="Arial" panose="020B0604020202020204" pitchFamily="34" charset="0"/>
                          <a:cs typeface="Arial" panose="020B0604020202020204" pitchFamily="34" charset="0"/>
                        </a:rPr>
                        <a:t>search engine</a:t>
                      </a:r>
                    </a:p>
                  </a:txBody>
                  <a:tcPr marL="84406" marR="84406" marT="42203" marB="42203" anchor="ctr">
                    <a:solidFill>
                      <a:schemeClr val="bg1"/>
                    </a:solidFill>
                  </a:tcPr>
                </a:tc>
                <a:tc>
                  <a:txBody>
                    <a:bodyPr/>
                    <a:lstStyle/>
                    <a:p>
                      <a:r>
                        <a:rPr lang="en-US" sz="1100" dirty="0">
                          <a:latin typeface="Arial" panose="020B0604020202020204" pitchFamily="34" charset="0"/>
                          <a:cs typeface="Arial" panose="020B0604020202020204" pitchFamily="34" charset="0"/>
                        </a:rPr>
                        <a:t>A program that searches for items or webpages online.</a:t>
                      </a:r>
                    </a:p>
                  </a:txBody>
                  <a:tcPr marL="84406" marR="84406" marT="42203" marB="42203" anchor="ctr">
                    <a:solidFill>
                      <a:schemeClr val="bg1"/>
                    </a:solidFill>
                  </a:tcPr>
                </a:tc>
                <a:extLst>
                  <a:ext uri="{0D108BD9-81ED-4DB2-BD59-A6C34878D82A}">
                    <a16:rowId xmlns:a16="http://schemas.microsoft.com/office/drawing/2014/main" val="434327268"/>
                  </a:ext>
                </a:extLst>
              </a:tr>
              <a:tr h="0">
                <a:tc>
                  <a:txBody>
                    <a:bodyPr/>
                    <a:lstStyle/>
                    <a:p>
                      <a:r>
                        <a:rPr lang="en-GB" sz="1400" b="1" dirty="0">
                          <a:latin typeface="Arial" panose="020B0604020202020204" pitchFamily="34" charset="0"/>
                          <a:cs typeface="Arial" panose="020B0604020202020204" pitchFamily="34" charset="0"/>
                        </a:rPr>
                        <a:t>search results</a:t>
                      </a:r>
                    </a:p>
                  </a:txBody>
                  <a:tcPr marL="84406" marR="84406" marT="42203" marB="42203" anchor="ctr">
                    <a:solidFill>
                      <a:schemeClr val="bg1"/>
                    </a:solidFill>
                  </a:tcPr>
                </a:tc>
                <a:tc>
                  <a:txBody>
                    <a:bodyPr/>
                    <a:lstStyle/>
                    <a:p>
                      <a:r>
                        <a:rPr lang="en-US" sz="1100" dirty="0">
                          <a:latin typeface="Arial" panose="020B0604020202020204" pitchFamily="34" charset="0"/>
                          <a:cs typeface="Arial" panose="020B0604020202020204" pitchFamily="34" charset="0"/>
                        </a:rPr>
                        <a:t>A list of webpages that appear after something has been searched for.</a:t>
                      </a:r>
                    </a:p>
                  </a:txBody>
                  <a:tcPr marL="84406" marR="84406" marT="42203" marB="42203" anchor="ctr">
                    <a:solidFill>
                      <a:schemeClr val="bg1"/>
                    </a:solidFill>
                  </a:tcPr>
                </a:tc>
                <a:extLst>
                  <a:ext uri="{0D108BD9-81ED-4DB2-BD59-A6C34878D82A}">
                    <a16:rowId xmlns:a16="http://schemas.microsoft.com/office/drawing/2014/main" val="3964903357"/>
                  </a:ext>
                </a:extLst>
              </a:tr>
              <a:tr h="0">
                <a:tc>
                  <a:txBody>
                    <a:bodyPr/>
                    <a:lstStyle/>
                    <a:p>
                      <a:r>
                        <a:rPr lang="en-GB" sz="1400" b="1" dirty="0">
                          <a:latin typeface="Arial" panose="020B0604020202020204" pitchFamily="34" charset="0"/>
                          <a:cs typeface="Arial" panose="020B0604020202020204" pitchFamily="34" charset="0"/>
                        </a:rPr>
                        <a:t>plagiarism</a:t>
                      </a:r>
                    </a:p>
                  </a:txBody>
                  <a:tcPr marL="84406" marR="84406" marT="42203" marB="42203" anchor="ctr">
                    <a:solidFill>
                      <a:schemeClr val="bg1"/>
                    </a:solidFill>
                  </a:tcPr>
                </a:tc>
                <a:tc>
                  <a:txBody>
                    <a:bodyPr/>
                    <a:lstStyle/>
                    <a:p>
                      <a:r>
                        <a:rPr lang="en-US" sz="1100" dirty="0">
                          <a:latin typeface="Arial" panose="020B0604020202020204" pitchFamily="34" charset="0"/>
                          <a:cs typeface="Arial" panose="020B0604020202020204" pitchFamily="34" charset="0"/>
                        </a:rPr>
                        <a:t>Taking someone else’s word or ideas and saying they are your own.</a:t>
                      </a:r>
                    </a:p>
                  </a:txBody>
                  <a:tcPr marL="84406" marR="84406" marT="42203" marB="42203" anchor="ctr">
                    <a:solidFill>
                      <a:schemeClr val="bg1"/>
                    </a:solidFill>
                  </a:tcPr>
                </a:tc>
                <a:extLst>
                  <a:ext uri="{0D108BD9-81ED-4DB2-BD59-A6C34878D82A}">
                    <a16:rowId xmlns:a16="http://schemas.microsoft.com/office/drawing/2014/main" val="1163083010"/>
                  </a:ext>
                </a:extLst>
              </a:tr>
              <a:tr h="0">
                <a:tc>
                  <a:txBody>
                    <a:bodyPr/>
                    <a:lstStyle/>
                    <a:p>
                      <a:r>
                        <a:rPr lang="en-GB" sz="1400" b="1" dirty="0">
                          <a:latin typeface="Arial" panose="020B0604020202020204" pitchFamily="34" charset="0"/>
                          <a:cs typeface="Arial" panose="020B0604020202020204" pitchFamily="34" charset="0"/>
                        </a:rPr>
                        <a:t>profile</a:t>
                      </a:r>
                    </a:p>
                  </a:txBody>
                  <a:tcPr marL="84406" marR="84406" marT="42203" marB="42203" anchor="ctr">
                    <a:solidFill>
                      <a:schemeClr val="bg1"/>
                    </a:solidFill>
                  </a:tcPr>
                </a:tc>
                <a:tc>
                  <a:txBody>
                    <a:bodyPr/>
                    <a:lstStyle/>
                    <a:p>
                      <a:r>
                        <a:rPr lang="en-US" sz="1100" dirty="0">
                          <a:latin typeface="Arial" panose="020B0604020202020204" pitchFamily="34" charset="0"/>
                          <a:cs typeface="Arial" panose="020B0604020202020204" pitchFamily="34" charset="0"/>
                        </a:rPr>
                        <a:t>A collection of personal details about someone.</a:t>
                      </a:r>
                    </a:p>
                  </a:txBody>
                  <a:tcPr marL="84406" marR="84406" marT="42203" marB="42203" anchor="ctr">
                    <a:solidFill>
                      <a:schemeClr val="bg1"/>
                    </a:solidFill>
                  </a:tcPr>
                </a:tc>
                <a:extLst>
                  <a:ext uri="{0D108BD9-81ED-4DB2-BD59-A6C34878D82A}">
                    <a16:rowId xmlns:a16="http://schemas.microsoft.com/office/drawing/2014/main" val="963100147"/>
                  </a:ext>
                </a:extLst>
              </a:tr>
              <a:tr h="0">
                <a:tc>
                  <a:txBody>
                    <a:bodyPr/>
                    <a:lstStyle/>
                    <a:p>
                      <a:r>
                        <a:rPr lang="en-GB" sz="1400" b="1" dirty="0">
                          <a:latin typeface="Arial" panose="020B0604020202020204" pitchFamily="34" charset="0"/>
                          <a:cs typeface="Arial" panose="020B0604020202020204" pitchFamily="34" charset="0"/>
                        </a:rPr>
                        <a:t>private</a:t>
                      </a:r>
                    </a:p>
                  </a:txBody>
                  <a:tcPr marL="84406" marR="84406" marT="42203" marB="42203" anchor="ctr">
                    <a:solidFill>
                      <a:schemeClr val="bg1"/>
                    </a:solidFill>
                  </a:tcPr>
                </a:tc>
                <a:tc>
                  <a:txBody>
                    <a:bodyPr/>
                    <a:lstStyle/>
                    <a:p>
                      <a:r>
                        <a:rPr lang="en-US" sz="1100" dirty="0">
                          <a:latin typeface="Arial" panose="020B0604020202020204" pitchFamily="34" charset="0"/>
                          <a:cs typeface="Arial" panose="020B0604020202020204" pitchFamily="34" charset="0"/>
                        </a:rPr>
                        <a:t>Belonging to or for the use of one person or group of people.</a:t>
                      </a:r>
                    </a:p>
                  </a:txBody>
                  <a:tcPr marL="84406" marR="84406" marT="42203" marB="42203" anchor="ctr">
                    <a:solidFill>
                      <a:schemeClr val="bg1"/>
                    </a:solidFill>
                  </a:tcPr>
                </a:tc>
                <a:extLst>
                  <a:ext uri="{0D108BD9-81ED-4DB2-BD59-A6C34878D82A}">
                    <a16:rowId xmlns:a16="http://schemas.microsoft.com/office/drawing/2014/main" val="3511599584"/>
                  </a:ext>
                </a:extLst>
              </a:tr>
              <a:tr h="0">
                <a:tc>
                  <a:txBody>
                    <a:bodyPr/>
                    <a:lstStyle/>
                    <a:p>
                      <a:r>
                        <a:rPr lang="en-GB" sz="1400" b="1" dirty="0">
                          <a:latin typeface="Arial" panose="020B0604020202020204" pitchFamily="34" charset="0"/>
                          <a:cs typeface="Arial" panose="020B0604020202020204" pitchFamily="34" charset="0"/>
                        </a:rPr>
                        <a:t>public</a:t>
                      </a:r>
                    </a:p>
                  </a:txBody>
                  <a:tcPr marL="84406" marR="84406" marT="42203" marB="42203" anchor="ctr">
                    <a:solidFill>
                      <a:schemeClr val="bg1"/>
                    </a:solidFill>
                  </a:tcPr>
                </a:tc>
                <a:tc>
                  <a:txBody>
                    <a:bodyPr/>
                    <a:lstStyle/>
                    <a:p>
                      <a:r>
                        <a:rPr lang="en-US" sz="1100" dirty="0">
                          <a:latin typeface="Arial" panose="020B0604020202020204" pitchFamily="34" charset="0"/>
                          <a:cs typeface="Arial" panose="020B0604020202020204" pitchFamily="34" charset="0"/>
                        </a:rPr>
                        <a:t>Something that everyone can see.</a:t>
                      </a:r>
                    </a:p>
                  </a:txBody>
                  <a:tcPr marL="84406" marR="84406" marT="42203" marB="42203" anchor="ctr">
                    <a:solidFill>
                      <a:schemeClr val="bg1"/>
                    </a:solidFill>
                  </a:tcPr>
                </a:tc>
                <a:extLst>
                  <a:ext uri="{0D108BD9-81ED-4DB2-BD59-A6C34878D82A}">
                    <a16:rowId xmlns:a16="http://schemas.microsoft.com/office/drawing/2014/main" val="4125073925"/>
                  </a:ext>
                </a:extLst>
              </a:tr>
              <a:tr h="0">
                <a:tc>
                  <a:txBody>
                    <a:bodyPr/>
                    <a:lstStyle/>
                    <a:p>
                      <a:r>
                        <a:rPr lang="en-GB" sz="1400" b="1" dirty="0">
                          <a:latin typeface="Arial" panose="020B0604020202020204" pitchFamily="34" charset="0"/>
                          <a:cs typeface="Arial" panose="020B0604020202020204" pitchFamily="34" charset="0"/>
                        </a:rPr>
                        <a:t>personal information</a:t>
                      </a:r>
                    </a:p>
                  </a:txBody>
                  <a:tcPr marL="84406" marR="84406" marT="42203" marB="42203" anchor="ctr">
                    <a:solidFill>
                      <a:schemeClr val="bg1"/>
                    </a:solidFill>
                  </a:tcPr>
                </a:tc>
                <a:tc>
                  <a:txBody>
                    <a:bodyPr/>
                    <a:lstStyle/>
                    <a:p>
                      <a:r>
                        <a:rPr lang="en-US" sz="1100" dirty="0">
                          <a:latin typeface="Arial" panose="020B0604020202020204" pitchFamily="34" charset="0"/>
                          <a:cs typeface="Arial" panose="020B0604020202020204" pitchFamily="34" charset="0"/>
                        </a:rPr>
                        <a:t>Information that is about an individual person.</a:t>
                      </a:r>
                    </a:p>
                  </a:txBody>
                  <a:tcPr marL="84406" marR="84406" marT="42203" marB="42203" anchor="ctr">
                    <a:solidFill>
                      <a:schemeClr val="bg1"/>
                    </a:solidFill>
                  </a:tcPr>
                </a:tc>
                <a:extLst>
                  <a:ext uri="{0D108BD9-81ED-4DB2-BD59-A6C34878D82A}">
                    <a16:rowId xmlns:a16="http://schemas.microsoft.com/office/drawing/2014/main" val="3714586836"/>
                  </a:ext>
                </a:extLst>
              </a:tr>
            </a:tbl>
          </a:graphicData>
        </a:graphic>
      </p:graphicFrame>
      <p:sp>
        <p:nvSpPr>
          <p:cNvPr id="15" name="Rectangle 14">
            <a:extLst>
              <a:ext uri="{FF2B5EF4-FFF2-40B4-BE49-F238E27FC236}">
                <a16:creationId xmlns:a16="http://schemas.microsoft.com/office/drawing/2014/main" id="{169925AE-3540-45B2-BC53-1CA3C5D0D776}"/>
              </a:ext>
            </a:extLst>
          </p:cNvPr>
          <p:cNvSpPr/>
          <p:nvPr/>
        </p:nvSpPr>
        <p:spPr>
          <a:xfrm>
            <a:off x="1794558" y="288216"/>
            <a:ext cx="7990449" cy="38284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4406" tIns="42203" rIns="84406" bIns="42203" rtlCol="0" anchor="ctr"/>
          <a:lstStyle/>
          <a:p>
            <a:pPr defTabSz="422041">
              <a:defRPr/>
            </a:pPr>
            <a:r>
              <a:rPr lang="en-GB" sz="1662" b="1" dirty="0">
                <a:solidFill>
                  <a:srgbClr val="002060"/>
                </a:solidFill>
                <a:latin typeface="Century Gothic"/>
              </a:rPr>
              <a:t>Y34 Computing – Y4 Online Safety - Cycle B</a:t>
            </a:r>
            <a:endParaRPr lang="en-GB" sz="1662" b="1" dirty="0">
              <a:solidFill>
                <a:srgbClr val="002060"/>
              </a:solidFill>
              <a:latin typeface="Century Gothic" panose="020B0502020202020204" pitchFamily="34" charset="0"/>
            </a:endParaRPr>
          </a:p>
        </p:txBody>
      </p:sp>
      <p:grpSp>
        <p:nvGrpSpPr>
          <p:cNvPr id="7" name="Group 6">
            <a:extLst>
              <a:ext uri="{FF2B5EF4-FFF2-40B4-BE49-F238E27FC236}">
                <a16:creationId xmlns:a16="http://schemas.microsoft.com/office/drawing/2014/main" id="{DC88B187-C4F8-457C-934A-CB8827459615}"/>
              </a:ext>
            </a:extLst>
          </p:cNvPr>
          <p:cNvGrpSpPr/>
          <p:nvPr/>
        </p:nvGrpSpPr>
        <p:grpSpPr>
          <a:xfrm>
            <a:off x="5465042" y="1281108"/>
            <a:ext cx="4943197" cy="1917769"/>
            <a:chOff x="4284375" y="1065789"/>
            <a:chExt cx="4561241" cy="2077582"/>
          </a:xfrm>
        </p:grpSpPr>
        <p:sp>
          <p:nvSpPr>
            <p:cNvPr id="16" name="TextBox 15">
              <a:extLst>
                <a:ext uri="{FF2B5EF4-FFF2-40B4-BE49-F238E27FC236}">
                  <a16:creationId xmlns:a16="http://schemas.microsoft.com/office/drawing/2014/main" id="{6D3024B7-E202-4C3A-A670-D803999CAA16}"/>
                </a:ext>
              </a:extLst>
            </p:cNvPr>
            <p:cNvSpPr txBox="1"/>
            <p:nvPr/>
          </p:nvSpPr>
          <p:spPr>
            <a:xfrm>
              <a:off x="4284375" y="1065789"/>
              <a:ext cx="4561241" cy="377118"/>
            </a:xfrm>
            <a:prstGeom prst="rect">
              <a:avLst/>
            </a:prstGeom>
            <a:solidFill>
              <a:schemeClr val="accent1">
                <a:lumMod val="40000"/>
                <a:lumOff val="60000"/>
              </a:schemeClr>
            </a:solidFill>
            <a:ln>
              <a:solidFill>
                <a:srgbClr val="0070C0"/>
              </a:solidFill>
            </a:ln>
          </p:spPr>
          <p:txBody>
            <a:bodyPr wrap="square" rtlCol="0">
              <a:spAutoFit/>
            </a:bodyPr>
            <a:lstStyle/>
            <a:p>
              <a:pPr defTabSz="422041">
                <a:defRPr/>
              </a:pPr>
              <a:r>
                <a:rPr lang="en-GB" sz="1662" b="1" dirty="0">
                  <a:solidFill>
                    <a:prstClr val="black"/>
                  </a:solidFill>
                  <a:latin typeface="Arial Narrow" panose="020B0606020202030204" pitchFamily="34" charset="0"/>
                </a:rPr>
                <a:t>Identifying hurtful messages and how to respond</a:t>
              </a:r>
              <a:endParaRPr lang="en-GB" sz="1108" dirty="0">
                <a:solidFill>
                  <a:prstClr val="black"/>
                </a:solidFill>
                <a:latin typeface="Arial Narrow" panose="020B0606020202030204" pitchFamily="34" charset="0"/>
              </a:endParaRPr>
            </a:p>
          </p:txBody>
        </p:sp>
        <p:sp>
          <p:nvSpPr>
            <p:cNvPr id="20" name="TextBox 19">
              <a:extLst>
                <a:ext uri="{FF2B5EF4-FFF2-40B4-BE49-F238E27FC236}">
                  <a16:creationId xmlns:a16="http://schemas.microsoft.com/office/drawing/2014/main" id="{1BF2662B-5055-434D-9773-05905DE21C0E}"/>
                </a:ext>
              </a:extLst>
            </p:cNvPr>
            <p:cNvSpPr txBox="1"/>
            <p:nvPr/>
          </p:nvSpPr>
          <p:spPr>
            <a:xfrm>
              <a:off x="4284375" y="1442907"/>
              <a:ext cx="4561241" cy="1700464"/>
            </a:xfrm>
            <a:prstGeom prst="rect">
              <a:avLst/>
            </a:prstGeom>
            <a:solidFill>
              <a:schemeClr val="accent6">
                <a:lumMod val="20000"/>
                <a:lumOff val="80000"/>
              </a:schemeClr>
            </a:solidFill>
            <a:ln>
              <a:solidFill>
                <a:srgbClr val="0070C0"/>
              </a:solidFill>
            </a:ln>
          </p:spPr>
          <p:txBody>
            <a:bodyPr wrap="square" rtlCol="0">
              <a:spAutoFit/>
            </a:bodyPr>
            <a:lstStyle/>
            <a:p>
              <a:pPr defTabSz="422041">
                <a:defRPr/>
              </a:pPr>
              <a:r>
                <a:rPr lang="en-GB" altLang="en-US" sz="1200" dirty="0">
                  <a:solidFill>
                    <a:prstClr val="black"/>
                  </a:solidFill>
                  <a:latin typeface="Century Gothic" panose="020B0502020202020204"/>
                </a:rPr>
                <a:t>If somebody keeps saying hurtful things on purpose, we might count that as bullying. It can be just the same online. </a:t>
              </a:r>
              <a:r>
                <a:rPr lang="en-GB" sz="1200" spc="-80" dirty="0">
                  <a:solidFill>
                    <a:prstClr val="black"/>
                  </a:solidFill>
                  <a:latin typeface="Century Gothic" panose="020B0502020202020204"/>
                </a:rPr>
                <a:t>You should always tell a trusted adult if you are worried about something you see or do online. </a:t>
              </a:r>
              <a:r>
                <a:rPr lang="en-GB" sz="1200" spc="-70" dirty="0">
                  <a:solidFill>
                    <a:prstClr val="black"/>
                  </a:solidFill>
                  <a:latin typeface="Century Gothic" panose="020B0502020202020204"/>
                </a:rPr>
                <a:t>If the message is from a stranger, don’t reply, just ask an adult to help block them. </a:t>
              </a:r>
              <a:r>
                <a:rPr lang="en-GB" sz="1200" spc="-50" dirty="0">
                  <a:solidFill>
                    <a:prstClr val="black"/>
                  </a:solidFill>
                  <a:latin typeface="Century Gothic" panose="020B0502020202020204"/>
                </a:rPr>
                <a:t>If you think you might have written something mean, you should say sorry and remove the comment if you can. Remember to think about how hurtful your words could be when writing something online.</a:t>
              </a:r>
            </a:p>
          </p:txBody>
        </p:sp>
      </p:grpSp>
      <p:sp>
        <p:nvSpPr>
          <p:cNvPr id="25" name="TextBox 24">
            <a:extLst>
              <a:ext uri="{FF2B5EF4-FFF2-40B4-BE49-F238E27FC236}">
                <a16:creationId xmlns:a16="http://schemas.microsoft.com/office/drawing/2014/main" id="{C5489A0F-651D-4FBD-B7E9-F16A8969590A}"/>
              </a:ext>
            </a:extLst>
          </p:cNvPr>
          <p:cNvSpPr txBox="1"/>
          <p:nvPr/>
        </p:nvSpPr>
        <p:spPr>
          <a:xfrm>
            <a:off x="5465042" y="818533"/>
            <a:ext cx="4943199" cy="376385"/>
          </a:xfrm>
          <a:prstGeom prst="rect">
            <a:avLst/>
          </a:prstGeom>
          <a:solidFill>
            <a:schemeClr val="accent4">
              <a:lumMod val="60000"/>
              <a:lumOff val="40000"/>
            </a:schemeClr>
          </a:solidFill>
          <a:ln>
            <a:solidFill>
              <a:srgbClr val="0070C0"/>
            </a:solidFill>
          </a:ln>
        </p:spPr>
        <p:txBody>
          <a:bodyPr wrap="square" rtlCol="0">
            <a:spAutoFit/>
          </a:bodyPr>
          <a:lstStyle/>
          <a:p>
            <a:pPr defTabSz="422041">
              <a:defRPr/>
            </a:pPr>
            <a:r>
              <a:rPr lang="en-GB" sz="1846" b="1" dirty="0">
                <a:solidFill>
                  <a:prstClr val="black"/>
                </a:solidFill>
                <a:latin typeface="Century Gothic" panose="020B0502020202020204"/>
              </a:rPr>
              <a:t>Key Concept: Keeping safe online</a:t>
            </a:r>
            <a:endParaRPr lang="en-GB" sz="1015" dirty="0">
              <a:solidFill>
                <a:prstClr val="black"/>
              </a:solidFill>
              <a:latin typeface="Century Gothic" panose="020B0502020202020204"/>
            </a:endParaRPr>
          </a:p>
        </p:txBody>
      </p:sp>
      <p:grpSp>
        <p:nvGrpSpPr>
          <p:cNvPr id="6" name="Group 5">
            <a:extLst>
              <a:ext uri="{FF2B5EF4-FFF2-40B4-BE49-F238E27FC236}">
                <a16:creationId xmlns:a16="http://schemas.microsoft.com/office/drawing/2014/main" id="{F4ADD0DD-38B6-DCCB-FFF5-8A63BC3087AD}"/>
              </a:ext>
            </a:extLst>
          </p:cNvPr>
          <p:cNvGrpSpPr/>
          <p:nvPr/>
        </p:nvGrpSpPr>
        <p:grpSpPr>
          <a:xfrm>
            <a:off x="5465042" y="3283728"/>
            <a:ext cx="4943197" cy="1363415"/>
            <a:chOff x="4284375" y="-4260"/>
            <a:chExt cx="4561241" cy="1477032"/>
          </a:xfrm>
        </p:grpSpPr>
        <p:sp>
          <p:nvSpPr>
            <p:cNvPr id="8" name="TextBox 7">
              <a:extLst>
                <a:ext uri="{FF2B5EF4-FFF2-40B4-BE49-F238E27FC236}">
                  <a16:creationId xmlns:a16="http://schemas.microsoft.com/office/drawing/2014/main" id="{551D2565-9C3F-1873-D27E-5F7D275DA778}"/>
                </a:ext>
              </a:extLst>
            </p:cNvPr>
            <p:cNvSpPr txBox="1"/>
            <p:nvPr/>
          </p:nvSpPr>
          <p:spPr>
            <a:xfrm>
              <a:off x="4284375" y="-4260"/>
              <a:ext cx="4561241" cy="377118"/>
            </a:xfrm>
            <a:prstGeom prst="rect">
              <a:avLst/>
            </a:prstGeom>
            <a:solidFill>
              <a:schemeClr val="accent1">
                <a:lumMod val="40000"/>
                <a:lumOff val="60000"/>
              </a:schemeClr>
            </a:solidFill>
            <a:ln>
              <a:solidFill>
                <a:srgbClr val="0070C0"/>
              </a:solidFill>
            </a:ln>
          </p:spPr>
          <p:txBody>
            <a:bodyPr wrap="square" rtlCol="0">
              <a:spAutoFit/>
            </a:bodyPr>
            <a:lstStyle/>
            <a:p>
              <a:pPr defTabSz="422041">
                <a:defRPr/>
              </a:pPr>
              <a:r>
                <a:rPr lang="en-GB" sz="1662" b="1" dirty="0">
                  <a:solidFill>
                    <a:prstClr val="black"/>
                  </a:solidFill>
                  <a:latin typeface="Arial Narrow" panose="020B0606020202030204" pitchFamily="34" charset="0"/>
                </a:rPr>
                <a:t>Identifying plagiarism</a:t>
              </a:r>
              <a:endParaRPr lang="en-GB" sz="1108" dirty="0">
                <a:solidFill>
                  <a:prstClr val="black"/>
                </a:solidFill>
                <a:latin typeface="Arial Narrow" panose="020B0606020202030204" pitchFamily="34" charset="0"/>
              </a:endParaRPr>
            </a:p>
          </p:txBody>
        </p:sp>
        <p:sp>
          <p:nvSpPr>
            <p:cNvPr id="9" name="TextBox 8">
              <a:extLst>
                <a:ext uri="{FF2B5EF4-FFF2-40B4-BE49-F238E27FC236}">
                  <a16:creationId xmlns:a16="http://schemas.microsoft.com/office/drawing/2014/main" id="{0345EDCB-C3A8-76AE-D65E-BD0CEE2199F4}"/>
                </a:ext>
              </a:extLst>
            </p:cNvPr>
            <p:cNvSpPr txBox="1"/>
            <p:nvPr/>
          </p:nvSpPr>
          <p:spPr>
            <a:xfrm>
              <a:off x="4284375" y="372471"/>
              <a:ext cx="4561241" cy="1100301"/>
            </a:xfrm>
            <a:prstGeom prst="rect">
              <a:avLst/>
            </a:prstGeom>
            <a:solidFill>
              <a:schemeClr val="accent6">
                <a:lumMod val="20000"/>
                <a:lumOff val="80000"/>
              </a:schemeClr>
            </a:solidFill>
            <a:ln>
              <a:solidFill>
                <a:srgbClr val="0070C0"/>
              </a:solidFill>
            </a:ln>
          </p:spPr>
          <p:txBody>
            <a:bodyPr wrap="square" rtlCol="0">
              <a:spAutoFit/>
            </a:bodyPr>
            <a:lstStyle/>
            <a:p>
              <a:pPr defTabSz="422041">
                <a:defRPr/>
              </a:pPr>
              <a:r>
                <a:rPr lang="en-GB" altLang="en-US" sz="1200" dirty="0">
                  <a:solidFill>
                    <a:prstClr val="black"/>
                  </a:solidFill>
                  <a:latin typeface="Century Gothic" panose="020B0502020202020204"/>
                </a:rPr>
                <a:t>Online, plagiarism can be found everywhere. Photographers’ pictures are used by other people, bloggers could have big pieces of their writing stolen and musicians could have their songs and videos copied and posted by others pretending it’s them!</a:t>
              </a:r>
            </a:p>
          </p:txBody>
        </p:sp>
      </p:grpSp>
      <p:grpSp>
        <p:nvGrpSpPr>
          <p:cNvPr id="12" name="Group 11">
            <a:extLst>
              <a:ext uri="{FF2B5EF4-FFF2-40B4-BE49-F238E27FC236}">
                <a16:creationId xmlns:a16="http://schemas.microsoft.com/office/drawing/2014/main" id="{99C54F84-60F2-797F-9054-2E3DE92149A7}"/>
              </a:ext>
            </a:extLst>
          </p:cNvPr>
          <p:cNvGrpSpPr/>
          <p:nvPr/>
        </p:nvGrpSpPr>
        <p:grpSpPr>
          <a:xfrm>
            <a:off x="5465042" y="4780164"/>
            <a:ext cx="4943197" cy="1733104"/>
            <a:chOff x="4284375" y="1065789"/>
            <a:chExt cx="4561241" cy="1877529"/>
          </a:xfrm>
        </p:grpSpPr>
        <p:sp>
          <p:nvSpPr>
            <p:cNvPr id="13" name="TextBox 12">
              <a:extLst>
                <a:ext uri="{FF2B5EF4-FFF2-40B4-BE49-F238E27FC236}">
                  <a16:creationId xmlns:a16="http://schemas.microsoft.com/office/drawing/2014/main" id="{14DFE246-DC11-832E-9838-0E3782D15108}"/>
                </a:ext>
              </a:extLst>
            </p:cNvPr>
            <p:cNvSpPr txBox="1"/>
            <p:nvPr/>
          </p:nvSpPr>
          <p:spPr>
            <a:xfrm>
              <a:off x="4284375" y="1065789"/>
              <a:ext cx="4561241" cy="377118"/>
            </a:xfrm>
            <a:prstGeom prst="rect">
              <a:avLst/>
            </a:prstGeom>
            <a:solidFill>
              <a:schemeClr val="accent1">
                <a:lumMod val="40000"/>
                <a:lumOff val="60000"/>
              </a:schemeClr>
            </a:solidFill>
            <a:ln>
              <a:solidFill>
                <a:srgbClr val="0070C0"/>
              </a:solidFill>
            </a:ln>
          </p:spPr>
          <p:txBody>
            <a:bodyPr wrap="square" rtlCol="0">
              <a:spAutoFit/>
            </a:bodyPr>
            <a:lstStyle/>
            <a:p>
              <a:pPr defTabSz="422041">
                <a:defRPr/>
              </a:pPr>
              <a:r>
                <a:rPr lang="en-GB" sz="1662" b="1" dirty="0">
                  <a:solidFill>
                    <a:prstClr val="black"/>
                  </a:solidFill>
                  <a:latin typeface="Arial Narrow" panose="020B0606020202030204" pitchFamily="34" charset="0"/>
                </a:rPr>
                <a:t>Online profiles</a:t>
              </a:r>
              <a:endParaRPr lang="en-GB" sz="1108" dirty="0">
                <a:solidFill>
                  <a:prstClr val="black"/>
                </a:solidFill>
                <a:latin typeface="Arial Narrow" panose="020B0606020202030204" pitchFamily="34" charset="0"/>
              </a:endParaRPr>
            </a:p>
          </p:txBody>
        </p:sp>
        <p:sp>
          <p:nvSpPr>
            <p:cNvPr id="14" name="TextBox 13">
              <a:extLst>
                <a:ext uri="{FF2B5EF4-FFF2-40B4-BE49-F238E27FC236}">
                  <a16:creationId xmlns:a16="http://schemas.microsoft.com/office/drawing/2014/main" id="{2E82A417-6AA2-B8DD-E224-7D38C07AAD28}"/>
                </a:ext>
              </a:extLst>
            </p:cNvPr>
            <p:cNvSpPr txBox="1"/>
            <p:nvPr/>
          </p:nvSpPr>
          <p:spPr>
            <a:xfrm>
              <a:off x="4284375" y="1442907"/>
              <a:ext cx="4561241" cy="1500411"/>
            </a:xfrm>
            <a:prstGeom prst="rect">
              <a:avLst/>
            </a:prstGeom>
            <a:solidFill>
              <a:schemeClr val="accent6">
                <a:lumMod val="20000"/>
                <a:lumOff val="80000"/>
              </a:schemeClr>
            </a:solidFill>
            <a:ln>
              <a:solidFill>
                <a:srgbClr val="0070C0"/>
              </a:solidFill>
            </a:ln>
          </p:spPr>
          <p:txBody>
            <a:bodyPr wrap="square" rtlCol="0">
              <a:spAutoFit/>
            </a:bodyPr>
            <a:lstStyle/>
            <a:p>
              <a:pPr defTabSz="422041">
                <a:defRPr/>
              </a:pPr>
              <a:r>
                <a:rPr lang="en-GB" altLang="en-US" sz="1200" dirty="0">
                  <a:solidFill>
                    <a:prstClr val="black"/>
                  </a:solidFill>
                  <a:latin typeface="Century Gothic" panose="020B0502020202020204"/>
                </a:rPr>
                <a:t>Only create accounts for sites and apps you are old enough to use – sites that allow children usually have stricter controls on what people can see. If you’re unsure if a piece of information should stay private, then stay safe and don’t put it on there until you’ve checked with an adult. If you see a profile containing private information, tell a trusted adult who could help you report it.</a:t>
              </a:r>
              <a:endParaRPr lang="en-GB" sz="1292" dirty="0">
                <a:solidFill>
                  <a:prstClr val="black"/>
                </a:solidFill>
                <a:latin typeface="Arial Narrow" panose="020B0606020202030204" pitchFamily="34" charset="0"/>
              </a:endParaRPr>
            </a:p>
          </p:txBody>
        </p:sp>
      </p:grpSp>
    </p:spTree>
    <p:extLst>
      <p:ext uri="{BB962C8B-B14F-4D97-AF65-F5344CB8AC3E}">
        <p14:creationId xmlns:p14="http://schemas.microsoft.com/office/powerpoint/2010/main" val="32655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2174FAD3-64BB-DB8E-31AA-25D2E5F638CE}"/>
              </a:ext>
            </a:extLst>
          </p:cNvPr>
          <p:cNvPicPr>
            <a:picLocks noChangeAspect="1"/>
          </p:cNvPicPr>
          <p:nvPr/>
        </p:nvPicPr>
        <p:blipFill rotWithShape="1">
          <a:blip r:embed="rId2"/>
          <a:srcRect t="351"/>
          <a:stretch/>
        </p:blipFill>
        <p:spPr>
          <a:xfrm>
            <a:off x="1524020" y="1282"/>
            <a:ext cx="9143980" cy="6856718"/>
          </a:xfrm>
          <a:prstGeom prst="rect">
            <a:avLst/>
          </a:prstGeom>
        </p:spPr>
      </p:pic>
    </p:spTree>
    <p:extLst>
      <p:ext uri="{BB962C8B-B14F-4D97-AF65-F5344CB8AC3E}">
        <p14:creationId xmlns:p14="http://schemas.microsoft.com/office/powerpoint/2010/main" val="1841432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D232B7-1291-15E0-15F0-DBC558D82A37}"/>
              </a:ext>
            </a:extLst>
          </p:cNvPr>
          <p:cNvPicPr>
            <a:picLocks noChangeAspect="1"/>
          </p:cNvPicPr>
          <p:nvPr/>
        </p:nvPicPr>
        <p:blipFill>
          <a:blip r:embed="rId2"/>
          <a:stretch>
            <a:fillRect/>
          </a:stretch>
        </p:blipFill>
        <p:spPr>
          <a:xfrm>
            <a:off x="123290" y="0"/>
            <a:ext cx="11918022" cy="6858000"/>
          </a:xfrm>
          <a:prstGeom prst="rect">
            <a:avLst/>
          </a:prstGeom>
        </p:spPr>
      </p:pic>
    </p:spTree>
    <p:extLst>
      <p:ext uri="{BB962C8B-B14F-4D97-AF65-F5344CB8AC3E}">
        <p14:creationId xmlns:p14="http://schemas.microsoft.com/office/powerpoint/2010/main" val="2983464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9B53-BC79-399E-BB87-8619146A567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A5D13DE-AB57-F77E-73F8-C8506EAB9FC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A84B284-48C6-252E-C250-CA6F7831147E}"/>
              </a:ext>
            </a:extLst>
          </p:cNvPr>
          <p:cNvPicPr>
            <a:picLocks noChangeAspect="1"/>
          </p:cNvPicPr>
          <p:nvPr/>
        </p:nvPicPr>
        <p:blipFill>
          <a:blip r:embed="rId2"/>
          <a:stretch>
            <a:fillRect/>
          </a:stretch>
        </p:blipFill>
        <p:spPr>
          <a:xfrm>
            <a:off x="205483" y="0"/>
            <a:ext cx="12061861" cy="6858000"/>
          </a:xfrm>
          <a:prstGeom prst="rect">
            <a:avLst/>
          </a:prstGeom>
        </p:spPr>
      </p:pic>
    </p:spTree>
    <p:extLst>
      <p:ext uri="{BB962C8B-B14F-4D97-AF65-F5344CB8AC3E}">
        <p14:creationId xmlns:p14="http://schemas.microsoft.com/office/powerpoint/2010/main" val="22564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80859-4E4D-7F4E-185B-12DD374453F9}"/>
              </a:ext>
            </a:extLst>
          </p:cNvPr>
          <p:cNvPicPr>
            <a:picLocks noChangeAspect="1"/>
          </p:cNvPicPr>
          <p:nvPr/>
        </p:nvPicPr>
        <p:blipFill>
          <a:blip r:embed="rId2"/>
          <a:stretch>
            <a:fillRect/>
          </a:stretch>
        </p:blipFill>
        <p:spPr>
          <a:xfrm>
            <a:off x="141082" y="33337"/>
            <a:ext cx="11909835" cy="6791325"/>
          </a:xfrm>
          <a:prstGeom prst="rect">
            <a:avLst/>
          </a:prstGeom>
        </p:spPr>
      </p:pic>
    </p:spTree>
    <p:extLst>
      <p:ext uri="{BB962C8B-B14F-4D97-AF65-F5344CB8AC3E}">
        <p14:creationId xmlns:p14="http://schemas.microsoft.com/office/powerpoint/2010/main" val="232496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A97F09-9668-E37E-FF22-A9FA580D7D7E}"/>
              </a:ext>
            </a:extLst>
          </p:cNvPr>
          <p:cNvSpPr txBox="1"/>
          <p:nvPr/>
        </p:nvSpPr>
        <p:spPr>
          <a:xfrm>
            <a:off x="911750" y="93571"/>
            <a:ext cx="8921363" cy="307777"/>
          </a:xfrm>
          <a:prstGeom prst="rect">
            <a:avLst/>
          </a:prstGeom>
          <a:noFill/>
        </p:spPr>
        <p:txBody>
          <a:bodyPr wrap="square" rtlCol="0">
            <a:spAutoFit/>
          </a:bodyPr>
          <a:lstStyle/>
          <a:p>
            <a:pPr algn="r" defTabSz="457200"/>
            <a:r>
              <a:rPr lang="en-GB" sz="1400" dirty="0">
                <a:solidFill>
                  <a:prstClr val="black"/>
                </a:solidFill>
                <a:latin typeface="Calibri" panose="020F0502020204030204"/>
              </a:rPr>
              <a:t>    </a:t>
            </a:r>
            <a:r>
              <a:rPr lang="en-GB" sz="1400" dirty="0">
                <a:solidFill>
                  <a:prstClr val="black"/>
                </a:solidFill>
                <a:latin typeface="Century Gothic" panose="020B0502020202020204" pitchFamily="34" charset="0"/>
              </a:rPr>
              <a:t>Milverton English Thematic Map-Year 3/4  Cycle B – Summer Term – The Romans</a:t>
            </a:r>
          </a:p>
        </p:txBody>
      </p:sp>
      <p:graphicFrame>
        <p:nvGraphicFramePr>
          <p:cNvPr id="6" name="Table 6">
            <a:extLst>
              <a:ext uri="{FF2B5EF4-FFF2-40B4-BE49-F238E27FC236}">
                <a16:creationId xmlns:a16="http://schemas.microsoft.com/office/drawing/2014/main" id="{07F88F44-5A8A-9B93-7BA5-CCFCA1103233}"/>
              </a:ext>
            </a:extLst>
          </p:cNvPr>
          <p:cNvGraphicFramePr>
            <a:graphicFrameLocks noGrp="1"/>
          </p:cNvGraphicFramePr>
          <p:nvPr/>
        </p:nvGraphicFramePr>
        <p:xfrm>
          <a:off x="1759875" y="1695892"/>
          <a:ext cx="8621866" cy="5108665"/>
        </p:xfrm>
        <a:graphic>
          <a:graphicData uri="http://schemas.openxmlformats.org/drawingml/2006/table">
            <a:tbl>
              <a:tblPr firstRow="1" bandRow="1">
                <a:tableStyleId>{5940675A-B579-460E-94D1-54222C63F5DA}</a:tableStyleId>
              </a:tblPr>
              <a:tblGrid>
                <a:gridCol w="2180742">
                  <a:extLst>
                    <a:ext uri="{9D8B030D-6E8A-4147-A177-3AD203B41FA5}">
                      <a16:colId xmlns:a16="http://schemas.microsoft.com/office/drawing/2014/main" val="3926207095"/>
                    </a:ext>
                  </a:extLst>
                </a:gridCol>
                <a:gridCol w="2307992">
                  <a:extLst>
                    <a:ext uri="{9D8B030D-6E8A-4147-A177-3AD203B41FA5}">
                      <a16:colId xmlns:a16="http://schemas.microsoft.com/office/drawing/2014/main" val="3165848519"/>
                    </a:ext>
                  </a:extLst>
                </a:gridCol>
                <a:gridCol w="4133132">
                  <a:extLst>
                    <a:ext uri="{9D8B030D-6E8A-4147-A177-3AD203B41FA5}">
                      <a16:colId xmlns:a16="http://schemas.microsoft.com/office/drawing/2014/main" val="1539926309"/>
                    </a:ext>
                  </a:extLst>
                </a:gridCol>
              </a:tblGrid>
              <a:tr h="248926">
                <a:tc>
                  <a:txBody>
                    <a:bodyPr/>
                    <a:lstStyle/>
                    <a:p>
                      <a:r>
                        <a:rPr lang="en-GB" sz="1000" b="1">
                          <a:solidFill>
                            <a:schemeClr val="tx1"/>
                          </a:solidFill>
                          <a:latin typeface="Century Gothic" panose="020B0502020202020204" pitchFamily="34" charset="0"/>
                        </a:rPr>
                        <a:t>Main Genres:</a:t>
                      </a:r>
                    </a:p>
                  </a:txBody>
                  <a:tcPr/>
                </a:tc>
                <a:tc gridSpan="2">
                  <a:txBody>
                    <a:bodyPr/>
                    <a:lstStyle/>
                    <a:p>
                      <a:r>
                        <a:rPr lang="en-GB" sz="1000" b="1" dirty="0">
                          <a:solidFill>
                            <a:schemeClr val="tx1"/>
                          </a:solidFill>
                          <a:latin typeface="Century Gothic" panose="020B0502020202020204" pitchFamily="34" charset="0"/>
                        </a:rPr>
                        <a:t>Genre Success Criteria:</a:t>
                      </a:r>
                    </a:p>
                  </a:txBody>
                  <a:tcPr/>
                </a:tc>
                <a:tc hMerge="1">
                  <a:txBody>
                    <a:bodyPr/>
                    <a:lstStyle/>
                    <a:p>
                      <a:endParaRPr lang="en-GB"/>
                    </a:p>
                  </a:txBody>
                  <a:tcPr/>
                </a:tc>
                <a:extLst>
                  <a:ext uri="{0D108BD9-81ED-4DB2-BD59-A6C34878D82A}">
                    <a16:rowId xmlns:a16="http://schemas.microsoft.com/office/drawing/2014/main" val="953355317"/>
                  </a:ext>
                </a:extLst>
              </a:tr>
              <a:tr h="679779">
                <a:tc>
                  <a:txBody>
                    <a:bodyPr/>
                    <a:lstStyle/>
                    <a:p>
                      <a:pPr algn="l">
                        <a:lnSpc>
                          <a:spcPct val="115000"/>
                        </a:lnSpc>
                        <a:spcAft>
                          <a:spcPts val="100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Narrative: To Entertain (Fables and stories with historical settings)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a:txBody>
                    <a:bodyPr/>
                    <a:lstStyle/>
                    <a:p>
                      <a:r>
                        <a:rPr lang="en-GB" sz="800" dirty="0">
                          <a:solidFill>
                            <a:schemeClr val="tx1"/>
                          </a:solidFill>
                          <a:latin typeface="Century Gothic" panose="020B0502020202020204" pitchFamily="34" charset="0"/>
                        </a:rPr>
                        <a:t>•Introduction, build-up, climax, resolution and ending </a:t>
                      </a:r>
                    </a:p>
                    <a:p>
                      <a:r>
                        <a:rPr lang="en-GB" sz="800" dirty="0">
                          <a:solidFill>
                            <a:schemeClr val="tx1"/>
                          </a:solidFill>
                          <a:latin typeface="Century Gothic" panose="020B0502020202020204" pitchFamily="34" charset="0"/>
                        </a:rPr>
                        <a:t>•Develop characters and settings using small details.</a:t>
                      </a:r>
                    </a:p>
                    <a:p>
                      <a:r>
                        <a:rPr lang="en-GB" sz="800" dirty="0">
                          <a:solidFill>
                            <a:schemeClr val="tx1"/>
                          </a:solidFill>
                          <a:latin typeface="Century Gothic" panose="020B0502020202020204" pitchFamily="34" charset="0"/>
                        </a:rPr>
                        <a:t>•Based on factual information</a:t>
                      </a:r>
                    </a:p>
                    <a:p>
                      <a:r>
                        <a:rPr lang="en-GB" sz="800" dirty="0">
                          <a:solidFill>
                            <a:schemeClr val="tx1"/>
                          </a:solidFill>
                          <a:latin typeface="Century Gothic" panose="020B0502020202020204" pitchFamily="34" charset="0"/>
                        </a:rPr>
                        <a:t>•Realistic time-appropriate detail e.g. clothing, housing etc.</a:t>
                      </a:r>
                    </a:p>
                    <a:p>
                      <a:r>
                        <a:rPr lang="en-GB" sz="800" dirty="0">
                          <a:solidFill>
                            <a:schemeClr val="tx1"/>
                          </a:solidFill>
                          <a:latin typeface="Century Gothic" panose="020B0502020202020204" pitchFamily="34" charset="0"/>
                        </a:rPr>
                        <a:t>•Language appropriate to the era.</a:t>
                      </a:r>
                    </a:p>
                  </a:txBody>
                  <a:tcPr/>
                </a:tc>
                <a:tc>
                  <a:txBody>
                    <a:bodyPr/>
                    <a:lstStyle/>
                    <a:p>
                      <a:r>
                        <a:rPr lang="en-GB" sz="800" dirty="0">
                          <a:solidFill>
                            <a:schemeClr val="tx1"/>
                          </a:solidFill>
                          <a:latin typeface="Century Gothic" panose="020B0502020202020204" pitchFamily="34" charset="0"/>
                        </a:rPr>
                        <a:t>•Short and basic • Moral lesson</a:t>
                      </a:r>
                    </a:p>
                    <a:p>
                      <a:r>
                        <a:rPr lang="en-GB" sz="800" dirty="0">
                          <a:solidFill>
                            <a:schemeClr val="tx1"/>
                          </a:solidFill>
                          <a:latin typeface="Century Gothic" panose="020B0502020202020204" pitchFamily="34" charset="0"/>
                        </a:rPr>
                        <a:t>• Usually there is a good character who does the right thing and follows the lesson.</a:t>
                      </a:r>
                    </a:p>
                    <a:p>
                      <a:r>
                        <a:rPr lang="en-GB" sz="800" dirty="0">
                          <a:solidFill>
                            <a:schemeClr val="tx1"/>
                          </a:solidFill>
                          <a:latin typeface="Century Gothic" panose="020B0502020202020204" pitchFamily="34" charset="0"/>
                        </a:rPr>
                        <a:t>• And a foolish/ bad character who does not listen and does the wrong thing.</a:t>
                      </a:r>
                    </a:p>
                    <a:p>
                      <a:r>
                        <a:rPr lang="en-GB" sz="800" dirty="0">
                          <a:solidFill>
                            <a:schemeClr val="tx1"/>
                          </a:solidFill>
                          <a:latin typeface="Century Gothic" panose="020B0502020202020204" pitchFamily="34" charset="0"/>
                        </a:rPr>
                        <a:t>• Characters are usually animals and forces of nature e.g. sun, wind; but they can also be people.</a:t>
                      </a:r>
                    </a:p>
                    <a:p>
                      <a:r>
                        <a:rPr lang="en-GB" sz="800" dirty="0">
                          <a:solidFill>
                            <a:schemeClr val="tx1"/>
                          </a:solidFill>
                          <a:latin typeface="Century Gothic" panose="020B0502020202020204" pitchFamily="34" charset="0"/>
                        </a:rPr>
                        <a:t>• Fables are usually set outside, in the countryside.</a:t>
                      </a:r>
                    </a:p>
                    <a:p>
                      <a:r>
                        <a:rPr lang="en-GB" sz="800" dirty="0">
                          <a:solidFill>
                            <a:schemeClr val="tx1"/>
                          </a:solidFill>
                          <a:latin typeface="Century Gothic" panose="020B0502020202020204" pitchFamily="34" charset="0"/>
                        </a:rPr>
                        <a:t>• There should still be a story to them so that they are fun to read. </a:t>
                      </a:r>
                    </a:p>
                  </a:txBody>
                  <a:tcPr/>
                </a:tc>
                <a:extLst>
                  <a:ext uri="{0D108BD9-81ED-4DB2-BD59-A6C34878D82A}">
                    <a16:rowId xmlns:a16="http://schemas.microsoft.com/office/drawing/2014/main" val="1262032922"/>
                  </a:ext>
                </a:extLst>
              </a:tr>
              <a:tr h="851841">
                <a:tc>
                  <a:txBody>
                    <a:bodyPr/>
                    <a:lstStyle/>
                    <a:p>
                      <a:pPr algn="l">
                        <a:lnSpc>
                          <a:spcPct val="115000"/>
                        </a:lnSpc>
                        <a:spcAft>
                          <a:spcPts val="100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Play scripts: To Entertain (The Sacred Chicken)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2">
                  <a:txBody>
                    <a:bodyPr/>
                    <a:lstStyle/>
                    <a:p>
                      <a:r>
                        <a:rPr lang="en-GB" sz="800" dirty="0">
                          <a:solidFill>
                            <a:schemeClr val="tx1"/>
                          </a:solidFill>
                          <a:latin typeface="Century Gothic" panose="020B0502020202020204" pitchFamily="34" charset="0"/>
                        </a:rPr>
                        <a:t>•Title •Introduce scene by describing setting</a:t>
                      </a:r>
                    </a:p>
                    <a:p>
                      <a:r>
                        <a:rPr lang="en-GB" sz="800" dirty="0">
                          <a:solidFill>
                            <a:schemeClr val="tx1"/>
                          </a:solidFill>
                          <a:latin typeface="Century Gothic" panose="020B0502020202020204" pitchFamily="34" charset="0"/>
                        </a:rPr>
                        <a:t>•Place character name to left, followed by a colon, leaving a gap between the name and what they are saying.</a:t>
                      </a:r>
                    </a:p>
                    <a:p>
                      <a:r>
                        <a:rPr lang="en-GB" sz="800" dirty="0">
                          <a:solidFill>
                            <a:schemeClr val="tx1"/>
                          </a:solidFill>
                          <a:latin typeface="Century Gothic" panose="020B0502020202020204" pitchFamily="34" charset="0"/>
                        </a:rPr>
                        <a:t>•No speech marks •Use present tense stage directions in brackets to describe the speech or action</a:t>
                      </a:r>
                    </a:p>
                    <a:p>
                      <a:r>
                        <a:rPr lang="en-GB" sz="800" dirty="0">
                          <a:solidFill>
                            <a:schemeClr val="tx1"/>
                          </a:solidFill>
                          <a:latin typeface="Century Gothic" panose="020B0502020202020204" pitchFamily="34" charset="0"/>
                        </a:rPr>
                        <a:t>•New line for each speaker •paragraphs •past tense</a:t>
                      </a:r>
                    </a:p>
                    <a:p>
                      <a:r>
                        <a:rPr lang="en-GB" sz="800" dirty="0">
                          <a:solidFill>
                            <a:schemeClr val="tx1"/>
                          </a:solidFill>
                          <a:latin typeface="Century Gothic" panose="020B0502020202020204" pitchFamily="34" charset="0"/>
                        </a:rPr>
                        <a:t>•Effective but not unnecessary dialogue</a:t>
                      </a:r>
                    </a:p>
                    <a:p>
                      <a:r>
                        <a:rPr lang="en-GB" sz="800" dirty="0">
                          <a:solidFill>
                            <a:schemeClr val="tx1"/>
                          </a:solidFill>
                          <a:latin typeface="Century Gothic" panose="020B0502020202020204" pitchFamily="34" charset="0"/>
                        </a:rPr>
                        <a:t>•A wide range of sentence structure, starters and punctuation &amp; effective language devices.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Century Gothic" panose="020B0502020202020204" pitchFamily="34" charset="0"/>
                        </a:rPr>
                        <a:t>•Use a mixture of simple, compound and complex sentences.</a:t>
                      </a:r>
                    </a:p>
                  </a:txBody>
                  <a:tcPr/>
                </a:tc>
                <a:tc hMerge="1">
                  <a:txBody>
                    <a:bodyPr/>
                    <a:lstStyle/>
                    <a:p>
                      <a:endParaRPr lang="en-GB"/>
                    </a:p>
                  </a:txBody>
                  <a:tcPr/>
                </a:tc>
                <a:extLst>
                  <a:ext uri="{0D108BD9-81ED-4DB2-BD59-A6C34878D82A}">
                    <a16:rowId xmlns:a16="http://schemas.microsoft.com/office/drawing/2014/main" val="3842530082"/>
                  </a:ext>
                </a:extLst>
              </a:tr>
              <a:tr h="1028228">
                <a:tc>
                  <a:txBody>
                    <a:bodyPr/>
                    <a:lstStyle/>
                    <a:p>
                      <a:pPr algn="l">
                        <a:lnSpc>
                          <a:spcPct val="115000"/>
                        </a:lnSpc>
                        <a:spcAft>
                          <a:spcPts val="100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Non- Chronological  Report: To Inform (Roman Roads)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2">
                  <a:txBody>
                    <a:bodyPr/>
                    <a:lstStyle/>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•Title •Organised  into specific categories</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•Ended with a conclusion •Opening introducing the topic</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•Use facts, not opinion.</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•May have sub-headings/ info (did you know?) boxes/lists/diagrams/bullet points/images</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•Generalisers / connectives  •3rd person</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•Often present tense e.g. whales are large; past tense for historical reports</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•technical vocabulary •Formal tone</a:t>
                      </a:r>
                    </a:p>
                  </a:txBody>
                  <a:tcPr/>
                </a:tc>
                <a:tc hMerge="1">
                  <a:txBody>
                    <a:bodyPr/>
                    <a:lstStyle/>
                    <a:p>
                      <a:endParaRPr lang="en-GB"/>
                    </a:p>
                  </a:txBody>
                  <a:tcPr/>
                </a:tc>
                <a:extLst>
                  <a:ext uri="{0D108BD9-81ED-4DB2-BD59-A6C34878D82A}">
                    <a16:rowId xmlns:a16="http://schemas.microsoft.com/office/drawing/2014/main" val="3739971928"/>
                  </a:ext>
                </a:extLst>
              </a:tr>
              <a:tr h="408321">
                <a:tc>
                  <a:txBody>
                    <a:bodyPr/>
                    <a:lstStyle/>
                    <a:p>
                      <a:pPr algn="l">
                        <a:lnSpc>
                          <a:spcPct val="115000"/>
                        </a:lnSpc>
                        <a:spcAft>
                          <a:spcPts val="1000"/>
                        </a:spcAft>
                      </a:pPr>
                      <a:r>
                        <a:rPr lang="en-GB" sz="800" dirty="0">
                          <a:effectLst/>
                          <a:latin typeface="Century Gothic" panose="020B0502020202020204" pitchFamily="34" charset="0"/>
                          <a:ea typeface="Calibri" panose="020F0502020204030204" pitchFamily="34" charset="0"/>
                          <a:cs typeface="Times New Roman" panose="02020603050405020304" pitchFamily="18" charset="0"/>
                        </a:rPr>
                        <a:t>Poetry:  The Romans (Creating Images)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tc gridSpan="2">
                  <a:txBody>
                    <a:bodyPr/>
                    <a:lstStyle/>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•Sensory •OSAAM</a:t>
                      </a:r>
                    </a:p>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•word play</a:t>
                      </a:r>
                    </a:p>
                    <a:p>
                      <a:pPr marL="0" lvl="0" indent="0" algn="l" defTabSz="914400" rtl="0" eaLnBrk="1" fontAlgn="base" latinLnBrk="0" hangingPunct="1">
                        <a:lnSpc>
                          <a:spcPct val="115000"/>
                        </a:lnSpc>
                        <a:spcBef>
                          <a:spcPts val="0"/>
                        </a:spcBef>
                        <a:spcAft>
                          <a:spcPts val="0"/>
                        </a:spcAft>
                        <a:buSzPts val="1000"/>
                        <a:buFont typeface="Symbol" panose="05050102010706020507" pitchFamily="18" charset="2"/>
                        <a:buNone/>
                        <a:tabLst>
                          <a:tab pos="243205" algn="l"/>
                        </a:tabLst>
                      </a:pPr>
                      <a:r>
                        <a:rPr lang="en-GB" sz="800" kern="1200" dirty="0">
                          <a:solidFill>
                            <a:schemeClr val="tx1"/>
                          </a:solidFill>
                          <a:latin typeface="Century Gothic" panose="020B0502020202020204" pitchFamily="34" charset="0"/>
                          <a:ea typeface="+mn-ea"/>
                          <a:cs typeface="+mn-cs"/>
                        </a:rPr>
                        <a:t>•obscure word and unusual meanings</a:t>
                      </a:r>
                    </a:p>
                  </a:txBody>
                  <a:tcPr/>
                </a:tc>
                <a:tc hMerge="1">
                  <a:txBody>
                    <a:bodyPr/>
                    <a:lstStyle/>
                    <a:p>
                      <a:endParaRPr lang="en-GB"/>
                    </a:p>
                  </a:txBody>
                  <a:tcPr/>
                </a:tc>
                <a:extLst>
                  <a:ext uri="{0D108BD9-81ED-4DB2-BD59-A6C34878D82A}">
                    <a16:rowId xmlns:a16="http://schemas.microsoft.com/office/drawing/2014/main" val="3029816608"/>
                  </a:ext>
                </a:extLst>
              </a:tr>
              <a:tr h="648354">
                <a:tc>
                  <a:txBody>
                    <a:bodyPr/>
                    <a:lstStyle/>
                    <a:p>
                      <a:r>
                        <a:rPr lang="en-GB" sz="800" dirty="0">
                          <a:solidFill>
                            <a:schemeClr val="tx1"/>
                          </a:solidFill>
                          <a:latin typeface="Century Gothic" panose="020B0502020202020204" pitchFamily="34" charset="0"/>
                        </a:rPr>
                        <a:t>Informal Letter: To Inform (Life as a Roman Soldier)</a:t>
                      </a:r>
                    </a:p>
                  </a:txBody>
                  <a:tcPr/>
                </a:tc>
                <a:tc gridSpan="2">
                  <a:txBody>
                    <a:bodyPr/>
                    <a:lstStyle/>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•Only sender’s address needed •Address at top right</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•Date under address •Informal greeting (Dear Mum)</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•May be more ‘chatty’ and include colloquial language.</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•Informal sign off (Lot of love etc.)</a:t>
                      </a:r>
                    </a:p>
                  </a:txBody>
                  <a:tcPr/>
                </a:tc>
                <a:tc hMerge="1">
                  <a:txBody>
                    <a:bodyPr/>
                    <a:lstStyle/>
                    <a:p>
                      <a:endParaRPr lang="en-GB"/>
                    </a:p>
                  </a:txBody>
                  <a:tcPr/>
                </a:tc>
                <a:extLst>
                  <a:ext uri="{0D108BD9-81ED-4DB2-BD59-A6C34878D82A}">
                    <a16:rowId xmlns:a16="http://schemas.microsoft.com/office/drawing/2014/main" val="1108777281"/>
                  </a:ext>
                </a:extLst>
              </a:tr>
              <a:tr h="620360">
                <a:tc>
                  <a:txBody>
                    <a:bodyPr/>
                    <a:lstStyle/>
                    <a:p>
                      <a:r>
                        <a:rPr lang="en-GB" sz="800" dirty="0">
                          <a:solidFill>
                            <a:schemeClr val="tx1"/>
                          </a:solidFill>
                          <a:latin typeface="Century Gothic" panose="020B0502020202020204" pitchFamily="34" charset="0"/>
                        </a:rPr>
                        <a:t>Explanation: To Explain (The Journey of Food)</a:t>
                      </a:r>
                    </a:p>
                  </a:txBody>
                  <a:tcPr/>
                </a:tc>
                <a:tc gridSpan="2">
                  <a:txBody>
                    <a:bodyPr/>
                    <a:lstStyle/>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•Title may be a question - may begin ‘how’ or ‘why’. •Text answers the title question </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•logical, explanatory steps (can be chronological) •Paragraphs using varied openers</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•Diagrams •Formal tone •Generalisation •Present tense</a:t>
                      </a:r>
                    </a:p>
                    <a:p>
                      <a:pPr marL="0" lvl="0" indent="0" fontAlgn="base">
                        <a:lnSpc>
                          <a:spcPct val="115000"/>
                        </a:lnSpc>
                        <a:spcAft>
                          <a:spcPts val="0"/>
                        </a:spcAft>
                        <a:buSzPts val="1000"/>
                        <a:buFont typeface="Symbol" panose="05050102010706020507" pitchFamily="18" charset="2"/>
                        <a:buNone/>
                        <a:tabLst>
                          <a:tab pos="457200" algn="l"/>
                        </a:tabLst>
                      </a:pPr>
                      <a:r>
                        <a:rPr lang="en-GB" sz="800" dirty="0">
                          <a:solidFill>
                            <a:schemeClr val="tx1"/>
                          </a:solidFill>
                          <a:latin typeface="Century Gothic" panose="020B0502020202020204" pitchFamily="34" charset="0"/>
                        </a:rPr>
                        <a:t>•Causal connectives  •Technical/lexical vocabulary</a:t>
                      </a:r>
                    </a:p>
                  </a:txBody>
                  <a:tcPr/>
                </a:tc>
                <a:tc hMerge="1">
                  <a:txBody>
                    <a:bodyPr/>
                    <a:lstStyle/>
                    <a:p>
                      <a:endParaRPr lang="en-GB"/>
                    </a:p>
                  </a:txBody>
                  <a:tcPr/>
                </a:tc>
                <a:extLst>
                  <a:ext uri="{0D108BD9-81ED-4DB2-BD59-A6C34878D82A}">
                    <a16:rowId xmlns:a16="http://schemas.microsoft.com/office/drawing/2014/main" val="2081535476"/>
                  </a:ext>
                </a:extLst>
              </a:tr>
            </a:tbl>
          </a:graphicData>
        </a:graphic>
      </p:graphicFrame>
      <p:sp>
        <p:nvSpPr>
          <p:cNvPr id="7" name="Rectangle 6">
            <a:extLst>
              <a:ext uri="{FF2B5EF4-FFF2-40B4-BE49-F238E27FC236}">
                <a16:creationId xmlns:a16="http://schemas.microsoft.com/office/drawing/2014/main" id="{355A5BCC-5C6D-1976-A6C0-A05B4C191D57}"/>
              </a:ext>
            </a:extLst>
          </p:cNvPr>
          <p:cNvSpPr/>
          <p:nvPr/>
        </p:nvSpPr>
        <p:spPr>
          <a:xfrm>
            <a:off x="3221206" y="432135"/>
            <a:ext cx="7185726" cy="13092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 name="Rectangle 7">
            <a:extLst>
              <a:ext uri="{FF2B5EF4-FFF2-40B4-BE49-F238E27FC236}">
                <a16:creationId xmlns:a16="http://schemas.microsoft.com/office/drawing/2014/main" id="{5A1FC60E-756A-8813-FB4C-EE69DC8A3ECB}"/>
              </a:ext>
            </a:extLst>
          </p:cNvPr>
          <p:cNvSpPr/>
          <p:nvPr/>
        </p:nvSpPr>
        <p:spPr>
          <a:xfrm>
            <a:off x="1785068" y="432135"/>
            <a:ext cx="1353856" cy="13092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400">
                <a:solidFill>
                  <a:prstClr val="black"/>
                </a:solidFill>
                <a:latin typeface="Century Gothic" panose="020B0502020202020204" pitchFamily="34" charset="0"/>
              </a:rPr>
              <a:t>Motivational</a:t>
            </a:r>
            <a:r>
              <a:rPr lang="en-GB" sz="2000">
                <a:solidFill>
                  <a:prstClr val="black"/>
                </a:solidFill>
                <a:latin typeface="Century Gothic" panose="020B0502020202020204" pitchFamily="34" charset="0"/>
              </a:rPr>
              <a:t> Core Texts:</a:t>
            </a:r>
          </a:p>
        </p:txBody>
      </p:sp>
      <p:pic>
        <p:nvPicPr>
          <p:cNvPr id="5" name="Picture 4">
            <a:extLst>
              <a:ext uri="{FF2B5EF4-FFF2-40B4-BE49-F238E27FC236}">
                <a16:creationId xmlns:a16="http://schemas.microsoft.com/office/drawing/2014/main" id="{937CB162-21E7-94B3-237A-01CC8D5E43D0}"/>
              </a:ext>
            </a:extLst>
          </p:cNvPr>
          <p:cNvPicPr>
            <a:picLocks noChangeAspect="1"/>
          </p:cNvPicPr>
          <p:nvPr/>
        </p:nvPicPr>
        <p:blipFill>
          <a:blip r:embed="rId2"/>
          <a:stretch>
            <a:fillRect/>
          </a:stretch>
        </p:blipFill>
        <p:spPr>
          <a:xfrm>
            <a:off x="1557443" y="62782"/>
            <a:ext cx="632830" cy="624101"/>
          </a:xfrm>
          <a:prstGeom prst="rect">
            <a:avLst/>
          </a:prstGeom>
        </p:spPr>
      </p:pic>
      <p:pic>
        <p:nvPicPr>
          <p:cNvPr id="22" name="Picture 2" descr="Page 1">
            <a:extLst>
              <a:ext uri="{FF2B5EF4-FFF2-40B4-BE49-F238E27FC236}">
                <a16:creationId xmlns:a16="http://schemas.microsoft.com/office/drawing/2014/main" id="{3ED8530E-9837-7266-2A12-824B7872D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1480" y="552122"/>
            <a:ext cx="962975" cy="11314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esop's Fables (The Classic Edition): The... by Charles Santore">
            <a:extLst>
              <a:ext uri="{FF2B5EF4-FFF2-40B4-BE49-F238E27FC236}">
                <a16:creationId xmlns:a16="http://schemas.microsoft.com/office/drawing/2014/main" id="{C1E3EB1D-66C9-176B-1DFF-3FD63D19D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9600" y="455883"/>
            <a:ext cx="961888" cy="12277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95CA591-EB1B-87F2-C23A-CF7FF8909B86}"/>
              </a:ext>
            </a:extLst>
          </p:cNvPr>
          <p:cNvPicPr>
            <a:picLocks noChangeAspect="1"/>
          </p:cNvPicPr>
          <p:nvPr/>
        </p:nvPicPr>
        <p:blipFill>
          <a:blip r:embed="rId5"/>
          <a:stretch>
            <a:fillRect/>
          </a:stretch>
        </p:blipFill>
        <p:spPr>
          <a:xfrm>
            <a:off x="4279883" y="463466"/>
            <a:ext cx="798729" cy="1226777"/>
          </a:xfrm>
          <a:prstGeom prst="rect">
            <a:avLst/>
          </a:prstGeom>
        </p:spPr>
      </p:pic>
      <p:pic>
        <p:nvPicPr>
          <p:cNvPr id="10" name="Picture 9">
            <a:extLst>
              <a:ext uri="{FF2B5EF4-FFF2-40B4-BE49-F238E27FC236}">
                <a16:creationId xmlns:a16="http://schemas.microsoft.com/office/drawing/2014/main" id="{A3A5DAE6-A3FA-5718-EBE0-2F5DA3D0574A}"/>
              </a:ext>
            </a:extLst>
          </p:cNvPr>
          <p:cNvPicPr>
            <a:picLocks noChangeAspect="1"/>
          </p:cNvPicPr>
          <p:nvPr/>
        </p:nvPicPr>
        <p:blipFill>
          <a:blip r:embed="rId6"/>
          <a:stretch>
            <a:fillRect/>
          </a:stretch>
        </p:blipFill>
        <p:spPr>
          <a:xfrm>
            <a:off x="5142120" y="455884"/>
            <a:ext cx="928688" cy="1228725"/>
          </a:xfrm>
          <a:prstGeom prst="rect">
            <a:avLst/>
          </a:prstGeom>
        </p:spPr>
      </p:pic>
      <p:pic>
        <p:nvPicPr>
          <p:cNvPr id="5124" name="Picture 4">
            <a:extLst>
              <a:ext uri="{FF2B5EF4-FFF2-40B4-BE49-F238E27FC236}">
                <a16:creationId xmlns:a16="http://schemas.microsoft.com/office/drawing/2014/main" id="{C6194F49-E679-2B73-21AD-59804F7057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1194" y="476494"/>
            <a:ext cx="1210198" cy="12071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A4891DA4-BE88-2C56-AC1D-6EFEF35376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1779" y="516044"/>
            <a:ext cx="879572" cy="116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48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4AA742DB-AF26-419D-9823-F737DE398401}"/>
              </a:ext>
            </a:extLst>
          </p:cNvPr>
          <p:cNvSpPr txBox="1"/>
          <p:nvPr/>
        </p:nvSpPr>
        <p:spPr>
          <a:xfrm>
            <a:off x="9441937" y="6663431"/>
            <a:ext cx="1540367" cy="220687"/>
          </a:xfrm>
          <a:prstGeom prst="rect">
            <a:avLst/>
          </a:prstGeom>
          <a:noFill/>
          <a:ln>
            <a:noFill/>
            <a:prstDash/>
          </a:ln>
        </p:spPr>
        <p:txBody>
          <a:bodyPr vert="horz" wrap="square" lIns="63305" tIns="31652" rIns="63305" bIns="31652" anchor="t" anchorCtr="0" compatLnSpc="0">
            <a:noAutofit/>
          </a:bodyPr>
          <a:lstStyle/>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Cambria" panose="02040503050406030204" pitchFamily="18" charset="0"/>
              </a:rPr>
              <a:t>©</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Primary Stars Education</a:t>
            </a:r>
            <a:endPar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80B42546-77B6-446B-A40A-8FB322A84BAE}"/>
              </a:ext>
            </a:extLst>
          </p:cNvPr>
          <p:cNvGraphicFramePr>
            <a:graphicFrameLocks noGrp="1"/>
          </p:cNvGraphicFramePr>
          <p:nvPr/>
        </p:nvGraphicFramePr>
        <p:xfrm>
          <a:off x="92467" y="571372"/>
          <a:ext cx="12020767" cy="6278557"/>
        </p:xfrm>
        <a:graphic>
          <a:graphicData uri="http://schemas.openxmlformats.org/drawingml/2006/table">
            <a:tbl>
              <a:tblPr firstRow="1" bandRow="1">
                <a:tableStyleId>{5C22544A-7EE6-4342-B048-85BDC9FD1C3A}</a:tableStyleId>
              </a:tblPr>
              <a:tblGrid>
                <a:gridCol w="708991">
                  <a:extLst>
                    <a:ext uri="{9D8B030D-6E8A-4147-A177-3AD203B41FA5}">
                      <a16:colId xmlns:a16="http://schemas.microsoft.com/office/drawing/2014/main" val="1558636196"/>
                    </a:ext>
                  </a:extLst>
                </a:gridCol>
                <a:gridCol w="942648">
                  <a:extLst>
                    <a:ext uri="{9D8B030D-6E8A-4147-A177-3AD203B41FA5}">
                      <a16:colId xmlns:a16="http://schemas.microsoft.com/office/drawing/2014/main" val="185067635"/>
                    </a:ext>
                  </a:extLst>
                </a:gridCol>
                <a:gridCol w="942648">
                  <a:extLst>
                    <a:ext uri="{9D8B030D-6E8A-4147-A177-3AD203B41FA5}">
                      <a16:colId xmlns:a16="http://schemas.microsoft.com/office/drawing/2014/main" val="839010137"/>
                    </a:ext>
                  </a:extLst>
                </a:gridCol>
                <a:gridCol w="942648">
                  <a:extLst>
                    <a:ext uri="{9D8B030D-6E8A-4147-A177-3AD203B41FA5}">
                      <a16:colId xmlns:a16="http://schemas.microsoft.com/office/drawing/2014/main" val="2881577828"/>
                    </a:ext>
                  </a:extLst>
                </a:gridCol>
                <a:gridCol w="942648">
                  <a:extLst>
                    <a:ext uri="{9D8B030D-6E8A-4147-A177-3AD203B41FA5}">
                      <a16:colId xmlns:a16="http://schemas.microsoft.com/office/drawing/2014/main" val="2333984587"/>
                    </a:ext>
                  </a:extLst>
                </a:gridCol>
                <a:gridCol w="942648">
                  <a:extLst>
                    <a:ext uri="{9D8B030D-6E8A-4147-A177-3AD203B41FA5}">
                      <a16:colId xmlns:a16="http://schemas.microsoft.com/office/drawing/2014/main" val="2368918563"/>
                    </a:ext>
                  </a:extLst>
                </a:gridCol>
                <a:gridCol w="588152">
                  <a:extLst>
                    <a:ext uri="{9D8B030D-6E8A-4147-A177-3AD203B41FA5}">
                      <a16:colId xmlns:a16="http://schemas.microsoft.com/office/drawing/2014/main" val="493329073"/>
                    </a:ext>
                  </a:extLst>
                </a:gridCol>
                <a:gridCol w="354496">
                  <a:extLst>
                    <a:ext uri="{9D8B030D-6E8A-4147-A177-3AD203B41FA5}">
                      <a16:colId xmlns:a16="http://schemas.microsoft.com/office/drawing/2014/main" val="3860391972"/>
                    </a:ext>
                  </a:extLst>
                </a:gridCol>
                <a:gridCol w="942648">
                  <a:extLst>
                    <a:ext uri="{9D8B030D-6E8A-4147-A177-3AD203B41FA5}">
                      <a16:colId xmlns:a16="http://schemas.microsoft.com/office/drawing/2014/main" val="920426860"/>
                    </a:ext>
                  </a:extLst>
                </a:gridCol>
                <a:gridCol w="942648">
                  <a:extLst>
                    <a:ext uri="{9D8B030D-6E8A-4147-A177-3AD203B41FA5}">
                      <a16:colId xmlns:a16="http://schemas.microsoft.com/office/drawing/2014/main" val="3366675494"/>
                    </a:ext>
                  </a:extLst>
                </a:gridCol>
                <a:gridCol w="942648">
                  <a:extLst>
                    <a:ext uri="{9D8B030D-6E8A-4147-A177-3AD203B41FA5}">
                      <a16:colId xmlns:a16="http://schemas.microsoft.com/office/drawing/2014/main" val="1904794656"/>
                    </a:ext>
                  </a:extLst>
                </a:gridCol>
                <a:gridCol w="942648">
                  <a:extLst>
                    <a:ext uri="{9D8B030D-6E8A-4147-A177-3AD203B41FA5}">
                      <a16:colId xmlns:a16="http://schemas.microsoft.com/office/drawing/2014/main" val="2030266313"/>
                    </a:ext>
                  </a:extLst>
                </a:gridCol>
                <a:gridCol w="942648">
                  <a:extLst>
                    <a:ext uri="{9D8B030D-6E8A-4147-A177-3AD203B41FA5}">
                      <a16:colId xmlns:a16="http://schemas.microsoft.com/office/drawing/2014/main" val="587566285"/>
                    </a:ext>
                  </a:extLst>
                </a:gridCol>
                <a:gridCol w="942648">
                  <a:extLst>
                    <a:ext uri="{9D8B030D-6E8A-4147-A177-3AD203B41FA5}">
                      <a16:colId xmlns:a16="http://schemas.microsoft.com/office/drawing/2014/main" val="1189135501"/>
                    </a:ext>
                  </a:extLst>
                </a:gridCol>
              </a:tblGrid>
              <a:tr h="517141">
                <a:tc>
                  <a:txBody>
                    <a:bodyPr/>
                    <a:lstStyle/>
                    <a:p>
                      <a:pPr algn="ctr"/>
                      <a:endParaRPr lang="en-GB"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solidFill>
                            <a:schemeClr val="bg1"/>
                          </a:solidFill>
                          <a:latin typeface="+mn-lt"/>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a:r>
                        <a:rPr lang="en-GB" sz="1250" b="1" dirty="0">
                          <a:solidFill>
                            <a:schemeClr val="bg1"/>
                          </a:solidFill>
                          <a:latin typeface="+mn-lt"/>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a:txBody>
                    <a:bodyPr/>
                    <a:lstStyle/>
                    <a:p>
                      <a:pPr algn="ctr"/>
                      <a:r>
                        <a:rPr lang="en-GB" sz="1250" b="1" dirty="0">
                          <a:solidFill>
                            <a:schemeClr val="bg1"/>
                          </a:solidFill>
                          <a:latin typeface="+mn-lt"/>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55262664"/>
                  </a:ext>
                </a:extLst>
              </a:tr>
              <a:tr h="803482">
                <a:tc>
                  <a:txBody>
                    <a:bodyPr/>
                    <a:lstStyle/>
                    <a:p>
                      <a:pPr algn="ctr"/>
                      <a:r>
                        <a:rPr lang="en-GB" sz="1600" b="1" dirty="0">
                          <a:solidFill>
                            <a:schemeClr val="bg1"/>
                          </a:solidFill>
                          <a:latin typeface="+mn-lt"/>
                        </a:rPr>
                        <a:t>Autumn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ctr"/>
                      <a:r>
                        <a:rPr lang="en-GB" sz="1250" b="0" dirty="0">
                          <a:solidFill>
                            <a:schemeClr val="tx1"/>
                          </a:solidFill>
                          <a:latin typeface="+mn-lt"/>
                        </a:rPr>
                        <a:t>Number: Place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a:r>
                        <a:rPr lang="en-GB" sz="1250" b="0" dirty="0">
                          <a:solidFill>
                            <a:schemeClr val="tx1"/>
                          </a:solidFill>
                          <a:latin typeface="+mn-lt"/>
                        </a:rPr>
                        <a:t>Number: Addition and Subtraction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dirty="0">
                          <a:solidFill>
                            <a:schemeClr val="tx1"/>
                          </a:solidFill>
                          <a:latin typeface="+mn-lt"/>
                        </a:rPr>
                        <a:t>Consolidation/ Autumn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941894"/>
                  </a:ext>
                </a:extLst>
              </a:tr>
              <a:tr h="1121954">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 4 at start of every lesson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Fluency: Monday and Tuesday in classes 9:00-9:30</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Every lesson and additional focus in lessons on Fridays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TT rockstars: additional time for children to practise on class timetable</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number bonds for all numbers to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kern="1200" dirty="0">
                          <a:solidFill>
                            <a:schemeClr val="dk1"/>
                          </a:solidFill>
                          <a:effectLst/>
                          <a:latin typeface="+mn-lt"/>
                          <a:ea typeface="+mn-ea"/>
                          <a:cs typeface="+mn-cs"/>
                        </a:rPr>
                        <a:t>I know the multiplication and division facts for the 3 times table.</a:t>
                      </a:r>
                      <a:endParaRPr lang="en-US" sz="1100" b="0" i="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4015016"/>
                  </a:ext>
                </a:extLst>
              </a:tr>
              <a:tr h="803482">
                <a:tc>
                  <a:txBody>
                    <a:bodyPr/>
                    <a:lstStyle/>
                    <a:p>
                      <a:pPr algn="ctr"/>
                      <a:r>
                        <a:rPr lang="en-GB" sz="1600" b="1" dirty="0">
                          <a:solidFill>
                            <a:schemeClr val="bg1"/>
                          </a:solidFill>
                          <a:latin typeface="+mn-lt"/>
                        </a:rPr>
                        <a:t>Spring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lang="en-GB" sz="1250" b="0" dirty="0">
                          <a:solidFill>
                            <a:schemeClr val="tx1"/>
                          </a:solidFill>
                          <a:latin typeface="+mn-lt"/>
                        </a:rPr>
                        <a:t>Measurement: Length and Perimeter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r>
                        <a:rPr lang="en-GB" sz="1250" b="0" dirty="0">
                          <a:solidFill>
                            <a:schemeClr val="tx1"/>
                          </a:solidFill>
                          <a:latin typeface="+mn-lt"/>
                        </a:rPr>
                        <a:t>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3">
                  <a:txBody>
                    <a:bodyPr/>
                    <a:lstStyle/>
                    <a:p>
                      <a:pPr algn="ctr"/>
                      <a:r>
                        <a:rPr lang="en-GB" sz="1250" b="0" dirty="0">
                          <a:solidFill>
                            <a:schemeClr val="tx1"/>
                          </a:solidFill>
                          <a:latin typeface="+mn-lt"/>
                        </a:rPr>
                        <a:t>Number: Fractions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250" b="0" dirty="0">
                          <a:solidFill>
                            <a:schemeClr val="tx1"/>
                          </a:solidFill>
                          <a:latin typeface="+mn-lt"/>
                        </a:rPr>
                        <a:t>Measurement: Mass and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dirty="0">
                          <a:solidFill>
                            <a:schemeClr val="tx1"/>
                          </a:solidFill>
                          <a:latin typeface="+mn-lt"/>
                        </a:rPr>
                        <a:t>Consolidation/ Spring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3263820"/>
                  </a:ext>
                </a:extLst>
              </a:tr>
              <a:tr h="1017601">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 4 at start of every lesson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Fluency: Monday and Tuesday in classes 9:00-9:30</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Every lesson and additional focus in lessons on Fridays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TT rockstars: additional time for children to practise on class timetable</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algn="ctr"/>
                      <a:r>
                        <a:rPr lang="en-US" sz="1100" b="0" i="0" dirty="0" err="1">
                          <a:latin typeface="+mn-lt"/>
                        </a:rPr>
                        <a:t>Spr</a:t>
                      </a:r>
                      <a:r>
                        <a:rPr lang="en-US" sz="1100" b="0" i="0" dirty="0">
                          <a:latin typeface="+mn-lt"/>
                        </a:rPr>
                        <a:t> 1: </a:t>
                      </a:r>
                      <a:r>
                        <a:rPr lang="en-GB" sz="1100" b="0" kern="1200" dirty="0">
                          <a:solidFill>
                            <a:schemeClr val="dk1"/>
                          </a:solidFill>
                          <a:effectLst/>
                          <a:latin typeface="+mn-lt"/>
                          <a:ea typeface="+mn-ea"/>
                          <a:cs typeface="+mn-cs"/>
                        </a:rPr>
                        <a:t>I can recall facts about durations of time.</a:t>
                      </a:r>
                    </a:p>
                    <a:p>
                      <a:pPr algn="ctr"/>
                      <a:r>
                        <a:rPr lang="en-GB" sz="1100" b="0" i="1" kern="1200" dirty="0">
                          <a:solidFill>
                            <a:schemeClr val="dk1"/>
                          </a:solidFill>
                          <a:effectLst/>
                          <a:latin typeface="+mn-lt"/>
                          <a:ea typeface="+mn-ea"/>
                          <a:cs typeface="+mn-cs"/>
                        </a:rPr>
                        <a:t>Durations and number of days in the months of the year</a:t>
                      </a:r>
                    </a:p>
                    <a:p>
                      <a:pPr algn="ctr"/>
                      <a:r>
                        <a:rPr lang="en-US" sz="1100" b="0" i="0" dirty="0" err="1">
                          <a:latin typeface="+mn-lt"/>
                        </a:rPr>
                        <a:t>Spr</a:t>
                      </a:r>
                      <a:r>
                        <a:rPr lang="en-US" sz="1100" b="0" i="0" dirty="0">
                          <a:latin typeface="+mn-lt"/>
                        </a:rPr>
                        <a:t> 2: </a:t>
                      </a:r>
                      <a:r>
                        <a:rPr lang="en-GB" sz="1100" b="0" kern="1200" dirty="0">
                          <a:solidFill>
                            <a:schemeClr val="dk1"/>
                          </a:solidFill>
                          <a:effectLst/>
                          <a:latin typeface="+mn-lt"/>
                          <a:ea typeface="+mn-ea"/>
                          <a:cs typeface="+mn-cs"/>
                        </a:rPr>
                        <a:t>I know the multiplication and division facts for the 4 times table.</a:t>
                      </a:r>
                      <a:endParaRPr lang="en-US" sz="1100" b="0" i="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9758469"/>
                  </a:ext>
                </a:extLst>
              </a:tr>
              <a:tr h="900830">
                <a:tc>
                  <a:txBody>
                    <a:bodyPr/>
                    <a:lstStyle/>
                    <a:p>
                      <a:pPr algn="ctr"/>
                      <a:r>
                        <a:rPr lang="en-GB" sz="1600" b="1" dirty="0">
                          <a:solidFill>
                            <a:schemeClr val="bg1"/>
                          </a:solidFill>
                          <a:latin typeface="+mn-lt"/>
                        </a:rPr>
                        <a:t>Summer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a:r>
                        <a:rPr lang="en-GB" sz="1250" b="0" dirty="0">
                          <a:solidFill>
                            <a:schemeClr val="tx1"/>
                          </a:solidFill>
                          <a:latin typeface="+mn-lt"/>
                        </a:rPr>
                        <a:t>Number: Fractions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b="0" dirty="0">
                          <a:solidFill>
                            <a:schemeClr val="tx1"/>
                          </a:solidFill>
                          <a:latin typeface="+mn-lt"/>
                        </a:rPr>
                        <a:t>Measurement: Money</a:t>
                      </a:r>
                      <a:endParaRPr kumimoji="0" lang="en-GB" sz="16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b="0" dirty="0">
                          <a:solidFill>
                            <a:schemeClr val="tx1"/>
                          </a:solidFill>
                          <a:latin typeface="+mn-lt"/>
                        </a:rPr>
                        <a:t>Measurement</a:t>
                      </a:r>
                      <a:r>
                        <a:rPr lang="en-GB" sz="1250" b="0">
                          <a:solidFill>
                            <a:schemeClr val="tx1"/>
                          </a:solidFill>
                          <a:latin typeface="+mn-lt"/>
                        </a:rPr>
                        <a:t>: Time</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mn-lt"/>
                        <a:ea typeface="+mn-ea"/>
                        <a:cs typeface="+mn-cs"/>
                      </a:endParaRPr>
                    </a:p>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4">
                  <a:txBody>
                    <a:bodyPr/>
                    <a:lstStyle/>
                    <a:p>
                      <a:pPr algn="ctr"/>
                      <a:r>
                        <a:rPr lang="en-GB" sz="1250" b="0" dirty="0">
                          <a:solidFill>
                            <a:schemeClr val="tx1"/>
                          </a:solidFill>
                          <a:latin typeface="+mn-lt"/>
                        </a:rPr>
                        <a:t>Measurement: Time</a:t>
                      </a: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r>
                        <a:rPr lang="en-GB" sz="1250" b="0" dirty="0">
                          <a:solidFill>
                            <a:schemeClr val="tx1"/>
                          </a:solidFill>
                          <a:latin typeface="+mn-lt"/>
                        </a:rPr>
                        <a:t>Measurement: Mass and Capacity</a:t>
                      </a: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pPr algn="ctr"/>
                      <a:r>
                        <a:rPr lang="en-GB" sz="1250" b="0" dirty="0">
                          <a:solidFill>
                            <a:schemeClr val="tx1"/>
                          </a:solidFill>
                          <a:latin typeface="+mn-lt"/>
                        </a:rPr>
                        <a:t>Geometry: Property of Shapes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r>
                        <a:rPr lang="en-GB" sz="1250" b="0" dirty="0">
                          <a:solidFill>
                            <a:schemeClr val="tx1"/>
                          </a:solidFill>
                          <a:latin typeface="+mn-lt"/>
                        </a:rPr>
                        <a:t>Geometry: Shape</a:t>
                      </a: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r>
                        <a:rPr lang="en-GB" sz="1250" b="0" dirty="0">
                          <a:solidFill>
                            <a:schemeClr val="tx1"/>
                          </a:solidFill>
                          <a:latin typeface="+mn-lt"/>
                        </a:rPr>
                        <a:t>Measurement: Mass and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r>
                        <a:rPr lang="en-GB" sz="1250" b="0" dirty="0">
                          <a:solidFill>
                            <a:schemeClr val="tx1"/>
                          </a:solidFill>
                          <a:latin typeface="Sassoon Infant Std" panose="020B0503020103030203" pitchFamily="34" charset="0"/>
                        </a:rPr>
                        <a:t>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0" dirty="0">
                          <a:solidFill>
                            <a:schemeClr val="tx1"/>
                          </a:solidFill>
                          <a:latin typeface="+mn-lt"/>
                        </a:rPr>
                        <a:t>Consolidation/ Summer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4226249"/>
                  </a:ext>
                </a:extLst>
              </a:tr>
              <a:tr h="1114067">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 4 at start of every lesson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Fluency: Monday and Tuesday in classes 9:00-9:30</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Every lesson and additional focus in lessons on Fridays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latin typeface="+mn-lt"/>
                        </a:rPr>
                        <a:t>TT rockstars: additional time for children to practise on class timetable</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endParaRPr lang="en-GB"/>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algn="ctr"/>
                      <a:r>
                        <a:rPr lang="en-US" sz="1100" b="0" i="0" dirty="0">
                          <a:latin typeface="+mn-lt"/>
                        </a:rPr>
                        <a:t>Sum 1: </a:t>
                      </a:r>
                      <a:r>
                        <a:rPr lang="en-GB" sz="1100" b="0" kern="1200" dirty="0">
                          <a:solidFill>
                            <a:schemeClr val="dk1"/>
                          </a:solidFill>
                          <a:effectLst/>
                          <a:latin typeface="+mn-lt"/>
                          <a:ea typeface="+mn-ea"/>
                          <a:cs typeface="+mn-cs"/>
                        </a:rPr>
                        <a:t>I can tell the time (to the nearest minute).</a:t>
                      </a:r>
                    </a:p>
                    <a:p>
                      <a:pPr algn="ctr"/>
                      <a:r>
                        <a:rPr lang="en-US" sz="1100" b="0" i="0" dirty="0">
                          <a:latin typeface="+mn-lt"/>
                        </a:rPr>
                        <a:t>Sum 2: </a:t>
                      </a:r>
                      <a:r>
                        <a:rPr lang="en-GB" sz="1100" b="0" kern="1200" dirty="0">
                          <a:solidFill>
                            <a:schemeClr val="dk1"/>
                          </a:solidFill>
                          <a:effectLst/>
                          <a:latin typeface="+mn-lt"/>
                          <a:ea typeface="+mn-ea"/>
                          <a:cs typeface="+mn-cs"/>
                        </a:rPr>
                        <a:t>I know the multiplication and division facts for the 8 times table.</a:t>
                      </a:r>
                      <a:endParaRPr lang="en-US" sz="1100" b="0" i="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6396193"/>
                  </a:ext>
                </a:extLst>
              </a:tr>
            </a:tbl>
          </a:graphicData>
        </a:graphic>
      </p:graphicFrame>
      <p:sp>
        <p:nvSpPr>
          <p:cNvPr id="6" name="TextBox 5">
            <a:extLst>
              <a:ext uri="{FF2B5EF4-FFF2-40B4-BE49-F238E27FC236}">
                <a16:creationId xmlns:a16="http://schemas.microsoft.com/office/drawing/2014/main" id="{E182F294-F229-4B33-A1E2-E382BE7C4ECE}"/>
              </a:ext>
            </a:extLst>
          </p:cNvPr>
          <p:cNvSpPr txBox="1"/>
          <p:nvPr/>
        </p:nvSpPr>
        <p:spPr>
          <a:xfrm>
            <a:off x="1271589" y="8070"/>
            <a:ext cx="4543584" cy="461665"/>
          </a:xfrm>
          <a:prstGeom prst="rect">
            <a:avLst/>
          </a:prstGeom>
          <a:solidFill>
            <a:schemeClr val="accent1">
              <a:lumMod val="20000"/>
              <a:lumOff val="80000"/>
            </a:schemeClr>
          </a:solidFill>
          <a:ln>
            <a:solidFill>
              <a:schemeClr val="tx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Year 3 – Yearly Overview- Maths</a:t>
            </a:r>
          </a:p>
        </p:txBody>
      </p:sp>
    </p:spTree>
    <p:extLst>
      <p:ext uri="{BB962C8B-B14F-4D97-AF65-F5344CB8AC3E}">
        <p14:creationId xmlns:p14="http://schemas.microsoft.com/office/powerpoint/2010/main" val="381188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4AA742DB-AF26-419D-9823-F737DE398401}"/>
              </a:ext>
            </a:extLst>
          </p:cNvPr>
          <p:cNvSpPr txBox="1"/>
          <p:nvPr/>
        </p:nvSpPr>
        <p:spPr>
          <a:xfrm>
            <a:off x="9441937" y="6663431"/>
            <a:ext cx="1540367" cy="220687"/>
          </a:xfrm>
          <a:prstGeom prst="rect">
            <a:avLst/>
          </a:prstGeom>
          <a:noFill/>
          <a:ln>
            <a:noFill/>
            <a:prstDash/>
          </a:ln>
        </p:spPr>
        <p:txBody>
          <a:bodyPr vert="horz" wrap="square" lIns="63305" tIns="31652" rIns="63305" bIns="31652" anchor="t" anchorCtr="0" compatLnSpc="0">
            <a:noAutofit/>
          </a:bodyPr>
          <a:lstStyle/>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Cambria" panose="02040503050406030204" pitchFamily="18" charset="0"/>
              </a:rPr>
              <a:t>©</a:t>
            </a:r>
            <a:r>
              <a:rPr kumimoji="0" lang="en-GB" sz="692" b="1"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Primary Stars Education</a:t>
            </a:r>
            <a:endPar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554"/>
              </a:spcAft>
              <a:buClrTx/>
              <a:buSzTx/>
              <a:buFontTx/>
              <a:buNone/>
              <a:tabLst/>
              <a:defRPr/>
            </a:pPr>
            <a:r>
              <a:rPr kumimoji="0" lang="en-GB" sz="692" b="0" i="0" u="none" strike="noStrike" kern="1200" cap="none" spc="0" normalizeH="0" baseline="0" noProof="0" dirty="0">
                <a:ln>
                  <a:noFill/>
                </a:ln>
                <a:solidFill>
                  <a:prstClr val="black"/>
                </a:solidFill>
                <a:effectLst/>
                <a:uLnTx/>
                <a:uFillTx/>
                <a:latin typeface="Calibri" panose="020F0502020204030204"/>
                <a:ea typeface="Sweetness" panose="02000603000000000000" pitchFamily="2"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80B42546-77B6-446B-A40A-8FB322A84BAE}"/>
              </a:ext>
            </a:extLst>
          </p:cNvPr>
          <p:cNvGraphicFramePr>
            <a:graphicFrameLocks noGrp="1"/>
          </p:cNvGraphicFramePr>
          <p:nvPr/>
        </p:nvGraphicFramePr>
        <p:xfrm>
          <a:off x="74488" y="330273"/>
          <a:ext cx="12117516" cy="6711976"/>
        </p:xfrm>
        <a:graphic>
          <a:graphicData uri="http://schemas.openxmlformats.org/drawingml/2006/table">
            <a:tbl>
              <a:tblPr firstRow="1" bandRow="1">
                <a:tableStyleId>{5C22544A-7EE6-4342-B048-85BDC9FD1C3A}</a:tableStyleId>
              </a:tblPr>
              <a:tblGrid>
                <a:gridCol w="714696">
                  <a:extLst>
                    <a:ext uri="{9D8B030D-6E8A-4147-A177-3AD203B41FA5}">
                      <a16:colId xmlns:a16="http://schemas.microsoft.com/office/drawing/2014/main" val="1558636196"/>
                    </a:ext>
                  </a:extLst>
                </a:gridCol>
                <a:gridCol w="950235">
                  <a:extLst>
                    <a:ext uri="{9D8B030D-6E8A-4147-A177-3AD203B41FA5}">
                      <a16:colId xmlns:a16="http://schemas.microsoft.com/office/drawing/2014/main" val="185067635"/>
                    </a:ext>
                  </a:extLst>
                </a:gridCol>
                <a:gridCol w="950235">
                  <a:extLst>
                    <a:ext uri="{9D8B030D-6E8A-4147-A177-3AD203B41FA5}">
                      <a16:colId xmlns:a16="http://schemas.microsoft.com/office/drawing/2014/main" val="839010137"/>
                    </a:ext>
                  </a:extLst>
                </a:gridCol>
                <a:gridCol w="950235">
                  <a:extLst>
                    <a:ext uri="{9D8B030D-6E8A-4147-A177-3AD203B41FA5}">
                      <a16:colId xmlns:a16="http://schemas.microsoft.com/office/drawing/2014/main" val="2881577828"/>
                    </a:ext>
                  </a:extLst>
                </a:gridCol>
                <a:gridCol w="950235">
                  <a:extLst>
                    <a:ext uri="{9D8B030D-6E8A-4147-A177-3AD203B41FA5}">
                      <a16:colId xmlns:a16="http://schemas.microsoft.com/office/drawing/2014/main" val="2333984587"/>
                    </a:ext>
                  </a:extLst>
                </a:gridCol>
                <a:gridCol w="950235">
                  <a:extLst>
                    <a:ext uri="{9D8B030D-6E8A-4147-A177-3AD203B41FA5}">
                      <a16:colId xmlns:a16="http://schemas.microsoft.com/office/drawing/2014/main" val="2368918563"/>
                    </a:ext>
                  </a:extLst>
                </a:gridCol>
                <a:gridCol w="950235">
                  <a:extLst>
                    <a:ext uri="{9D8B030D-6E8A-4147-A177-3AD203B41FA5}">
                      <a16:colId xmlns:a16="http://schemas.microsoft.com/office/drawing/2014/main" val="493329073"/>
                    </a:ext>
                  </a:extLst>
                </a:gridCol>
                <a:gridCol w="950235">
                  <a:extLst>
                    <a:ext uri="{9D8B030D-6E8A-4147-A177-3AD203B41FA5}">
                      <a16:colId xmlns:a16="http://schemas.microsoft.com/office/drawing/2014/main" val="920426860"/>
                    </a:ext>
                  </a:extLst>
                </a:gridCol>
                <a:gridCol w="950235">
                  <a:extLst>
                    <a:ext uri="{9D8B030D-6E8A-4147-A177-3AD203B41FA5}">
                      <a16:colId xmlns:a16="http://schemas.microsoft.com/office/drawing/2014/main" val="3366675494"/>
                    </a:ext>
                  </a:extLst>
                </a:gridCol>
                <a:gridCol w="950235">
                  <a:extLst>
                    <a:ext uri="{9D8B030D-6E8A-4147-A177-3AD203B41FA5}">
                      <a16:colId xmlns:a16="http://schemas.microsoft.com/office/drawing/2014/main" val="1904794656"/>
                    </a:ext>
                  </a:extLst>
                </a:gridCol>
                <a:gridCol w="950235">
                  <a:extLst>
                    <a:ext uri="{9D8B030D-6E8A-4147-A177-3AD203B41FA5}">
                      <a16:colId xmlns:a16="http://schemas.microsoft.com/office/drawing/2014/main" val="2030266313"/>
                    </a:ext>
                  </a:extLst>
                </a:gridCol>
                <a:gridCol w="950235">
                  <a:extLst>
                    <a:ext uri="{9D8B030D-6E8A-4147-A177-3AD203B41FA5}">
                      <a16:colId xmlns:a16="http://schemas.microsoft.com/office/drawing/2014/main" val="587566285"/>
                    </a:ext>
                  </a:extLst>
                </a:gridCol>
                <a:gridCol w="950235">
                  <a:extLst>
                    <a:ext uri="{9D8B030D-6E8A-4147-A177-3AD203B41FA5}">
                      <a16:colId xmlns:a16="http://schemas.microsoft.com/office/drawing/2014/main" val="1189135501"/>
                    </a:ext>
                  </a:extLst>
                </a:gridCol>
              </a:tblGrid>
              <a:tr h="433006">
                <a:tc>
                  <a:txBody>
                    <a:bodyPr/>
                    <a:lstStyle/>
                    <a:p>
                      <a:pPr algn="ctr"/>
                      <a:endParaRPr lang="en-GB" b="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1" dirty="0">
                          <a:solidFill>
                            <a:schemeClr val="bg1"/>
                          </a:solidFill>
                          <a:latin typeface="+mn-lt"/>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GB" sz="1250" b="1" dirty="0">
                          <a:solidFill>
                            <a:schemeClr val="bg1"/>
                          </a:solidFill>
                          <a:latin typeface="+mn-lt"/>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55262664"/>
                  </a:ext>
                </a:extLst>
              </a:tr>
              <a:tr h="1041430">
                <a:tc>
                  <a:txBody>
                    <a:bodyPr/>
                    <a:lstStyle/>
                    <a:p>
                      <a:pPr algn="ctr"/>
                      <a:r>
                        <a:rPr lang="en-GB" sz="1600" b="1" dirty="0">
                          <a:solidFill>
                            <a:schemeClr val="bg1"/>
                          </a:solidFill>
                          <a:latin typeface="+mn-lt"/>
                        </a:rPr>
                        <a:t>Autumn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4">
                  <a:txBody>
                    <a:bodyPr/>
                    <a:lstStyle/>
                    <a:p>
                      <a:pPr algn="ctr"/>
                      <a:r>
                        <a:rPr lang="en-GB" sz="1250" b="0" dirty="0">
                          <a:solidFill>
                            <a:schemeClr val="tx1"/>
                          </a:solidFill>
                          <a:latin typeface="+mn-lt"/>
                        </a:rPr>
                        <a:t>Number: Place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Number: Addition and Subtraction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Measurement: Length and Perimeter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Consolidation/ Autumn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941894"/>
                  </a:ext>
                </a:extLst>
              </a:tr>
              <a:tr h="896504">
                <a:tc gridSpan="9">
                  <a:txBody>
                    <a:bodyPr/>
                    <a:lstStyle/>
                    <a:p>
                      <a:pPr lvl="0" algn="ctr">
                        <a:buNone/>
                      </a:pPr>
                      <a:r>
                        <a:rPr lang="en-GB" sz="1100" b="1" i="0" u="none" strike="noStrike" noProof="0" dirty="0">
                          <a:solidFill>
                            <a:schemeClr val="bg1"/>
                          </a:solidFill>
                          <a:latin typeface="Calibri"/>
                        </a:rPr>
                        <a:t>On-going: Flashbacks  Tues, Wed Thurs and Fri (to recap on previous learning)</a:t>
                      </a:r>
                    </a:p>
                    <a:p>
                      <a:pPr lvl="0" algn="ctr">
                        <a:buNone/>
                      </a:pPr>
                      <a:r>
                        <a:rPr lang="en-GB" sz="1100" b="1" i="0" u="none" strike="noStrike" noProof="0" dirty="0">
                          <a:solidFill>
                            <a:schemeClr val="bg1"/>
                          </a:solidFill>
                          <a:latin typeface="Calibri"/>
                        </a:rPr>
                        <a:t> Monday 4 number operations fluency and KIRFS- all classes</a:t>
                      </a:r>
                    </a:p>
                    <a:p>
                      <a:pPr lvl="0" algn="ctr">
                        <a:buNone/>
                      </a:pPr>
                      <a:r>
                        <a:rPr lang="en-GB" sz="1100" b="1" i="0" u="none" strike="noStrike" noProof="0" dirty="0">
                          <a:solidFill>
                            <a:schemeClr val="bg1"/>
                          </a:solidFill>
                          <a:latin typeface="Calibri"/>
                        </a:rPr>
                        <a:t>Fluency Monday and Tuesday in classes- 9:00-9:30 </a:t>
                      </a:r>
                    </a:p>
                    <a:p>
                      <a:pPr lvl="0" algn="ctr">
                        <a:buNone/>
                      </a:pPr>
                      <a:r>
                        <a:rPr lang="en-GB" sz="1100" b="1" i="0" u="none" strike="noStrike" noProof="0" dirty="0">
                          <a:solidFill>
                            <a:schemeClr val="bg1"/>
                          </a:solidFill>
                          <a:latin typeface="Calibri"/>
                        </a:rPr>
                        <a:t>Problem Solving  and Reasoning / Blue box challenges, Tues, Wed, </a:t>
                      </a:r>
                      <a:r>
                        <a:rPr lang="en-GB" sz="1100" b="1" i="0" u="none" strike="noStrike" noProof="0" dirty="0" err="1">
                          <a:solidFill>
                            <a:schemeClr val="bg1"/>
                          </a:solidFill>
                          <a:latin typeface="Calibri"/>
                        </a:rPr>
                        <a:t>thurs</a:t>
                      </a:r>
                      <a:r>
                        <a:rPr lang="en-GB" sz="1100" b="1" i="0" u="none" strike="noStrike" noProof="0" dirty="0">
                          <a:solidFill>
                            <a:schemeClr val="bg1"/>
                          </a:solidFill>
                          <a:latin typeface="Calibri"/>
                        </a:rPr>
                        <a:t> </a:t>
                      </a:r>
                      <a:r>
                        <a:rPr lang="en-GB" sz="1100" b="1" i="0" u="none" strike="noStrike" noProof="0" dirty="0" err="1">
                          <a:solidFill>
                            <a:schemeClr val="bg1"/>
                          </a:solidFill>
                          <a:latin typeface="Calibri"/>
                        </a:rPr>
                        <a:t>fri</a:t>
                      </a:r>
                      <a:endParaRPr lang="en-GB" sz="1100" b="1" i="0" u="none" strike="noStrike" noProof="0" dirty="0">
                        <a:solidFill>
                          <a:schemeClr val="bg1"/>
                        </a:solidFill>
                        <a:latin typeface="Calibri"/>
                      </a:endParaRPr>
                    </a:p>
                    <a:p>
                      <a:pPr lvl="0" algn="ctr">
                        <a:buNone/>
                      </a:pPr>
                      <a:r>
                        <a:rPr lang="en-GB" sz="1100" b="1" i="0" u="none" strike="noStrike" noProof="0" dirty="0">
                          <a:solidFill>
                            <a:schemeClr val="bg1"/>
                          </a:solidFill>
                          <a:latin typeface="Calibri"/>
                        </a:rPr>
                        <a:t>TT rockstars- additional time in week for children to practise using </a:t>
                      </a:r>
                      <a:r>
                        <a:rPr lang="en-GB" sz="1100" b="1" i="0" u="none" strike="noStrike" noProof="0" dirty="0" err="1">
                          <a:solidFill>
                            <a:schemeClr val="bg1"/>
                          </a:solidFill>
                          <a:latin typeface="Calibri"/>
                        </a:rPr>
                        <a:t>Ipads</a:t>
                      </a:r>
                      <a:r>
                        <a:rPr lang="en-GB" sz="1100" b="1" i="0" u="none" strike="noStrike" noProof="0" dirty="0">
                          <a:solidFill>
                            <a:schemeClr val="bg1"/>
                          </a:solidFill>
                          <a:latin typeface="Calibri"/>
                        </a:rPr>
                        <a:t>- dependant on class timetable</a:t>
                      </a:r>
                      <a:endParaRPr lang="en-US" sz="11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US"/>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number bonds to 100.</a:t>
                      </a:r>
                      <a:endParaRPr lang="en-US" sz="1100" b="0" i="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kern="1200" dirty="0">
                          <a:solidFill>
                            <a:schemeClr val="dk1"/>
                          </a:solidFill>
                          <a:effectLst/>
                          <a:latin typeface="+mn-lt"/>
                          <a:ea typeface="+mn-ea"/>
                          <a:cs typeface="+mn-cs"/>
                        </a:rPr>
                        <a:t>I know the multiplication and division facts for the 6 times table</a:t>
                      </a:r>
                      <a:r>
                        <a:rPr lang="en-GB" sz="1800" b="0" kern="1200" dirty="0">
                          <a:solidFill>
                            <a:schemeClr val="dk1"/>
                          </a:solidFill>
                          <a:effectLst/>
                          <a:latin typeface="+mn-lt"/>
                          <a:ea typeface="+mn-ea"/>
                          <a:cs typeface="+mn-cs"/>
                        </a:rPr>
                        <a:t>.</a:t>
                      </a: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US"/>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245633"/>
                  </a:ext>
                </a:extLst>
              </a:tr>
              <a:tr h="1041430">
                <a:tc>
                  <a:txBody>
                    <a:bodyPr/>
                    <a:lstStyle/>
                    <a:p>
                      <a:pPr algn="ctr"/>
                      <a:r>
                        <a:rPr lang="en-GB" sz="1600" b="1" dirty="0">
                          <a:solidFill>
                            <a:schemeClr val="bg1"/>
                          </a:solidFill>
                          <a:latin typeface="+mn-lt"/>
                        </a:rPr>
                        <a:t>Spring</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pPr algn="ctr"/>
                      <a:r>
                        <a:rPr lang="en-GB" sz="1250" b="0" dirty="0">
                          <a:solidFill>
                            <a:schemeClr val="tx1"/>
                          </a:solidFill>
                          <a:latin typeface="+mn-lt"/>
                        </a:rPr>
                        <a:t>Number: Multiplication and Division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Measurement: Area</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4">
                  <a:txBody>
                    <a:bodyPr/>
                    <a:lstStyle/>
                    <a:p>
                      <a:pPr algn="ctr"/>
                      <a:r>
                        <a:rPr lang="en-GB" sz="1250" b="0" dirty="0">
                          <a:solidFill>
                            <a:schemeClr val="tx1"/>
                          </a:solidFill>
                          <a:latin typeface="+mn-lt"/>
                        </a:rPr>
                        <a:t>Fractions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Decimals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Consolidation/ Spring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3263820"/>
                  </a:ext>
                </a:extLst>
              </a:tr>
              <a:tr h="1087562">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Flashbacks  Tues, Wed Thurs and Fri (to recap on previous 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 Monday 4 number operations fl</a:t>
                      </a:r>
                      <a:r>
                        <a:rPr kumimoji="0" lang="en-GB" sz="1100" b="1" i="0" u="none" strike="noStrike" kern="1200" cap="none" spc="0" normalizeH="0" baseline="0" noProof="0" dirty="0">
                          <a:ln>
                            <a:noFill/>
                          </a:ln>
                          <a:solidFill>
                            <a:prstClr val="white"/>
                          </a:solidFill>
                          <a:effectLst/>
                          <a:uLnTx/>
                          <a:uFillTx/>
                          <a:latin typeface="+mn-lt"/>
                          <a:ea typeface="+mn-ea"/>
                          <a:cs typeface="+mn-cs"/>
                        </a:rPr>
                        <a:t>uency and KIRFS- all classes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noProof="0" dirty="0">
                          <a:solidFill>
                            <a:schemeClr val="bg1"/>
                          </a:solidFill>
                          <a:latin typeface="+mn-lt"/>
                        </a:rPr>
                        <a:t>Fluency Monday and Tuesday in classes- 9:00-9:30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Tues, Wed, </a:t>
                      </a:r>
                      <a:r>
                        <a:rPr kumimoji="0" lang="en-GB" sz="1100" b="0" i="0" u="none" strike="noStrike" kern="1200" cap="none" spc="0" normalizeH="0" baseline="0" noProof="0" dirty="0" err="1">
                          <a:ln>
                            <a:noFill/>
                          </a:ln>
                          <a:solidFill>
                            <a:prstClr val="white"/>
                          </a:solidFill>
                          <a:effectLst/>
                          <a:uLnTx/>
                          <a:uFillTx/>
                          <a:latin typeface="+mn-lt"/>
                          <a:ea typeface="+mn-ea"/>
                          <a:cs typeface="+mn-cs"/>
                        </a:rPr>
                        <a:t>thurs</a:t>
                      </a:r>
                      <a:r>
                        <a:rPr kumimoji="0" lang="en-GB" sz="1100" b="0" i="0" u="none" strike="noStrike" kern="1200" cap="none" spc="0" normalizeH="0" baseline="0" noProof="0" dirty="0">
                          <a:ln>
                            <a:noFill/>
                          </a:ln>
                          <a:solidFill>
                            <a:prstClr val="white"/>
                          </a:solidFill>
                          <a:effectLst/>
                          <a:uLnTx/>
                          <a:uFillTx/>
                          <a:latin typeface="+mn-lt"/>
                          <a:ea typeface="+mn-ea"/>
                          <a:cs typeface="+mn-cs"/>
                        </a:rPr>
                        <a:t> </a:t>
                      </a:r>
                      <a:r>
                        <a:rPr kumimoji="0" lang="en-GB" sz="1100" b="0" i="0" u="none" strike="noStrike" kern="1200" cap="none" spc="0" normalizeH="0" baseline="0" noProof="0" dirty="0" err="1">
                          <a:ln>
                            <a:noFill/>
                          </a:ln>
                          <a:solidFill>
                            <a:prstClr val="white"/>
                          </a:solidFill>
                          <a:effectLst/>
                          <a:uLnTx/>
                          <a:uFillTx/>
                          <a:latin typeface="+mn-lt"/>
                          <a:ea typeface="+mn-ea"/>
                          <a:cs typeface="+mn-cs"/>
                        </a:rPr>
                        <a:t>fri</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lvl="0" algn="ctr">
                        <a:buNone/>
                      </a:pPr>
                      <a:r>
                        <a:rPr lang="en-US" sz="1200" dirty="0">
                          <a:solidFill>
                            <a:schemeClr val="bg1"/>
                          </a:solidFill>
                        </a:rPr>
                        <a:t>Extra fluency Thurs (</a:t>
                      </a:r>
                      <a:r>
                        <a:rPr lang="en-US" sz="1200" dirty="0" err="1">
                          <a:solidFill>
                            <a:schemeClr val="bg1"/>
                          </a:solidFill>
                        </a:rPr>
                        <a:t>yr</a:t>
                      </a:r>
                      <a:r>
                        <a:rPr lang="en-US" sz="1200" dirty="0">
                          <a:solidFill>
                            <a:schemeClr val="bg1"/>
                          </a:solidFill>
                        </a:rPr>
                        <a:t> 3 swim)</a:t>
                      </a:r>
                    </a:p>
                    <a:p>
                      <a:pPr lvl="0" algn="ctr">
                        <a:buNone/>
                      </a:pPr>
                      <a:r>
                        <a:rPr lang="en-GB" sz="1200" b="1" i="0" u="none" strike="noStrike" noProof="0" dirty="0">
                          <a:solidFill>
                            <a:schemeClr val="bg1"/>
                          </a:solidFill>
                          <a:latin typeface="+mn-lt"/>
                        </a:rPr>
                        <a:t>TT rockstars- additional time in week for children to practise using </a:t>
                      </a:r>
                      <a:r>
                        <a:rPr lang="en-GB" sz="1200" b="1" i="0" u="none" strike="noStrike" noProof="0" dirty="0" err="1">
                          <a:solidFill>
                            <a:schemeClr val="bg1"/>
                          </a:solidFill>
                          <a:latin typeface="+mn-lt"/>
                        </a:rPr>
                        <a:t>Ipads</a:t>
                      </a:r>
                      <a:r>
                        <a:rPr lang="en-GB" sz="1200" b="1" i="0" u="none" strike="noStrike" noProof="0" dirty="0">
                          <a:solidFill>
                            <a:schemeClr val="bg1"/>
                          </a:solidFill>
                          <a:latin typeface="+mn-lt"/>
                        </a:rPr>
                        <a:t>- dependant on class timetable</a:t>
                      </a:r>
                      <a:endParaRPr lang="en-US" sz="12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the multiplication and division facts for the 9 and 11 times tables.</a:t>
                      </a:r>
                      <a:endParaRPr lang="en-US" sz="1100" b="0" i="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kern="1200" dirty="0">
                          <a:solidFill>
                            <a:schemeClr val="dk1"/>
                          </a:solidFill>
                          <a:effectLst/>
                          <a:latin typeface="+mn-lt"/>
                          <a:ea typeface="+mn-ea"/>
                          <a:cs typeface="+mn-cs"/>
                        </a:rPr>
                        <a:t>I can recognise decimal equivalents of fractions.</a:t>
                      </a:r>
                      <a:endParaRPr lang="en-US" sz="1100" b="0" i="0" dirty="0"/>
                    </a:p>
                    <a:p>
                      <a:pPr lvl="0" algn="ctr">
                        <a:buNone/>
                      </a:pPr>
                      <a:endParaRPr lang="en-US" sz="12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778071"/>
                  </a:ext>
                </a:extLst>
              </a:tr>
              <a:tr h="1041430">
                <a:tc>
                  <a:txBody>
                    <a:bodyPr/>
                    <a:lstStyle/>
                    <a:p>
                      <a:pPr algn="ctr"/>
                      <a:r>
                        <a:rPr lang="en-GB" sz="1600" b="1" dirty="0">
                          <a:solidFill>
                            <a:schemeClr val="bg1"/>
                          </a:solidFill>
                          <a:latin typeface="+mn-lt"/>
                        </a:rPr>
                        <a:t>Summer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a:r>
                        <a:rPr lang="en-GB" sz="1250" b="0" dirty="0">
                          <a:solidFill>
                            <a:schemeClr val="tx1"/>
                          </a:solidFill>
                          <a:latin typeface="+mn-lt"/>
                        </a:rPr>
                        <a:t>Decimals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250" b="0" dirty="0">
                          <a:solidFill>
                            <a:schemeClr val="tx1"/>
                          </a:solidFill>
                          <a:latin typeface="+mn-lt"/>
                        </a:rPr>
                        <a:t>Measurement: Money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Measurement: Time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r>
                        <a:rPr lang="en-GB" sz="1250" b="0" dirty="0">
                          <a:solidFill>
                            <a:schemeClr val="tx1"/>
                          </a:solidFill>
                          <a:latin typeface="+mn-lt"/>
                        </a:rPr>
                        <a:t>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50" b="0" dirty="0">
                          <a:solidFill>
                            <a:schemeClr val="tx1"/>
                          </a:solidFill>
                          <a:latin typeface="+mn-lt"/>
                        </a:rPr>
                        <a:t>Geometry: Property of 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50" b="0" dirty="0">
                        <a:solidFill>
                          <a:schemeClr val="tx1"/>
                        </a:solidFill>
                        <a:latin typeface="Sassoon Infant Std" panose="020B050302010303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50" b="0" dirty="0">
                          <a:solidFill>
                            <a:schemeClr val="tx1"/>
                          </a:solidFill>
                          <a:latin typeface="+mn-lt"/>
                        </a:rPr>
                        <a:t>Geometry: Position and Direction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250" b="0" dirty="0">
                          <a:solidFill>
                            <a:schemeClr val="tx1"/>
                          </a:solidFill>
                          <a:latin typeface="+mn-lt"/>
                        </a:rPr>
                        <a:t>Consolidation/ Summer term assessments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4226249"/>
                  </a:ext>
                </a:extLst>
              </a:tr>
              <a:tr h="896504">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On-going: Flashbacks  Tues, Wed Thurs and Fri (to recap on previous learning)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Monday 4 number operations fl</a:t>
                      </a:r>
                      <a:r>
                        <a:rPr kumimoji="0" lang="en-GB" sz="1100" b="1" i="0" u="none" strike="noStrike" kern="1200" cap="none" spc="0" normalizeH="0" baseline="0" noProof="0" dirty="0">
                          <a:ln>
                            <a:noFill/>
                          </a:ln>
                          <a:solidFill>
                            <a:prstClr val="white"/>
                          </a:solidFill>
                          <a:effectLst/>
                          <a:uLnTx/>
                          <a:uFillTx/>
                          <a:latin typeface="+mn-lt"/>
                          <a:ea typeface="+mn-ea"/>
                          <a:cs typeface="+mn-cs"/>
                        </a:rPr>
                        <a:t>uency and KIRFS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mn-lt"/>
                          <a:ea typeface="+mn-ea"/>
                          <a:cs typeface="+mn-cs"/>
                        </a:rPr>
                        <a:t>Fluency </a:t>
                      </a:r>
                      <a:r>
                        <a:rPr kumimoji="0" lang="en-GB" sz="1100" b="0" i="0" u="none" strike="noStrike" kern="1200" cap="none" spc="0" normalizeH="0" baseline="0" noProof="0" dirty="0">
                          <a:ln>
                            <a:noFill/>
                          </a:ln>
                          <a:solidFill>
                            <a:prstClr val="white"/>
                          </a:solidFill>
                          <a:effectLst/>
                          <a:uLnTx/>
                          <a:uFillTx/>
                          <a:latin typeface="+mn-lt"/>
                          <a:ea typeface="+mn-ea"/>
                          <a:cs typeface="+mn-cs"/>
                        </a:rPr>
                        <a:t>Tuesday and Thursday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mn-ea"/>
                          <a:cs typeface="+mn-cs"/>
                        </a:rPr>
                        <a:t>Problem Solving  and Reasoning / Blue box challenges, Tues, Wed, </a:t>
                      </a:r>
                      <a:r>
                        <a:rPr kumimoji="0" lang="en-GB" sz="1100" b="0" i="0" u="none" strike="noStrike" kern="1200" cap="none" spc="0" normalizeH="0" baseline="0" noProof="0" dirty="0" err="1">
                          <a:ln>
                            <a:noFill/>
                          </a:ln>
                          <a:solidFill>
                            <a:prstClr val="white"/>
                          </a:solidFill>
                          <a:effectLst/>
                          <a:uLnTx/>
                          <a:uFillTx/>
                          <a:latin typeface="+mn-lt"/>
                          <a:ea typeface="+mn-ea"/>
                          <a:cs typeface="+mn-cs"/>
                        </a:rPr>
                        <a:t>thurs</a:t>
                      </a:r>
                      <a:r>
                        <a:rPr kumimoji="0" lang="en-GB" sz="1100" b="0" i="0" u="none" strike="noStrike" kern="1200" cap="none" spc="0" normalizeH="0" baseline="0" noProof="0" dirty="0">
                          <a:ln>
                            <a:noFill/>
                          </a:ln>
                          <a:solidFill>
                            <a:prstClr val="white"/>
                          </a:solidFill>
                          <a:effectLst/>
                          <a:uLnTx/>
                          <a:uFillTx/>
                          <a:latin typeface="+mn-lt"/>
                          <a:ea typeface="+mn-ea"/>
                          <a:cs typeface="+mn-cs"/>
                        </a:rPr>
                        <a:t> </a:t>
                      </a:r>
                      <a:r>
                        <a:rPr kumimoji="0" lang="en-GB" sz="1100" b="0" i="0" u="none" strike="noStrike" kern="1200" cap="none" spc="0" normalizeH="0" baseline="0" noProof="0" dirty="0" err="1">
                          <a:ln>
                            <a:noFill/>
                          </a:ln>
                          <a:solidFill>
                            <a:prstClr val="white"/>
                          </a:solidFill>
                          <a:effectLst/>
                          <a:uLnTx/>
                          <a:uFillTx/>
                          <a:latin typeface="+mn-lt"/>
                          <a:ea typeface="+mn-ea"/>
                          <a:cs typeface="+mn-cs"/>
                        </a:rPr>
                        <a:t>fri</a:t>
                      </a:r>
                      <a:endParaRPr kumimoji="0" lang="en-GB" sz="11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noProof="0" dirty="0">
                          <a:solidFill>
                            <a:schemeClr val="bg1"/>
                          </a:solidFill>
                          <a:latin typeface="+mn-lt"/>
                        </a:rPr>
                        <a:t>TT rockstars- additional time in week for children to practise using </a:t>
                      </a:r>
                      <a:r>
                        <a:rPr lang="en-GB" sz="1100" b="1" i="0" u="none" strike="noStrike" noProof="0" dirty="0" err="1">
                          <a:solidFill>
                            <a:schemeClr val="bg1"/>
                          </a:solidFill>
                          <a:latin typeface="+mn-lt"/>
                        </a:rPr>
                        <a:t>Ipads</a:t>
                      </a:r>
                      <a:r>
                        <a:rPr lang="en-GB" sz="1100" b="1" i="0" u="none" strike="noStrike" noProof="0" dirty="0">
                          <a:solidFill>
                            <a:schemeClr val="bg1"/>
                          </a:solidFill>
                          <a:latin typeface="+mn-lt"/>
                        </a:rPr>
                        <a:t>- dependant on class timetable</a:t>
                      </a:r>
                      <a:endParaRPr lang="en-US" sz="1100"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KIRFs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1: </a:t>
                      </a:r>
                      <a:r>
                        <a:rPr lang="en-GB" sz="1100" b="0" kern="1200" dirty="0">
                          <a:solidFill>
                            <a:schemeClr val="dk1"/>
                          </a:solidFill>
                          <a:effectLst/>
                          <a:latin typeface="+mn-lt"/>
                          <a:ea typeface="+mn-ea"/>
                          <a:cs typeface="+mn-cs"/>
                        </a:rPr>
                        <a:t>I know the multiplication and division facts for the 7 times table.</a:t>
                      </a:r>
                      <a:endParaRPr lang="en-US" sz="1100" b="0" i="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mn-lt"/>
                        </a:rPr>
                        <a:t>Aut 2: </a:t>
                      </a:r>
                      <a:r>
                        <a:rPr lang="en-GB" sz="1100" b="0" i="0" dirty="0">
                          <a:latin typeface="+mn-lt"/>
                        </a:rPr>
                        <a:t>I can multiply and divide single-digit numbers by 10 and 100.</a:t>
                      </a:r>
                      <a:endParaRPr lang="en-US" sz="1100" b="0" i="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lang="en-GB" sz="1250" b="0" dirty="0">
                        <a:solidFill>
                          <a:schemeClr val="tx1"/>
                        </a:solidFill>
                        <a:latin typeface="+mn-lt"/>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119727"/>
                  </a:ext>
                </a:extLst>
              </a:tr>
            </a:tbl>
          </a:graphicData>
        </a:graphic>
      </p:graphicFrame>
      <p:sp>
        <p:nvSpPr>
          <p:cNvPr id="6" name="TextBox 5">
            <a:extLst>
              <a:ext uri="{FF2B5EF4-FFF2-40B4-BE49-F238E27FC236}">
                <a16:creationId xmlns:a16="http://schemas.microsoft.com/office/drawing/2014/main" id="{479D25E6-7DD3-45F0-A83C-A4CFFE46A682}"/>
              </a:ext>
            </a:extLst>
          </p:cNvPr>
          <p:cNvSpPr txBox="1"/>
          <p:nvPr/>
        </p:nvSpPr>
        <p:spPr>
          <a:xfrm>
            <a:off x="74487" y="-56190"/>
            <a:ext cx="4415319" cy="461665"/>
          </a:xfrm>
          <a:prstGeom prst="rect">
            <a:avLst/>
          </a:prstGeom>
          <a:solidFill>
            <a:schemeClr val="accent1">
              <a:lumMod val="20000"/>
              <a:lumOff val="80000"/>
            </a:schemeClr>
          </a:solidFill>
          <a:ln>
            <a:solidFill>
              <a:schemeClr val="tx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Year 4 – Yearly Overview Maths</a:t>
            </a:r>
          </a:p>
        </p:txBody>
      </p:sp>
    </p:spTree>
    <p:extLst>
      <p:ext uri="{BB962C8B-B14F-4D97-AF65-F5344CB8AC3E}">
        <p14:creationId xmlns:p14="http://schemas.microsoft.com/office/powerpoint/2010/main" val="381433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19291F-004C-0152-5B6A-D587AFCFB43F}"/>
              </a:ext>
            </a:extLst>
          </p:cNvPr>
          <p:cNvPicPr>
            <a:picLocks noChangeAspect="1"/>
          </p:cNvPicPr>
          <p:nvPr/>
        </p:nvPicPr>
        <p:blipFill>
          <a:blip r:embed="rId2"/>
          <a:stretch>
            <a:fillRect/>
          </a:stretch>
        </p:blipFill>
        <p:spPr>
          <a:xfrm>
            <a:off x="133564" y="0"/>
            <a:ext cx="11887199" cy="6858000"/>
          </a:xfrm>
          <a:prstGeom prst="rect">
            <a:avLst/>
          </a:prstGeom>
        </p:spPr>
      </p:pic>
    </p:spTree>
    <p:extLst>
      <p:ext uri="{BB962C8B-B14F-4D97-AF65-F5344CB8AC3E}">
        <p14:creationId xmlns:p14="http://schemas.microsoft.com/office/powerpoint/2010/main" val="2835754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00D69-5805-308C-5831-DC2CA249D317}"/>
              </a:ext>
            </a:extLst>
          </p:cNvPr>
          <p:cNvPicPr>
            <a:picLocks noChangeAspect="1"/>
          </p:cNvPicPr>
          <p:nvPr/>
        </p:nvPicPr>
        <p:blipFill>
          <a:blip r:embed="rId2"/>
          <a:stretch>
            <a:fillRect/>
          </a:stretch>
        </p:blipFill>
        <p:spPr>
          <a:xfrm>
            <a:off x="0" y="9525"/>
            <a:ext cx="12678310" cy="6838950"/>
          </a:xfrm>
          <a:prstGeom prst="rect">
            <a:avLst/>
          </a:prstGeom>
        </p:spPr>
      </p:pic>
    </p:spTree>
    <p:extLst>
      <p:ext uri="{BB962C8B-B14F-4D97-AF65-F5344CB8AC3E}">
        <p14:creationId xmlns:p14="http://schemas.microsoft.com/office/powerpoint/2010/main" val="334932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9075E6-A7D6-E645-96F8-1E779E1488A5}"/>
              </a:ext>
            </a:extLst>
          </p:cNvPr>
          <p:cNvPicPr>
            <a:picLocks noChangeAspect="1"/>
          </p:cNvPicPr>
          <p:nvPr/>
        </p:nvPicPr>
        <p:blipFill>
          <a:blip r:embed="rId2"/>
          <a:stretch>
            <a:fillRect/>
          </a:stretch>
        </p:blipFill>
        <p:spPr>
          <a:xfrm>
            <a:off x="198633" y="173305"/>
            <a:ext cx="11760485" cy="6630321"/>
          </a:xfrm>
          <a:prstGeom prst="rect">
            <a:avLst/>
          </a:prstGeom>
        </p:spPr>
      </p:pic>
    </p:spTree>
    <p:extLst>
      <p:ext uri="{BB962C8B-B14F-4D97-AF65-F5344CB8AC3E}">
        <p14:creationId xmlns:p14="http://schemas.microsoft.com/office/powerpoint/2010/main" val="385111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711D-E0DC-D2F6-4C8D-A8DA8FD5556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E4E3430-F143-EF68-9EF1-78812561E5B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A475BB3-1543-534E-78EC-FB945727EAE8}"/>
              </a:ext>
            </a:extLst>
          </p:cNvPr>
          <p:cNvPicPr>
            <a:picLocks noChangeAspect="1"/>
          </p:cNvPicPr>
          <p:nvPr/>
        </p:nvPicPr>
        <p:blipFill>
          <a:blip r:embed="rId2"/>
          <a:stretch>
            <a:fillRect/>
          </a:stretch>
        </p:blipFill>
        <p:spPr>
          <a:xfrm>
            <a:off x="147573" y="35210"/>
            <a:ext cx="11924562" cy="6801259"/>
          </a:xfrm>
          <a:prstGeom prst="rect">
            <a:avLst/>
          </a:prstGeom>
        </p:spPr>
      </p:pic>
    </p:spTree>
    <p:extLst>
      <p:ext uri="{BB962C8B-B14F-4D97-AF65-F5344CB8AC3E}">
        <p14:creationId xmlns:p14="http://schemas.microsoft.com/office/powerpoint/2010/main" val="2870255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CAFB-DAF1-810A-6108-7E8898EBEAD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194049C-CADF-DC6C-622B-467AFB5A7CBE}"/>
              </a:ext>
            </a:extLst>
          </p:cNvPr>
          <p:cNvSpPr>
            <a:spLocks noGrp="1"/>
          </p:cNvSpPr>
          <p:nvPr>
            <p:ph idx="1"/>
          </p:nvPr>
        </p:nvSpPr>
        <p:spPr/>
        <p:txBody>
          <a:bodyPr/>
          <a:lstStyle/>
          <a:p>
            <a:endParaRPr lang="en-GB"/>
          </a:p>
        </p:txBody>
      </p:sp>
      <p:pic>
        <p:nvPicPr>
          <p:cNvPr id="8" name="Picture 7">
            <a:extLst>
              <a:ext uri="{FF2B5EF4-FFF2-40B4-BE49-F238E27FC236}">
                <a16:creationId xmlns:a16="http://schemas.microsoft.com/office/drawing/2014/main" id="{8523D212-EE4E-FBEE-1B93-33DA59D6E63A}"/>
              </a:ext>
            </a:extLst>
          </p:cNvPr>
          <p:cNvPicPr>
            <a:picLocks noChangeAspect="1"/>
          </p:cNvPicPr>
          <p:nvPr/>
        </p:nvPicPr>
        <p:blipFill>
          <a:blip r:embed="rId2"/>
          <a:stretch>
            <a:fillRect/>
          </a:stretch>
        </p:blipFill>
        <p:spPr>
          <a:xfrm>
            <a:off x="195636" y="0"/>
            <a:ext cx="12355200" cy="6858000"/>
          </a:xfrm>
          <a:prstGeom prst="rect">
            <a:avLst/>
          </a:prstGeom>
        </p:spPr>
      </p:pic>
    </p:spTree>
    <p:extLst>
      <p:ext uri="{BB962C8B-B14F-4D97-AF65-F5344CB8AC3E}">
        <p14:creationId xmlns:p14="http://schemas.microsoft.com/office/powerpoint/2010/main" val="623971294"/>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120496DC56634E95E7A550DBC1FD06" ma:contentTypeVersion="18" ma:contentTypeDescription="Create a new document." ma:contentTypeScope="" ma:versionID="ffb44f718e30b4b1bcc97f7c2f3edccd">
  <xsd:schema xmlns:xsd="http://www.w3.org/2001/XMLSchema" xmlns:xs="http://www.w3.org/2001/XMLSchema" xmlns:p="http://schemas.microsoft.com/office/2006/metadata/properties" xmlns:ns2="486ec425-57ff-464b-9dc5-e010e7446884" xmlns:ns3="72292c10-3408-49b1-80ad-5f5340200eb6" targetNamespace="http://schemas.microsoft.com/office/2006/metadata/properties" ma:root="true" ma:fieldsID="2f9f42c435f12728c7cffa26cb6384f2" ns2:_="" ns3:_="">
    <xsd:import namespace="486ec425-57ff-464b-9dc5-e010e7446884"/>
    <xsd:import namespace="72292c10-3408-49b1-80ad-5f5340200e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6ec425-57ff-464b-9dc5-e010e74468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3877db5-c260-4f22-946b-3180934fd2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292c10-3408-49b1-80ad-5f5340200eb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8c39788-4ca9-479e-9e92-93fc339793f2}" ma:internalName="TaxCatchAll" ma:showField="CatchAllData" ma:web="72292c10-3408-49b1-80ad-5f5340200eb6">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C8DC90-C5C1-46C1-8472-6598B59A5D74}"/>
</file>

<file path=customXml/itemProps2.xml><?xml version="1.0" encoding="utf-8"?>
<ds:datastoreItem xmlns:ds="http://schemas.openxmlformats.org/officeDocument/2006/customXml" ds:itemID="{57872F6B-77A7-4CA9-A7B1-793E32A071CE}"/>
</file>

<file path=docProps/app.xml><?xml version="1.0" encoding="utf-8"?>
<Properties xmlns="http://schemas.openxmlformats.org/officeDocument/2006/extended-properties" xmlns:vt="http://schemas.openxmlformats.org/officeDocument/2006/docPropsVTypes">
  <TotalTime>10</TotalTime>
  <Words>1992</Words>
  <Application>Microsoft Office PowerPoint</Application>
  <PresentationFormat>Widescreen</PresentationFormat>
  <Paragraphs>228</Paragraphs>
  <Slides>15</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15</vt:i4>
      </vt:variant>
    </vt:vector>
  </HeadingPairs>
  <TitlesOfParts>
    <vt:vector size="31" baseType="lpstr">
      <vt:lpstr>Aptos</vt:lpstr>
      <vt:lpstr>Aptos Display</vt:lpstr>
      <vt:lpstr>Arial</vt:lpstr>
      <vt:lpstr>Arial Narrow</vt:lpstr>
      <vt:lpstr>Calibri</vt:lpstr>
      <vt:lpstr>Calibri Light</vt:lpstr>
      <vt:lpstr>Century Gothic</vt:lpstr>
      <vt:lpstr>Garamond</vt:lpstr>
      <vt:lpstr>Sassoon Infant Std</vt:lpstr>
      <vt:lpstr>Symbol</vt:lpstr>
      <vt:lpstr>Twinkl Cursive Unlooped</vt:lpstr>
      <vt:lpstr>1_Office Theme</vt:lpstr>
      <vt:lpstr>2_Office Theme</vt:lpstr>
      <vt:lpstr>Office Theme</vt:lpstr>
      <vt:lpstr>Savon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Wall</dc:creator>
  <cp:lastModifiedBy>Katie Wall</cp:lastModifiedBy>
  <cp:revision>1</cp:revision>
  <dcterms:created xsi:type="dcterms:W3CDTF">2024-04-15T17:11:12Z</dcterms:created>
  <dcterms:modified xsi:type="dcterms:W3CDTF">2024-04-15T17:22:51Z</dcterms:modified>
</cp:coreProperties>
</file>