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82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96957"/>
              </p:ext>
            </p:extLst>
          </p:nvPr>
        </p:nvGraphicFramePr>
        <p:xfrm>
          <a:off x="128242" y="791544"/>
          <a:ext cx="9777758" cy="572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451956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08700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  <a:b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  <a:t>Y1- Numbers to 20</a:t>
                      </a:r>
                      <a:b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00B050"/>
                          </a:solidFill>
                          <a:latin typeface="+mn-lt"/>
                        </a:rPr>
                        <a:t>Y2:Numbers to 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+mn-lt"/>
                        </a:rPr>
                        <a:t>                             Number: Addition and Subtraction</a:t>
                      </a:r>
                      <a:br>
                        <a:rPr lang="en-GB" sz="125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                </a:t>
                      </a:r>
                      <a: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  <a:t>Year 1- Numbers within 20 (incl. recognising money)</a:t>
                      </a:r>
                      <a:b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00B050"/>
                          </a:solidFill>
                          <a:latin typeface="+mn-lt"/>
                        </a:rPr>
                        <a:t>                Year 2 Numbers within 100 (incl. recognising money)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393992">
                <a:tc gridSpan="13"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On-going:</a:t>
                      </a:r>
                      <a:r>
                        <a:rPr lang="en-GB" sz="16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 Flashbacks (to recap on previous learning) , time and times tables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051557"/>
                  </a:ext>
                </a:extLst>
              </a:tr>
              <a:tr h="108700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+mn-lt"/>
                        </a:rPr>
                        <a:t>Number: Division</a:t>
                      </a:r>
                      <a:b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  <a:t>Year 1 – Division &amp; consolidation</a:t>
                      </a:r>
                      <a:b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00B050"/>
                          </a:solidFill>
                          <a:latin typeface="+mn-lt"/>
                        </a:rPr>
                        <a:t>Year 2 - Division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  <a:t>Year 1: Place Value to 100</a:t>
                      </a:r>
                      <a:b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</a:br>
                      <a:b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00B050"/>
                          </a:solidFill>
                          <a:latin typeface="+mn-lt"/>
                        </a:rPr>
                        <a:t>Year 2: Statistics*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Measurement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</a:br>
                      <a:r>
                        <a:rPr lang="en-GB" sz="1200" b="0" dirty="0">
                          <a:solidFill>
                            <a:srgbClr val="7030A0"/>
                          </a:solidFill>
                          <a:latin typeface="Sassoon Infant Std" panose="020B0503020103030203" pitchFamily="34" charset="0"/>
                        </a:rPr>
                        <a:t>Y1 – Weight &amp; Volume*</a:t>
                      </a:r>
                      <a:br>
                        <a:rPr lang="en-GB" sz="1200" b="0" dirty="0">
                          <a:solidFill>
                            <a:srgbClr val="7030A0"/>
                          </a:solidFill>
                          <a:latin typeface="Sassoon Infant Std" panose="020B0503020103030203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B050"/>
                          </a:solidFill>
                          <a:latin typeface="Sassoon Infant Std" panose="020B0503020103030203" pitchFamily="34" charset="0"/>
                        </a:rPr>
                        <a:t>Y2  Mass,</a:t>
                      </a:r>
                      <a:r>
                        <a:rPr lang="en-GB" sz="1200" b="0" baseline="0" dirty="0">
                          <a:solidFill>
                            <a:srgbClr val="00B050"/>
                          </a:solidFill>
                          <a:latin typeface="Sassoon Infant Std" panose="020B0503020103030203" pitchFamily="34" charset="0"/>
                        </a:rPr>
                        <a:t> capacity &amp; temp*</a:t>
                      </a:r>
                      <a:endParaRPr lang="en-GB" sz="1200" b="0" dirty="0">
                        <a:solidFill>
                          <a:srgbClr val="00B050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Geometry:</a:t>
                      </a:r>
                      <a:r>
                        <a:rPr lang="en-GB" sz="1200" b="1" baseline="0" dirty="0"/>
                        <a:t> </a:t>
                      </a:r>
                      <a:br>
                        <a:rPr lang="en-GB" sz="1200" baseline="0" dirty="0"/>
                      </a:br>
                      <a:r>
                        <a:rPr lang="en-GB" sz="1200" baseline="0" dirty="0">
                          <a:solidFill>
                            <a:srgbClr val="7030A0"/>
                          </a:solidFill>
                        </a:rPr>
                        <a:t>Year 1 – Shape and consolidation</a:t>
                      </a:r>
                      <a:br>
                        <a:rPr lang="en-GB" sz="1200" baseline="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GB" sz="1200" baseline="0" dirty="0">
                          <a:solidFill>
                            <a:srgbClr val="00B050"/>
                          </a:solidFill>
                        </a:rPr>
                        <a:t>Year 2- Properties of shape</a:t>
                      </a:r>
                      <a:endParaRPr lang="en-GB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+mn-lt"/>
                        </a:rPr>
                        <a:t>Number: </a:t>
                      </a:r>
                      <a:b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  <a:t>Year 1 - Fractions and consolidation</a:t>
                      </a:r>
                      <a:br>
                        <a:rPr lang="en-GB" sz="1250" b="0" dirty="0">
                          <a:solidFill>
                            <a:srgbClr val="7030A0"/>
                          </a:solidFill>
                          <a:latin typeface="+mn-lt"/>
                        </a:rPr>
                      </a:br>
                      <a:r>
                        <a:rPr lang="en-GB" sz="1250" b="0" dirty="0">
                          <a:solidFill>
                            <a:srgbClr val="00B050"/>
                          </a:solidFill>
                          <a:latin typeface="+mn-lt"/>
                        </a:rPr>
                        <a:t>Year 2 -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Measurement:</a:t>
                      </a:r>
                      <a:r>
                        <a:rPr lang="en-GB" sz="1250" b="1" baseline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 </a:t>
                      </a:r>
                      <a:br>
                        <a:rPr lang="en-GB" sz="1250" b="1" baseline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</a:br>
                      <a:r>
                        <a:rPr lang="en-GB" sz="1250" b="0" baseline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Length and Height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Spring term assessments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393992">
                <a:tc gridSpan="13"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On-going:</a:t>
                      </a:r>
                      <a:r>
                        <a:rPr lang="en-GB" sz="16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 Flashbacks (to recap on previous learning) , time and times tables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369639"/>
                  </a:ext>
                </a:extLst>
              </a:tr>
              <a:tr h="108700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+mn-lt"/>
                        </a:rPr>
                        <a:t>Geometry:</a:t>
                      </a:r>
                      <a: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Position and direction*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Measurement: </a:t>
                      </a: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Time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Efficient</a:t>
                      </a:r>
                      <a: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methods</a:t>
                      </a:r>
                      <a:b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+ - x ÷</a:t>
                      </a:r>
                      <a:b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b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Problem solving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SATs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 and recapping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 Investigations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Summer term assessments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424401">
                <a:tc gridSpan="13"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On-going:</a:t>
                      </a:r>
                      <a:r>
                        <a:rPr lang="en-GB" sz="16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 Flashbacks (to recap on previous learning) , time and times tables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9911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7BB2EA-DE0D-4147-8BF1-0AB3CDD6B3FC}"/>
              </a:ext>
            </a:extLst>
          </p:cNvPr>
          <p:cNvSpPr txBox="1"/>
          <p:nvPr/>
        </p:nvSpPr>
        <p:spPr>
          <a:xfrm>
            <a:off x="61544" y="185035"/>
            <a:ext cx="667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Years 1/2 Mixed age planning – Yearly Overview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02583" y="1246890"/>
            <a:ext cx="13063" cy="12279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02583" y="1246890"/>
            <a:ext cx="14534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Number: Place Value</a:t>
            </a:r>
            <a:br>
              <a:rPr lang="en-GB" sz="1200" dirty="0"/>
            </a:br>
            <a:r>
              <a:rPr lang="en-GB" sz="1200" dirty="0">
                <a:solidFill>
                  <a:srgbClr val="7030A0"/>
                </a:solidFill>
              </a:rPr>
              <a:t>Y1 – Place value to 50 incl. multiplies of 2, 5, 10</a:t>
            </a:r>
            <a:br>
              <a:rPr lang="en-GB" sz="1200" dirty="0">
                <a:solidFill>
                  <a:srgbClr val="7030A0"/>
                </a:solidFill>
              </a:rPr>
            </a:br>
            <a:r>
              <a:rPr lang="en-GB" sz="1200" dirty="0">
                <a:solidFill>
                  <a:srgbClr val="00B050"/>
                </a:solidFill>
              </a:rPr>
              <a:t>Y2 - Multiplication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97189" y="185035"/>
            <a:ext cx="2795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Also covered through Science and/or PE</a:t>
            </a:r>
          </a:p>
        </p:txBody>
      </p:sp>
    </p:spTree>
    <p:extLst>
      <p:ext uri="{BB962C8B-B14F-4D97-AF65-F5344CB8AC3E}">
        <p14:creationId xmlns:p14="http://schemas.microsoft.com/office/powerpoint/2010/main" val="9444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0D5DCC268AEE47A0E9BDEFD0D9F167" ma:contentTypeVersion="13" ma:contentTypeDescription="Create a new document." ma:contentTypeScope="" ma:versionID="162d014451c2c242912240ea28b07314">
  <xsd:schema xmlns:xsd="http://www.w3.org/2001/XMLSchema" xmlns:xs="http://www.w3.org/2001/XMLSchema" xmlns:p="http://schemas.microsoft.com/office/2006/metadata/properties" xmlns:ns2="82dc66be-97a6-4b31-86c5-9e8a1a242406" xmlns:ns3="9b47b90d-6210-4d34-a494-6091db84ebf0" targetNamespace="http://schemas.microsoft.com/office/2006/metadata/properties" ma:root="true" ma:fieldsID="61d42b2b4c81f48f1025d9958bc9e1bd" ns2:_="" ns3:_="">
    <xsd:import namespace="82dc66be-97a6-4b31-86c5-9e8a1a242406"/>
    <xsd:import namespace="9b47b90d-6210-4d34-a494-6091db84e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c66be-97a6-4b31-86c5-9e8a1a242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47b90d-6210-4d34-a494-6091db84e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356681-D17B-4AC9-BB01-05CE5BB59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dc66be-97a6-4b31-86c5-9e8a1a242406"/>
    <ds:schemaRef ds:uri="9b47b90d-6210-4d34-a494-6091db84e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14302B-F154-4C66-8EBB-1CF8373F212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b47b90d-6210-4d34-a494-6091db84ebf0"/>
    <ds:schemaRef ds:uri="82dc66be-97a6-4b31-86c5-9e8a1a24240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AB62D-A2C9-4A97-828E-DE7D925436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285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subject>Measurement - Length and Perimeter</dc:subject>
  <dc:creator>The Digital Stationer</dc:creator>
  <cp:lastModifiedBy>H Philpott MPS</cp:lastModifiedBy>
  <cp:revision>245</cp:revision>
  <cp:lastPrinted>2018-02-04T19:25:45Z</cp:lastPrinted>
  <dcterms:created xsi:type="dcterms:W3CDTF">2018-01-17T14:24:29Z</dcterms:created>
  <dcterms:modified xsi:type="dcterms:W3CDTF">2022-03-08T10:28:07Z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0x010100290D5DCC268AEE47A0E9BDEFD0D9F167</vt:lpwstr>
  </property>
</Properties>
</file>