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</p:sldMasterIdLst>
  <p:sldIdLst>
    <p:sldId id="256" r:id="rId7"/>
    <p:sldId id="262" r:id="rId8"/>
    <p:sldId id="260" r:id="rId9"/>
    <p:sldId id="264" r:id="rId10"/>
    <p:sldId id="271" r:id="rId11"/>
    <p:sldId id="266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389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237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841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6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936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42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10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8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386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513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74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0412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75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70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256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866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3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557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50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63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197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8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8498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213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18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889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98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22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234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887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5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35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38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4345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569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153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788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534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763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80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534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55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5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75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4308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64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274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424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418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33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889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07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340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170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49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6097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02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575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989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686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054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888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9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24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996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54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ED5E-8F85-4E1B-B81B-0E453F0B39D9}" type="datetimeFigureOut">
              <a:rPr lang="en-GB" smtClean="0"/>
              <a:pPr/>
              <a:t>10/12/2015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283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2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ED5E-8F85-4E1B-B81B-0E453F0B39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8586-6755-43D5-BE6E-71B454A414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07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9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17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2E7A-CEB6-46E6-91EF-656718DF75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A6D-2AC8-4F58-B2FC-4CCD9AC62D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32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en-GB" b="1" dirty="0" smtClean="0">
                <a:latin typeface="Segoe Print" panose="02000600000000000000" pitchFamily="2" charset="0"/>
              </a:rPr>
              <a:t>Key Stage 1 Calculation Workshop</a:t>
            </a:r>
            <a:endParaRPr lang="en-GB" b="1" dirty="0">
              <a:latin typeface="Segoe Print" panose="020006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1798"/>
            <a:ext cx="3888432" cy="21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97300"/>
            <a:ext cx="1771823" cy="240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1432">
            <a:off x="503979" y="1772279"/>
            <a:ext cx="2324100" cy="22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175">
            <a:off x="6376564" y="1585588"/>
            <a:ext cx="2222364" cy="25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61798"/>
            <a:ext cx="3384376" cy="21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96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Segoe Print" panose="02000600000000000000" pitchFamily="2" charset="0"/>
              </a:rPr>
              <a:t>Addition and Subtraction</a:t>
            </a:r>
            <a:endParaRPr lang="en-GB" b="1" u="sng" dirty="0">
              <a:latin typeface="Segoe Print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132" y="1268760"/>
            <a:ext cx="777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National Curriculum in England. ©Crown Copyright 2013</a:t>
            </a:r>
            <a:br>
              <a:rPr lang="en-GB" dirty="0"/>
            </a:br>
            <a:r>
              <a:rPr lang="en-GB" sz="2000" b="1" dirty="0"/>
              <a:t>Year 1 objectives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7" y="2348880"/>
            <a:ext cx="86820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96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2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625" t="12288" r="25500" b="20791"/>
          <a:stretch/>
        </p:blipFill>
        <p:spPr>
          <a:xfrm>
            <a:off x="323528" y="764704"/>
            <a:ext cx="8640960" cy="57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9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Segoe Print" panose="02000600000000000000" pitchFamily="2" charset="0"/>
              </a:rPr>
              <a:t>Multiplication and Division</a:t>
            </a:r>
            <a:endParaRPr lang="en-GB" b="1" u="sng" dirty="0">
              <a:latin typeface="Segoe Print" panose="020006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706563"/>
            <a:ext cx="91392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18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2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059" t="8588" r="24059" b="48456"/>
          <a:stretch/>
        </p:blipFill>
        <p:spPr>
          <a:xfrm>
            <a:off x="70169" y="949690"/>
            <a:ext cx="9038335" cy="42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8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Segoe Print" panose="02000600000000000000" pitchFamily="2" charset="0"/>
              </a:rPr>
              <a:t>Ideas for Home</a:t>
            </a:r>
            <a:endParaRPr lang="en-GB" b="1" u="sng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Counting forwards and backwards in 1s, 2s, 5s and 10s (chanting, using coins, doors).</a:t>
            </a:r>
          </a:p>
          <a:p>
            <a:r>
              <a:rPr lang="en-GB" dirty="0" smtClean="0"/>
              <a:t>Doubles and halves (rote learning and application in real life contexts </a:t>
            </a:r>
            <a:r>
              <a:rPr lang="en-GB" dirty="0" err="1" smtClean="0"/>
              <a:t>eg</a:t>
            </a:r>
            <a:r>
              <a:rPr lang="en-GB" dirty="0" smtClean="0"/>
              <a:t>. </a:t>
            </a:r>
            <a:r>
              <a:rPr lang="en-GB" dirty="0"/>
              <a:t>c</a:t>
            </a:r>
            <a:r>
              <a:rPr lang="en-GB" dirty="0" smtClean="0"/>
              <a:t>ooking).</a:t>
            </a:r>
          </a:p>
          <a:p>
            <a:r>
              <a:rPr lang="en-GB" dirty="0" smtClean="0"/>
              <a:t>Handling money – counting out correct amount using coins. 1 step and 2 step operations.</a:t>
            </a:r>
          </a:p>
          <a:p>
            <a:r>
              <a:rPr lang="en-GB" dirty="0" smtClean="0"/>
              <a:t>Setting the table.</a:t>
            </a:r>
          </a:p>
          <a:p>
            <a:r>
              <a:rPr lang="en-GB" dirty="0" smtClean="0"/>
              <a:t>Capacity – cooking, </a:t>
            </a:r>
            <a:r>
              <a:rPr lang="en-GB" dirty="0" err="1" smtClean="0"/>
              <a:t>bathtime</a:t>
            </a:r>
            <a:r>
              <a:rPr lang="en-GB" dirty="0" smtClean="0"/>
              <a:t>, watering plants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9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18" t="7142" r="22248" b="6250"/>
          <a:stretch/>
        </p:blipFill>
        <p:spPr bwMode="auto">
          <a:xfrm>
            <a:off x="3131840" y="3927826"/>
            <a:ext cx="255087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http://downloads.bbc.co.uk/skillswise/maths/ma13time/game/ma13tabl-game-tables-grid-find/timestables_2.swf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Segoe Print" panose="02000600000000000000" pitchFamily="2" charset="0"/>
              </a:rPr>
              <a:t>Times Table Ideas</a:t>
            </a:r>
            <a:br>
              <a:rPr lang="en-GB" b="1" u="sng" dirty="0" smtClean="0">
                <a:latin typeface="Segoe Print" panose="02000600000000000000" pitchFamily="2" charset="0"/>
              </a:rPr>
            </a:br>
            <a:r>
              <a:rPr lang="en-GB" sz="3100" u="sng" dirty="0" smtClean="0">
                <a:latin typeface="Segoe Print" panose="02000600000000000000" pitchFamily="2" charset="0"/>
              </a:rPr>
              <a:t>Computer Games</a:t>
            </a:r>
            <a:endParaRPr lang="en-GB" sz="3100" u="sng" dirty="0"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9" t="7143" r="21355" b="15719"/>
          <a:stretch/>
        </p:blipFill>
        <p:spPr bwMode="auto">
          <a:xfrm rot="20520229">
            <a:off x="553280" y="1585425"/>
            <a:ext cx="288550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0472536">
            <a:off x="265766" y="3381414"/>
            <a:ext cx="516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http://www.arcademics.com/games/grand-prix/grand-prix.html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 t="6724" r="16032" b="5441"/>
          <a:stretch/>
        </p:blipFill>
        <p:spPr bwMode="auto">
          <a:xfrm rot="1421206">
            <a:off x="5961565" y="1604280"/>
            <a:ext cx="2770747" cy="190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474933">
            <a:off x="5473973" y="3634485"/>
            <a:ext cx="2811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http://www.arcademics.com/games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5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80" y="100144"/>
            <a:ext cx="8229600" cy="88359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Segoe Print" panose="02000600000000000000" pitchFamily="2" charset="0"/>
              </a:rPr>
              <a:t>Times Table Ideas</a:t>
            </a:r>
            <a:br>
              <a:rPr lang="en-GB" u="sng" dirty="0" smtClean="0">
                <a:latin typeface="Segoe Print" panose="02000600000000000000" pitchFamily="2" charset="0"/>
              </a:rPr>
            </a:br>
            <a:r>
              <a:rPr lang="en-GB" sz="3100" u="sng" dirty="0" smtClean="0">
                <a:latin typeface="Segoe Print" panose="02000600000000000000" pitchFamily="2" charset="0"/>
              </a:rPr>
              <a:t>Computer Games</a:t>
            </a:r>
            <a:endParaRPr lang="en-GB" sz="3100" u="sng" dirty="0"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1" t="6746" r="15778" b="4564"/>
          <a:stretch/>
        </p:blipFill>
        <p:spPr bwMode="auto">
          <a:xfrm rot="19928587">
            <a:off x="604009" y="1403963"/>
            <a:ext cx="2575922" cy="18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9903806">
            <a:off x="123754" y="31555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/>
              <a:t>http://www.topmarks.co.uk/maths-games/hit-the-button</a:t>
            </a:r>
            <a:endParaRPr lang="en-GB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49" r="1551" b="6155"/>
          <a:stretch/>
        </p:blipFill>
        <p:spPr bwMode="auto">
          <a:xfrm rot="1569655">
            <a:off x="5404093" y="1616751"/>
            <a:ext cx="3240360" cy="15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533082">
            <a:off x="4023462" y="3254877"/>
            <a:ext cx="5310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http://www.mad4maths.com/4_x_multiplication_table_math_game/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 rot="1523765">
            <a:off x="3992936" y="3538649"/>
            <a:ext cx="5022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http://www.mad4maths.com/multiplication_table_math_games/</a:t>
            </a:r>
            <a:endParaRPr lang="en-GB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t="8997" r="17209" b="6534"/>
          <a:stretch/>
        </p:blipFill>
        <p:spPr bwMode="auto">
          <a:xfrm>
            <a:off x="2896755" y="3819697"/>
            <a:ext cx="2640018" cy="19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3564" y="5751351"/>
            <a:ext cx="58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http://www.mathsatplantsbrook.co.uk/Primary/games/qtn_MultipleWipe.swf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42112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180" y="100144"/>
            <a:ext cx="8229600" cy="883599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Segoe Print" panose="02000600000000000000" pitchFamily="2" charset="0"/>
              </a:rPr>
              <a:t>Times Table Ideas</a:t>
            </a:r>
            <a:br>
              <a:rPr lang="en-GB" b="1" u="sng" dirty="0" smtClean="0">
                <a:latin typeface="Segoe Print" panose="02000600000000000000" pitchFamily="2" charset="0"/>
              </a:rPr>
            </a:br>
            <a:r>
              <a:rPr lang="en-GB" sz="3100" b="1" u="sng" dirty="0" smtClean="0">
                <a:latin typeface="Segoe Print" panose="02000600000000000000" pitchFamily="2" charset="0"/>
              </a:rPr>
              <a:t>Activities</a:t>
            </a:r>
            <a:endParaRPr lang="en-GB" sz="3100" b="1" u="sng" dirty="0">
              <a:latin typeface="Segoe Print" panose="020006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7704">
            <a:off x="426546" y="864431"/>
            <a:ext cx="1693738" cy="270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" t="52547"/>
          <a:stretch/>
        </p:blipFill>
        <p:spPr bwMode="auto">
          <a:xfrm rot="1022490">
            <a:off x="6714606" y="3859226"/>
            <a:ext cx="1769606" cy="11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071862">
            <a:off x="4720754" y="52412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Using playing cards and dice to generate times table questions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4986">
            <a:off x="5242773" y="2999427"/>
            <a:ext cx="1320903" cy="13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71" r="9010" b="5209"/>
          <a:stretch/>
        </p:blipFill>
        <p:spPr bwMode="auto">
          <a:xfrm>
            <a:off x="4632567" y="1179288"/>
            <a:ext cx="2139306" cy="159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64" b="59918"/>
          <a:stretch/>
        </p:blipFill>
        <p:spPr bwMode="auto">
          <a:xfrm>
            <a:off x="7236296" y="307471"/>
            <a:ext cx="1796091" cy="19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20571308">
            <a:off x="828092" y="3610687"/>
            <a:ext cx="2018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Times table hopscotch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6603" y="2294250"/>
            <a:ext cx="20238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Hand prints with times table facts pined up around the house to “High Five” as children walk past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491" y="2879025"/>
            <a:ext cx="1193880" cy="159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11" y="4823128"/>
            <a:ext cx="2068784" cy="15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26201" y="2339775"/>
            <a:ext cx="1606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Match and pairs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5555" y="4823128"/>
            <a:ext cx="21670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Roll a dice (or two) and times it by 4, the first person to put a coloured counter on the answer wins the number!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205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1_Office Theme</vt:lpstr>
      <vt:lpstr>2_Office Theme</vt:lpstr>
      <vt:lpstr>4_Office Theme</vt:lpstr>
      <vt:lpstr>3_Office Theme</vt:lpstr>
      <vt:lpstr>5_Office Theme</vt:lpstr>
      <vt:lpstr>Key Stage 1 Calculation Workshop</vt:lpstr>
      <vt:lpstr>Addition and Subtraction</vt:lpstr>
      <vt:lpstr>The National Curriculum in England. ©Crown Copyright 2013 Year 2 objectives </vt:lpstr>
      <vt:lpstr>Multiplication and Division</vt:lpstr>
      <vt:lpstr>The National Curriculum in England. ©Crown Copyright 2013 Year 2 objectives </vt:lpstr>
      <vt:lpstr>Ideas for Home</vt:lpstr>
      <vt:lpstr>Times Table Ideas Computer Games</vt:lpstr>
      <vt:lpstr>Times Table Ideas Computer Games</vt:lpstr>
      <vt:lpstr>Times Table Ideas Activities</vt:lpstr>
    </vt:vector>
  </TitlesOfParts>
  <Company>Warwickshire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1 Calculation Workshop</dc:title>
  <dc:creator>AuthorisedUser</dc:creator>
  <cp:lastModifiedBy>Installs</cp:lastModifiedBy>
  <cp:revision>22</cp:revision>
  <dcterms:created xsi:type="dcterms:W3CDTF">2015-09-20T19:32:04Z</dcterms:created>
  <dcterms:modified xsi:type="dcterms:W3CDTF">2015-12-10T16:29:29Z</dcterms:modified>
</cp:coreProperties>
</file>