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97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64" r:id="rId11"/>
    <p:sldId id="262" r:id="rId12"/>
    <p:sldId id="263" r:id="rId13"/>
    <p:sldId id="298" r:id="rId14"/>
    <p:sldId id="267" r:id="rId15"/>
    <p:sldId id="269" r:id="rId16"/>
    <p:sldId id="271" r:id="rId17"/>
    <p:sldId id="273" r:id="rId18"/>
    <p:sldId id="274" r:id="rId19"/>
    <p:sldId id="275" r:id="rId20"/>
    <p:sldId id="277" r:id="rId21"/>
    <p:sldId id="286" r:id="rId22"/>
    <p:sldId id="285" r:id="rId23"/>
    <p:sldId id="299" r:id="rId2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94850-5EAD-4F93-9EF2-B44B1B73763E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721F-B242-4DB2-9468-93AD942B06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3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721F-B242-4DB2-9468-93AD942B065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602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3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12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2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19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23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0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16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1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7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005A6-BD6A-4C4F-A199-B939CF539693}" type="datetimeFigureOut">
              <a:rPr lang="en-GB" smtClean="0"/>
              <a:pPr/>
              <a:t>30/09/2015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F5E0D-51C5-4E18-9B63-7473866DFA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8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freerice.com/levels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ely-games.com/countdown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hasbro.com/scrabble/en_US/scrabbleGame.cfm" TargetMode="External"/><Relationship Id="rId4" Type="http://schemas.openxmlformats.org/officeDocument/2006/relationships/hyperlink" Target="http://www.learninggamesforkids.com/word_games/spelling-games/spelling-letter-blocks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arcourtschool.com/activity/book_buddy/arthur/skill.html" TargetMode="External"/><Relationship Id="rId3" Type="http://schemas.openxmlformats.org/officeDocument/2006/relationships/hyperlink" Target="http://tutpup.com/plays/20913215/play" TargetMode="External"/><Relationship Id="rId7" Type="http://schemas.openxmlformats.org/officeDocument/2006/relationships/hyperlink" Target="http://www.crickweb.co.uk/assets/resources/flash.php?&amp;file=alienhangm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bc.co.uk/schools/spellits/home_flash.shtml" TargetMode="External"/><Relationship Id="rId5" Type="http://schemas.openxmlformats.org/officeDocument/2006/relationships/hyperlink" Target="http://www.fekids.com/kln/games/whomp/whomp.html" TargetMode="External"/><Relationship Id="rId4" Type="http://schemas.openxmlformats.org/officeDocument/2006/relationships/hyperlink" Target="http://www.eastoftheweb.com/games/Eight1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4.jpeg"/><Relationship Id="rId7" Type="http://schemas.openxmlformats.org/officeDocument/2006/relationships/image" Target="../media/image1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48.png"/><Relationship Id="rId4" Type="http://schemas.openxmlformats.org/officeDocument/2006/relationships/image" Target="../media/image45.jpe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00391" y="1988840"/>
            <a:ext cx="4543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Spelling Parents’</a:t>
            </a:r>
          </a:p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Workshop</a:t>
            </a:r>
            <a:endParaRPr lang="en-US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Handwriting" panose="03010101010101010101" pitchFamily="66" charset="0"/>
            </a:endParaRPr>
          </a:p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Autumn 2015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3728" y="3717032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2400" dirty="0" smtClean="0">
                <a:latin typeface="Bradley Hand ITC" pitchFamily="66" charset="0"/>
              </a:rPr>
              <a:t>How we teach spelling at school</a:t>
            </a:r>
          </a:p>
          <a:p>
            <a:pPr marL="342900" indent="-342900">
              <a:buAutoNum type="arabicParenR"/>
            </a:pPr>
            <a:r>
              <a:rPr lang="en-GB" sz="2400" dirty="0" smtClean="0">
                <a:latin typeface="Bradley Hand ITC" pitchFamily="66" charset="0"/>
              </a:rPr>
              <a:t>Fun ways to practise at home</a:t>
            </a:r>
          </a:p>
          <a:p>
            <a:pPr marL="342900" indent="-342900">
              <a:buAutoNum type="arabicParenR"/>
            </a:pPr>
            <a:r>
              <a:rPr lang="en-GB" sz="2400" dirty="0" smtClean="0">
                <a:latin typeface="Bradley Hand ITC" pitchFamily="66" charset="0"/>
              </a:rPr>
              <a:t>Spelling in reading</a:t>
            </a:r>
          </a:p>
          <a:p>
            <a:pPr marL="342900" indent="-342900">
              <a:buAutoNum type="arabicParenR"/>
            </a:pPr>
            <a:r>
              <a:rPr lang="en-GB" sz="2400" dirty="0" smtClean="0">
                <a:latin typeface="Bradley Hand ITC" pitchFamily="66" charset="0"/>
              </a:rPr>
              <a:t>Spelling strategies</a:t>
            </a:r>
            <a:endParaRPr lang="en-GB" sz="2400" dirty="0"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2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351075">
            <a:off x="-318117" y="2967334"/>
            <a:ext cx="9780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Fun and Games at home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2165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966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745057"/>
              </p:ext>
            </p:extLst>
          </p:nvPr>
        </p:nvGraphicFramePr>
        <p:xfrm>
          <a:off x="368300" y="813199"/>
          <a:ext cx="8308157" cy="55681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9386"/>
                <a:gridCol w="2848512"/>
                <a:gridCol w="2690259"/>
              </a:tblGrid>
              <a:tr h="1762183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Write a short story or a rhyme using all of your words.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Use each of your words in a silly sentence. Underline the word used.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Illustrate your words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with alternate meanings. 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e.g. Earwig!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62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Play hangman with a partner using your words.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Write a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mnemonic for each of your words.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Play ‘Guess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the Word’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043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Make your spellings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out of pipe cleaners or cubes. 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Write your spelling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words into a rap/song/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cheerleading chant  to perform.</a:t>
                      </a:r>
                      <a:endParaRPr lang="en-GB" sz="20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Play a vocabulary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challenge.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  <a:hlinkClick r:id="rId3"/>
                        </a:rPr>
                        <a:t>http://freerice.com/levels</a:t>
                      </a:r>
                      <a:endParaRPr lang="en-GB" sz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 smtClean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Screen shot 2012-12-04 at 15.07.5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33" y="1576550"/>
            <a:ext cx="868535" cy="79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Screen shot 2012-12-04 at 15.07.0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37" y="1864277"/>
            <a:ext cx="291701" cy="5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Screen shot 2012-03-02 at 12.36.4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6" y="3094157"/>
            <a:ext cx="1984219" cy="1152128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data:image/jpeg;base64,/9j/4AAQSkZJRgABAQAAAQABAAD/2wCEAAkGBxQTEhUUEhQVExUXFBoXGBgWFhkZFhsVGxYYGxgeHhocKCgiHBomHx8YITEiJikvMjEyGCAzODMtNygtLisBCgoKDg0OGxAQGywkHyQsNCwvLC83NCwsLiwsNi00NywsLCw3LC0vNiwsLCwsMC4sNywvLDQsMDQsLC80LCwsLv/AABEIALsBDgMBIgACEQEDEQH/xAAbAAACAwEBAQAAAAAAAAAAAAAABgMEBQcCAf/EAEoQAAIBAgMDCQQHBgMFCQEAAAECEQADBBIhBTFBBhMVIjJRU2FxcoGRkgczQlJzocIUIzSCscEkovBiY7Kz0RY1Q1R0k6Ph8SX/xAAZAQEBAQEBAQAAAAAAAAAAAAAAAQIDBAX/xAA0EQACAQIBCAkDBAMAAAAAAAAAAQIDESEEBRIUMVFScRMWMzRBYZGh0TKBsSJCcuEGFSP/2gAMAwEAAhEDEQA/AHrCYnBWbWDS/bU3MSciHm80tnVdTw7S0zdB4bwLfyiuY8sTcjY3MwbvOPzYbs5+cs5Z8pitbaeN2hs27Yu4nFLirF24LdxebC5SdeqBroAxERMais1K8lUkneyZ1yTNVGpklCUVHSlG9ntbW7Dy8drHjoPDeBb+UUdB4bwLfyitGuS43lfcxN+8RtBNn27blLSc2XZ8p7bGNAdO+N0aSbOs47WTJs2wrt6MVZbcL+yTZ0noPDeBb+UUdB4bwLfyisT6OuUr4yw/OlWu2XyMy6K4jquBpE6/DhMA5f8AKG7h1sWcNH7RibnN2ywkLqoJ10mWXfpqTwp036dK7J/rF0/QaEb8lbfflbE2+g8N4Fv5RR0HhvAt/KKw9kbH2lZvW2uY1MTaJPOo9sKQIMFCN5n09KbCYqxqSe9HOrkdCDslGXJfKRn9B4bwLfyijoPDeBb+UUjbDxm0tpG7ibGJXDWVuFbNs2wwaIMPxiCJOupMAVq/RntnE4lcT+1Nme3fyQAoC6agZd4nvmsRrttbcT01c0wpxlJqF42urYq/2sMnQeG8C38oo6Dw3gW/lFLvLnbV+xi9m27L5EvX8lwZVOZecsiJIJGjNujfXra+2bybYwmHW5Fm5ZZnSF1YC8QZiR2V3HhVddp2u93qYjmuMoqSjHGLls8I3v4eQwdB4bwLfyijoPDeBb+UVY2lddbNxrS57i22KL95wpKj3mBSB9G218ViLua7jFuQr89h3thbiMGhCsRpxJGg3ESQRZVmmljiZpZup1Kcqlo2j5fC/NkO/QeG8C38oo6Dw3gW/lFfOUe1hhcNdvkZubWQO9iQFE8ASRrXKv8Atbiea/aelLXPdv8AZeZ6kTOTNG+NP1cak6+i7Ns6ZNmlV46UYxSvbZ4/ZP1eB1boPDeBb+UUdB4bwLfyivnJvawxeGtYhRHOLJHcwJDDzhgRPlWlW1NtXueSeS04ScZQV1hsRndB4bwLfyijoPDeBb+UVo0VdOW8zq9LgXojO6Dw3gW/lFHQeG8C38orRoppy3jV6XAvRGd0HhvAt/KKOg8N4Fv5RWjRTTlvGr0uBeiM7oPDeBb+UUdB4bwLfyitGquN2lZs/W3bdr23Vf6mmnLeNXpcC9EQdB4bwLfyijoPDeBb+UVUu8rcKDGdm9m1cYfMFy/nUacscN9o3V9bNw/mgIppveXVqXAvRF/oPDeBb+UUdB4bwLfyivWC21h7rZbd62zfdzDP8p1j3Vfppy3k1elwL0RndB4bwLfyijoPDeBb+UVo0U05bxq9LgXojO6Dw3gW/lFLfLnZ9q1aQ27aoTcglQAYymnWlT6RPqLf4n6WrrRk3NYnhznRpxyWbUVs3GFtjkxiMZY2c+HdLZs52LMTKkvbKlQAZIyk8OFT3uTm0MbesjaDWFw9lw5WzP7xhukHv1HDQmBTZyW/hLPs/wBzWrXmqUk5t+Z9nIsuqQyWlBJYRwdsVfcwrnt7kzjcLeunArhb1m85uZcQvWtu3agiJXQRr7uJ6FRSUFI1RyiVK9rNPansMvk3grtqyBiDaa6e0bSBF8hpEx3wPSs/ltyabGJbay4tYiw/OWnO4HSQd8AkKZg9kaUyUUcU1Yka841Okjt9vQUNkja737f7ScLasoTn5sFmuDKRGpMawZkeh3U3kUUUjGxKtXpHeyXLA53guTe0sC121gHsNh7jlk56ZtE+m8xA4gxMDWtb6PeTd7BLfF9lc3LucMpJJEakyNCd/Gm6isqkk7nepl1SpBxaWNru2LtvFfl1ycuYpbNzDsqYjD3Rct5+ydQSCeGqqfdHGRn7E5P4y7jlxuPNlWtWzbt27MxqGBJmfvNxO/hGrxRVdNN3MxyypGn0at4q/ik9qXMhxiubbi0VW4VOQsJUNGhI4iaR+T3JvGnHJi8ZzCG1bKTZ0a8SCuZ+HGZgbl07n6irKCbTZillEqcZRiljhfxsUttbMTE2Lli5OW4uUkbxxBHmDB91IeD2BtWygw6DAsi9Vb7pLhBukRvjTVT6nfXSaKkoKTuao5VOlFxSTW2zxx3kWFtZEVerIGuVcqzxIXWATJiTUtBpJ2jyquM55ghbY0VoDM/+1roFPARu1nWBrYefFsdqKRsPysvqeuqXV7uw3mZEg+kD1FMNjlPhSmZryWo3i6wRh7jvG/USNDroaXDRqX7yopZyFVRJJMAClXGcszMWLUr9+6Sk+iQTHtFTpurC2ttZsU+ck8yDNpIKwI0dgdS51OsZQQIBzFqtRsqibDcq8XpBw47/AN05nXh+80/Or1nlwiKTibbLA0a0GdWMcRH7v1Y5RxYUs0UuXRRqbQ5S373YbmbZ3C2ZcqdxNzhIg9SI4Md9ZFu0FmAATvPEnvJ3k+Zqu9kpLWhxk29wMmWK/dfee4nfvkWbbhgCDIIkHyqFSPVFFFCni7aVhDKGHcwBHwNaWy9uXsOdC163xtu0tH+w7HqnuUnLpHV31QooSx0zZuPS/bW7aOZGmNCDIJDAg6hgQQQdxBqzXNdi7VOFuF9TbcrzqiToBHOBR9sCJjVlQDUha6RbcMAVIIIkEagg7iD3VpMw1Y9UqfSJ9Rb/ABP0tTXSp9In1Fv8T9LV2odoj5+dO6VORHhNpXbVrArbRrvOC4Ci5ATCkjrOQFAOu/41t7P2uLqc4A4EZebIXMLguPbZfUMpG+NJrP2Vsi1iMLhjczzbBKMlx7bKTIJDIQd2nvrVw+zbVtOatAKAogSSQMzNJ1mS2Y5pmZMzXOSfSO+w9dKUHkdNR+qy/D/rwLFjEEsylSpUKd4IIYsND/L3VPVXCYUqzMxksAOO5ZjUk8Se704mzmExx7vKj8iwvb9R9oooqGwor4rA7jO8ad4MH86+0AUUUUAUUUUAUUUUAUUUUBi8r72XCuNJchIPEMRnHyZ/hSJTNy9v9bD2+8XbnvTm0/pcPDjw4qWJc6Kphm4/dXi3r3eZHCayzcdh5uXSzFE0jtPwXyHe0e4bzwB8X7CgBQO24DE6lh2mBJ1MqCPSrNtAogaD/XxPnXjFWiywDDAhlPDMDImOB3HyJqGiaiosPezqDBHAgxKsN4MaSD3VLQBRRRQBVZepcj7LyR5ONWHvGvqrHjVmqu0eyDxV0P8AnAPxUsPfQFqiiigCiiigCmTkNtGC2GY6QblryXMOcX0DMGHtkDRaW69WMTzVy1e8O4GPsGVuf5GY+oFERrA6nSp9In1Fv8T9LU10qfSJ9Rb/ABP0tXoodoj5mdO6VORUxLYn9hwv7PnyyedNvt5YbLEAmM0TlE7uE1s4JMQLam6Sz83bFxgCCYN2dFHa1WYHExwrxsfaNuxg7DXCRmGVQqs7M3WMKqAsTAJ0G4E1q2No23RXQlldQywrE5TxIiR7xXOWFRnrpXlkVJNWSSx+28qK7SocvlIcwobNANsCft7yfPUTxqa3ZZmBYuBlPGDGbqyRrMcPjUnSFrtTMKDmCsQFbWSY0HH3eVXKrbMQhF+NzNzPlGfnM2QZcgPay6zGmaeDdXd50W7dzKWLPmDJA4RlTMI4g9aZ13xFaVFNIvReZm4a0ysg68F7pIOYjVzlJOvDgYBzTvAnSooqN3NwhoqyCiiiobCiiigCiiigCiiigFfl3hyUs3AJy3Cra6BHU/rW2PfSTgjmBc/bMj8MTk+I63kWIrofLS0HwV9WMSoCmYh8y82fXPlpEA7qyzcT7RRRUNHhbYBJAAJiT3wIE+7SvRManSvtfGEiDqDQEN3EqpAM8JgaAEwpPcCdP/yp6qXcPbW2yk5FYQSW79B1m7tAO7SvWFvMSyPGdYkjcymYYDhJDCOBB3iCQLNVdp/U3PYb+lWqq7REoF+86rHlmBb/AChj7qAtGiiigCiiigCvF22GUqwlWBBHeCIIr3RQHQOS+NN7C2nYy2XI577lslHPzKayfpE+ot/ifparPIVv8MR929c/zOXH5MKrfSJ9Rb/E/S1eih9aPl517pU5E2y9m87hcMy3GtXLcsjqFbeGVgVYEFSD5GQNa2bGDZQv70s4UKzuqy0SZhYAOp3aa6g0tptVrGFwarctWRdJU3bwJtpCuwEZl6zRAlhxq5yf2y120L7tbIlgzJOQot+9bDLJ3QFae6a5ya6RpbT2UoyWRU5y+my+2D8fs/E2beBi2yZicy5ZMT2cs+vGrdZyY19QV6yqzsB92JQd8nUT322oOKeYVkuTbLgKImCsAanQgmDVaZzjUglgaNFZ4xpJUgrzbMQDEkiVAMSNCSdRO9eE1oVGrHSM1LYFFFFQ2FFFFAFFFFAFFFFAFFFFALfLrEZbFtIkXLyqfIKr3AfLrIvxHfSdTVy+HVsH/esPebbGPgCfdSrWWbjsCiiioaCiocPez9YRkPZIM5h3+zug8amoD4RUdmwqTlET/oDyA4DcKjx46kxOVkYjUmFdWMAbzA0HGrCsCAQZB1BG4igPtVX1uqOCKW/mY5V/IXPjVmq+BEguZlzmg7wsAKPLSCR3k0BZooooAooooAoqDB3i6yQB13XQzotxlB94APvqegGH6OccScXZb7F5XTd2HtII9Q6vv+8Ks/SJ9Rb/ABP0tS1yKx6pjCZ6rXHsN5OUtMk+cqFH4gpl+kT6i3+J+lq70PrR8vOvdKnI0+TLr+y2ASJKmASJMEkwONaIxVuAQ6Q245hBnu76W8FgrrYbCXcPzZuWsxC3SwRg6sp6ygkEaHce7zq/sXZb4e2lpQj5LFu2WaVkrmngZGu7T11rMsZs9NFKOS05J4tLD7P+vXyNrnBJEiQJInWO/wBKr3cZbC5sy5SwWQw3sQN/5+6q52e3WEiCgEyZZgE1OnVkLBgmRFSJhWKmYBLoe2WEKyk6kDXeN3Aa9yyI5zfgXEQAAAQAIHkK9UUVk7hRRRQBRVHaW1Es5QwZmbcqiTA3nWAB6mspOUjzrYGWeF2Xj2SoWf5vfUuBjoqrs7aFu8ua2ZgwyntI0A5WHAwQfQgiQQao3uUlgGELXvO2JT5yQhjiASR3VQbFFYOI5V2ky5kugMQswuUE7pOaFncJ3kgbzXnE8rLSCClwMxyoCvVZjuBdZVP5iJmBJ0qXAwUUmXtoYhzJvFO5bYUKO7VgWYjzMH7o3Vd2Vtx0ZUxDB1YhVuQFYMTChwIUyYAKgakCONLotiXlzaBw6uSBzd1GE97zaHvm5XP0vHNctggsBmWd0HgY7jHuZO+uo7fwrXcNdS2AXKEoGMKXGqSeAzAa1x5cS5e3Fw5VvFshVRNu8sggxm06vGJtkfZEVRcjnOtGno6Xi0vXf+DS/bJVSB1nbKFO8NrmB9mGJ9mqe2sWqhw+YIlvnGgAqTrlW5rmFsw0lQT2dCMwOrFZmOwDuzAZDbuAB80yFiGAEQcw03iNd+6pDRv+oZQ6qh/yV3del8fY0wa+0UVk9AVWwHYjudx6KHbKPlirNV8D2c33mZh6EnL/AJYoD5i9ctv78z7Cxm+Mqv8ANVmquE6zPc4E5F9lCQT72za8QFq1QBRRRQBUOLvZEZ4nKpMd5A0Hvqaq2K6zIne2Y+yhB/4sg9JoD3hLGRESZyqFk7yQNSfM7/fU1FeXcKCTuAk+goD3iNnn9ls3hKl7l+0SN/1117LzwylWg99weVbvKvGc9gcLdiOcCPHdmtZv71ex2AjZGRgM1vDJcj/eWlW5xjXMu81ibU/7tww+67KPZU3FH5AV3odoj5ede51ORt4Pa5w+Ewp5suHYIWzZVSSYLMQQJOgmASQJEittcaxI6gguyL19ZUtqRGikKTxO7SszY2y7V/C4fnUD5BKySOOsxvGg0OmgrbVEmBvU5+OhbNr7+tWZfXK56KNnk9LRweir+ezn4X3EVvFs2iqMw7QLEAQzLoYM6q3AbuFebGJLFTuBJ0006gMfGpmwiHgRqTIJB6xk6gzBOsUWrKLCqAMokAcBEf8A1TAujO6uyeiiisnYKixeIFtGdpyqpYxqYAnQcT5V7RwdRrqR7wSD+YNY3K25FpEP/iXlHyBrv6KBYmAXZiXudt9W1mO5QfuruHfqd5NfaKjuXgpUHexIHqFLf0BrkaKO2rICNdEyiEsswty2vWKONzDfE7iZ4kHSio8RZDqyncwIPod9SUAV5u2wylWAZSCCCJBB3gjiK9UUBSw7G2/NsSVIJtkyTA7SFjvI3gnUid+Uk2r9oOrKZhgQY0MERoeBqHaKEoSvaTrp7Sg6ehEqfJjXnZ14sGls0NoYiVKqw0HDXTyiSTJqgd9jYo3bFp20ZkGYdzxDj3NIrn+29nLaxVxco385bJEkJdJJAPDri4IHALTxyXH+GtnvLsPRrjMPyIpf5eqeesssQqstzvHOEc0d+6bbjd9oedbewi2i/RRUuDwfPXbdrg7Q34YBZ/SVBWe9hWTofVwN82+dWy7W94ZcpJWJzBAcxX0EneARrS9ylxeSyl222ouIVysYcGZGmjAiT7p3xXYdoYxLFp7twwltCx9AJ08+FcTOfFPbbKAqtzmQMGUXWJYl2WVyqTAVSSeMAyMJtoQa0v1bBha4CWRT1gNTvgndPnxiqq4iLHU0ZQLYU/Zu6Kqn3lde4gjQirOGsZFiSx3ljvZjvJjj6eg0qNsJNwPmMCDl4ZgGAPnox08lPCtgmsWgiqi7lUKPQCBUlFFAFFQYe4S1wHcrhR6c2jf1JqegCq2EElrh+1oPw1Jy/GS38wHCvuMcwFXRnOUEcNNT7hJ9YHGpkQAAAQAIA7gN1Aeq8XbWcBPEZbf/ALjBJ/zV7rV5KYHncSGPZsgOfN2kWx6CGb1CURGNnKm4FwWJJ/8AL3P+AgUobUH/APLwR+8qPvnV7Zc6++mnloJwGJGmtlwJneRAiOMxHnFLW3MSLmzsKw4EIw7nRWRx5wysJ8q9FDtEfMzp3OpyJdoYPEXMDhRYzlQxN1bZIcrlfLoLlokBokZxwOsRW3s/B31soHZnYW7YcsOuYNyQYcywlZ65mDvmDa5Lfwln2f7mtWuclao5HqozdTI6dJ7Ek/PZ/ZkIhDIHDERcOUaQJtgaZjI3mJ0zbhGk9nCkkFw0ZTALbpbQEg6kD/R31oRRV0iKikZgttlGdXZsiwQ0ENl1kyIadc3nRbwjZSTmz5kI6x0hUBjWI0MjjrWnRTSHQrxM2xhirJAI690kfZhnME66GIjQ7yNJmlzbO1TfxCKgXmEV2Vp6zv1BmX/dgMwn7RMiBlLbfKjFxbFkEhr0jQwRbAHOEHeN6pI1BuAjdSreAF20d0rctj1OR/6Wz8KxOVzpTpqKwJ8SzBGKDMwUlR3sAYHvNUdmFGYuGZ2ZQFZ8oY2hrKgKsLmYjzyjuFaVVsAFK51RULE5oAnMCQZI3kGd/nWDoWagvYtVdLZks8wACYCxmJPBRKiTxIoxl0qoC9piFX1P/QAt6Ka+4tSVIXXUSAYJXMM4B0hiuYA8CQagJEuAzBBgwYMwRvHrXnE4hbal3YKqiSToAKobL2Ytq7ea2uS256iFVUgFnciEJEAtA3aDdxN3E2swEBWgg5XnKw3MpI1EqSJgxIMGINaVzMW2sVYi2bi+dUt1ShbqEZpK8QysAUcGQVP/AFArbKTJhbeTtvbtxmYnNddVVZJk9oqPIQBoAKjw9gW8PcNtiedaVJOaGcLbQZoBYCF6xAJ31v7EwobEW1HZtLzh7tAUtg+WrN62xVsr4CN9FaW0a8DhltW0tr2URUHooAH9KUeU2IDYd7kFmvPba2BEjD2biuXM7ky53k6/vVXtMAW3H4bnLbJMZlgnyO/dG8ab6rWtkqec5086bqlGkQota9RVG5dTO8mdToAK1cHO6YuROElrl4jcOaT8mueoP7seqNSvdt3LZuI3WKXCgYRmZQ5XMVMLmyw0ZoJ06taGP2m74cYXDZ8KjZbQuFlN794wUsSsqplsxIJJ17JrMl4G2WeUu1jfuc2v1Npt8/WXBxj7iGYne3WjqqTmVNtDBixeuWVAVUIyACALTAFABwVdUHsVDS1ioKKKKpQooqHF3SqkjtblH+0dF900BHs7VM2/MzNPepY5P8uX4VPcuBQWYwAJJ8q+WLQVVUblUKPQCBVM3ucuqpH7sAsp+86MoP8AKsgjvIJ0ygsIT4ZCSXbQnRR91O72jvPuH2ZNmiihQpy5CWIw7P4t5mHosWx7jkn30mqjMVRNXdgq+0eJ8hqx8lNdNwGEW1aS0k5baKgnUwoAEniaqMyFz6SMJiruFCYRczc4GeCB1UBYDv1YLu4xIiSKHKnZNvC4OzatTlW4N5J1yEGJJgGJgaamnqlT6RPqLf4n6WrvQ7RHzc6d0qcjW5Lfwln2f7mtWsrkt/CWfZ/ua1axP6nzPRkvYQ/ivwFFFFZO4UUV4vXAqljuAJPoBNAJ2PxHO37j8FY2l9LZIbTgS+f1AXuqjj0JWVEsjBwBvMdoepXMvvr1gAeaTN2si5vaIlvzmp65s0ebVwMoZTIIBB8juqticCplk/d3N4ddDPDNHbXdIP5aGvjKbRLKC1sksyqJKk6kqo1YEySBrOoBk1Zs3ldQyMGU7ipBB94qAr4l8ptu0DXI0EkAvAEd/XCrMbmO7WjH2XYplMKGDHrEGQykA6HMsZtNNQuu+p8RbVlZX7JUhtY6sa68NONZ+ExL3MqEkA2JNxZDZzADCQVAIlhPw0NUF6/iVWJ+8qmNYLGFniJMCfOpSP8AQ31k4rZlm1bHN2wpz21BHaYtdTttvYEwWkmYkzWnib4RGdpyqpYwJMKCTA4moDOwlgLcW0CSLYLzlAUuYEDKAsqDmI77qNvM02ckFBOIbiLq2/5VtI4/O43xrO2Ds5r+GdSypeTEs2fLmUMUU5SAVLgIwTeOwDwpi2Hsw2EYMwdnfOxAgTlVRAkwMqrx762kQ0aKKK0Q57ytsc3jDoYvILgPDOoCMPSAhnvY7tJy80FW35XRjx0Vwx046Cmrl7Y+oudzNbPcA4DA/FAP5qS9rCbF4DWbT/8AAay9ptbBm+kDBHnbbqSnOWWtFxvDIc1qJ03PePuFLmFxGaQ0B1jOvcTuI71OsHyI3ggOnL5AbNhvu4gEEajrWrqDXu6w/KkzE4VXg6qwnK66MJ367iN2hBBgSNKMR2AlwhyrcRmQ+QgMD5gke5h3Gp6zbouh7ObI684ZYSra23AGSCDvEnMN27u0qhoKrdq75Wx/8jD+oX/mVZowuxrpwVzEO3NKwZ03Z2zv1DxCrBWB2iPumhGyrdu5iUTeCA7ajKCJgEfbiNOGYHuB84xAvNEaBLiiANIYG2B6dYfAVat2wohRA/1Pv86r7R7KjfN21+V1SfyBoC1RRRQpuci8LnxDXDutW4HdnuHePNVVh6XaeaVfo/Q83iCeOI09kWLP983xpqrSOb2hSp9In1Fv8T9LU10qfSJ9Rb/E/S1dqHaI+fnTulTka3Jb+Es+z/c1q1lclv4Sz7P9zWrWJ/U+Z6Ml7CH8V+AooorJ3Cs7lGf8JiP/AE93/ltWjUONw4uW3tnc6Mh9GBBoBNNfKiwlwsiswhiokdzR1h7jNS1yNBVa7gkJzCUbiyEqTpHWjRvRgRVmvhHuoDPxFu6RkIFwErFwQpEMDLrxiPs7zpAFWr+LVXtoZm4Wju6okz3cB6kDiKis4wnMrK4dSQcqMVOgIIaMuoIMToSRwrMXaS3Mi6C8AA5bOLanOg3bn/eBcqzvG8QaoNS+c1xEG5f3jHhxCD1Jlv5PMV52l1stmfrCc3fzQHXPoTlSf95XtclkdZjLtvOru+WdAN5yr2VGgXdpUWHdg6m5obqnT7pXrKnmcpck8ch3CAAG7kkP8OSd7Xrv5XWQfko/OtqkHZ217qWo5wgC7dUDIpJPPuEAAEk7uBJrQ2HtzEFbVy8Q1u5zakFMlxWc5c4ykjIWKwp1CnMW+yNpksxuoooqkMPlnhy2EuFRLWwLoHE5OswHmVzATxIpEQyBIiRuMT6GJFdWInQ1zPbGzzhbnNtItkxZc7mHBCfEG6DqwEietEZqLJcdt5WwljDOW54XEQlh21to7BwdAScgzAagndBBNKqW11JtEAhWJAWRPWkRG7rcR5irtZNJWK2L32x33P6I5/oDVmq1/W5bHdmf4Lk/XVmhT4zQCe7WmHbTC3s7C2JGZlsDT7toI7HviVVZ/wBsUu3BII8jWtt7CM1q1iRzrp+yWQmRQwQzL51AzZXVllhovNyYGtVGWZdVsZ9gd9xY90sfyBrz0gkISyBboBtHnEhwXCDcdNSm/g6nvAiXEC44KQ62uca4VKkIVcWZkaESz7uAndUKaFFFFCjzyMH+FB73efc5X+gB99blLPIPFZ7V5Yjm75Tdvm1auT59uPdTNW0c3tClT6RPqLf4n6WprpU+kT6i3+J+lq60O0R8/OndKnI1uS38JZ9n+5rVrK5Lfwln2f7mtWsT+p8z0ZL2EP4r8BRRRWTuFFZ+29qrhredgzEsERVEszkEgD3Anv00BMA5jYjaT6paw1ryuszn0lDB9fMUBm7RwvM4h0iEuE3rfcczTdHqHOb0uiNxiOpNs2sdfhblkgIwdGsizOcKRo1y4dIJBGVZkiSCQYObvW1BxFprZ4sozp78pbJwPWMCYDNvrDRpHuivNq4GEqQw7wQR8RXqsgq4u51lQOyMwIt5AstdkZQWZWCoBmYmJgGN0G3/ANn05u2oM3LUFLjjOwIUrGu5MpIyqR8darYa1GISQpz3DcBPbDLhzbCjvTKXaNILMdZ0Ya0dILAzG2OpRgWLXGBhz9lpBXKNygELpxyiSxknHxl/Nh1vbsqpf9FEM4HqmdffTRduhFLMQFUFiTuCgST8KWrSRh0tvMm0EIIJYtzcEQJJO/d3GoSaKmIQl+a1UHECGAYsOc5ucpUg25D3+uZHUYQc0Uy7cH+Gvxp+5uRGkEIYiN1KuzNoi49q9bVrqNbtZiiNdIylTJVAcv1rkEwSbTQIXVut3FxBFu0y3AWHOFTmVUBBYMRoCwGUCZ60xANURaSY1UUUVs5BXl0BEEAg8CJFeqKA5bykwVnCXjcaLJu4h5DKqWsvNsUe2w07NsBlzTmYtAza/L9h05vnEKc4hdJ3lRlmRvVhmXQ9/rXUmUEQRIPA7qzG5OYMkE4XDkiYPM25E74MaTUsaUjmmFzO997aPcFoBXKAEKAuc7yCzdbsrLdUaaibIP57q6Ne2PbMFJssFyhrRywo1AK9hgJMBlMSY3mlzDchciNb5xLim2LaNdtE3ECggFWVlAfccygaqvcKli6Qts4BA3kmAACWY74CjUnQ6Dup95G3JwVgdabdsWWzjK2e1+7eRA4qeArO2NyRe0/OXMTL5Mk2rSpoSC8Zy5GaBujcKZsLh1tqEQQo4b95kkk6kkySTqSSTVSI3c+mwszlWe+BNUNt7Cs4pSt1TORkDqxVwrAZgGHAwJBkGBINadFUyJ17ka4QIl22Yum5zly0eeMgiGZWAbqnLoqgBRpRh+RTG2qXbySLpuZ7VkLdJJYBS7s4KhDk7PAHQinGili3ZS2Vsq1h1K2ljMZYkksxiNSdd2nlV2iihApU+kT6i3+J+lqa6VPpE+ot/ifpautDtEeDOndKnI1uS38JZ9n+5rVrktnbN9FCpddVGgAOgr30/ifGf413lksm27nyqOfqMKcYOLwSXh4HV6K5R0/ifGf40dP4nxn+NZ1SW9HTrDQ4Ze3yNXLXYOKxLobF1VCo8K2ii4VMNmEkOSQAwBygNoc1M+DtMqKrvzjAQWIgn1A41y7p/E+M/wAaOn8T4z/GmqS3odYqHDL2+Tq9Fco6fxPjP8aOn8T4z/GmqS3odYaHDL2+TpOK2PYuHM9pC33oh/mEH86oPyXtx1Ll5P5+c/5mYx7/APrSL0/ifGf40dP4nxn+NNUlvQ6xUOGXt8jJtHk7ihBtGy7o2dGJa31gCIKw4ylSyk5tzEjWKvoL0dbD3F0Ew1phPcIaT8BSZ0/ifGf40dP4nxn+NTU5bzS/ySiv2y9vkdejLt4Q45ldDDZXZiD2WVZXmzpMNJ3aDf4wXJU23DLfKQrqBatquUOyMQufPlUFYA4AwNwhN6fxPjP8aOn8T4z/ABq6nLeg/wDI6L/bL2+TqWFwy21CIAqjh5kySTxJMkk6kmalrlHT+J8Z/jR0/ifGf401SW9GesNDhl7fJ1eiuUdP4nxn+NHT+J8Z/jTVJb0OsNDhl7fJ1eiuUdP4nxn+NHT+J8Z/jTVJb0OsNDhl7fJ1eiuUdP4nxn+NHT+J8Z/jTVJb0OsNDhl7fJ1eiuUdP4nxn+NHT+J8Z/jTVJb0OsNDhl7fJ1eiuUdP4nxn+NHT+J8Z/jTVJb0OsNDhl7fJ1eiuUdP4nxn+NHT+J8Z/jTVJb0OsNDhl7fJ1eiuUdP4nxn+NHT+J8Z/jTVJb0OsNDhl7fJ1eiuUdP4nxn+NHT+J8Z/jTVJb0OsNDhl7fJ1elT6RPqLf4n6WpT6fxPjP8ahxW0rt0AXLjOAZAJ41unk0oyTbPNlme6VehKnGLu+R//9k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1" y="3355697"/>
            <a:ext cx="1285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38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65715"/>
              </p:ext>
            </p:extLst>
          </p:nvPr>
        </p:nvGraphicFramePr>
        <p:xfrm>
          <a:off x="323527" y="908720"/>
          <a:ext cx="8496945" cy="5544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2315"/>
                <a:gridCol w="2832315"/>
                <a:gridCol w="2832315"/>
              </a:tblGrid>
              <a:tr h="19963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Use giant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alphabet letters. Re</a:t>
                      </a: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ad a word aloud while your partner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</a:rPr>
                        <a:t>spells it out by stepping on the letters in the correct order. Swap over.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Play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w</a:t>
                      </a:r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ord Tennis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using your spellings.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Play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countdown – practise making words.</a:t>
                      </a:r>
                    </a:p>
                    <a:p>
                      <a:r>
                        <a:rPr lang="en-GB" sz="1200" dirty="0" smtClean="0">
                          <a:solidFill>
                            <a:srgbClr val="002060"/>
                          </a:solidFill>
                          <a:hlinkClick r:id="rId3"/>
                        </a:rPr>
                        <a:t>http://www.purely-games.com/countdown.html</a:t>
                      </a:r>
                      <a:endParaRPr lang="en-GB" sz="12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87039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Write out your spelling words,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graffiti style. Make the tricky parts stand out. 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Create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anagrams of your spelling words for a partner to solve.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Play letter blocks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– how many words can you find?</a:t>
                      </a:r>
                    </a:p>
                    <a:p>
                      <a:r>
                        <a:rPr lang="en-GB" sz="1200" dirty="0" smtClean="0">
                          <a:solidFill>
                            <a:srgbClr val="002060"/>
                          </a:solidFill>
                          <a:hlinkClick r:id="rId4"/>
                        </a:rPr>
                        <a:t>http://www.learninggamesforkids.com/word_games/spelling-games/spelling-letter-blocks.html</a:t>
                      </a:r>
                      <a:endParaRPr lang="en-GB" sz="120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6125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Have a game of scrabble</a:t>
                      </a:r>
                    </a:p>
                    <a:p>
                      <a:r>
                        <a:rPr lang="en-GB" sz="1200" b="0" dirty="0" smtClean="0">
                          <a:solidFill>
                            <a:srgbClr val="002060"/>
                          </a:solidFill>
                          <a:hlinkClick r:id="rId5"/>
                        </a:rPr>
                        <a:t>http://www.hasbro.com/scrabble/en_US/scrabbleGame.cfm</a:t>
                      </a:r>
                      <a:endParaRPr lang="en-GB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Eat your words!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rgbClr val="002060"/>
                          </a:solidFill>
                        </a:rPr>
                        <a:t>Practise using look, cover, write,</a:t>
                      </a:r>
                      <a:r>
                        <a:rPr lang="en-GB" sz="2000" baseline="0" dirty="0" smtClean="0">
                          <a:solidFill>
                            <a:srgbClr val="002060"/>
                          </a:solidFill>
                        </a:rPr>
                        <a:t> check.</a:t>
                      </a:r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539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u="sng" smtClean="0">
                <a:solidFill>
                  <a:schemeClr val="accent2"/>
                </a:solidFill>
                <a:latin typeface="Kristen ITC" pitchFamily="66" charset="0"/>
              </a:rPr>
              <a:t>Good spelling websites to try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8686800" cy="4857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3"/>
              </a:rPr>
              <a:t>http://tutpup.com/plays/20913215/play</a:t>
            </a:r>
            <a:r>
              <a:rPr lang="en-GB" altLang="en-US" sz="2200" smtClean="0">
                <a:latin typeface="SassoonPrimaryType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</a:rPr>
              <a:t>5 levels – spell the word spoken – time limit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4"/>
              </a:rPr>
              <a:t>http://www.eastoftheweb.com/games/Eight1.html</a:t>
            </a:r>
            <a:r>
              <a:rPr lang="en-GB" altLang="en-US" sz="2200" smtClean="0">
                <a:latin typeface="SassoonPrimaryType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</a:rPr>
              <a:t>like Countdown - how many words can you make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5"/>
              </a:rPr>
              <a:t>http://www.fekids.com/kln/games/whomp/whomp.html</a:t>
            </a:r>
            <a:r>
              <a:rPr lang="en-GB" altLang="en-US" sz="2200" smtClean="0">
                <a:latin typeface="SassoonPrimaryType" pitchFamily="2" charset="0"/>
              </a:rPr>
              <a:t> - like Boggle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6"/>
              </a:rPr>
              <a:t>http://www.bbc.co.uk/schools/spellits/home_flash.shtml</a:t>
            </a:r>
            <a:r>
              <a:rPr lang="en-GB" altLang="en-US" sz="2200" smtClean="0">
                <a:latin typeface="SassoonPrimaryType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7"/>
              </a:rPr>
              <a:t>http://www.crickweb.co.uk/assets/resources/flash.php?&amp;file=alienhangman</a:t>
            </a:r>
            <a:r>
              <a:rPr lang="en-GB" altLang="en-US" sz="2200" smtClean="0">
                <a:latin typeface="SassoonPrimaryType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  <a:hlinkClick r:id="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"/>
              </a:rPr>
              <a:t>http://www.harcourtschool.com/menus/auto/18/54.html</a:t>
            </a:r>
            <a:r>
              <a:rPr lang="en-GB" altLang="en-US" sz="2200" smtClean="0">
                <a:latin typeface="SassoonPrimaryType" pitchFamily="2" charset="0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200" smtClean="0">
              <a:latin typeface="SassoonPrimaryType" pitchFamily="2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2200" smtClean="0">
                <a:latin typeface="SassoonPrimaryType" pitchFamily="2" charset="0"/>
                <a:hlinkClick r:id="rId8"/>
              </a:rPr>
              <a:t>http://www.harcourtschool.com/activity/book_buddy/arthur/skill.html</a:t>
            </a:r>
            <a:r>
              <a:rPr lang="en-GB" altLang="en-US" sz="2200" smtClean="0">
                <a:latin typeface="SassoonPrimaryType" pitchFamily="2" charset="0"/>
              </a:rPr>
              <a:t>  - adding prefixes and suffixes</a:t>
            </a:r>
          </a:p>
        </p:txBody>
      </p:sp>
    </p:spTree>
    <p:extLst>
      <p:ext uri="{BB962C8B-B14F-4D97-AF65-F5344CB8AC3E}">
        <p14:creationId xmlns:p14="http://schemas.microsoft.com/office/powerpoint/2010/main" val="201161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93" y="12779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351075">
            <a:off x="533188" y="3095127"/>
            <a:ext cx="8081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Spelling in Reading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2165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08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768379" cy="536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508104" y="1268760"/>
            <a:ext cx="3312368" cy="2576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u="sng" dirty="0" smtClean="0">
                <a:solidFill>
                  <a:srgbClr val="002060"/>
                </a:solidFill>
              </a:rPr>
              <a:t>Poetry &amp; Reading</a:t>
            </a:r>
          </a:p>
          <a:p>
            <a:r>
              <a:rPr lang="en-GB" sz="2700" dirty="0" smtClean="0">
                <a:solidFill>
                  <a:srgbClr val="002060"/>
                </a:solidFill>
              </a:rPr>
              <a:t>1) </a:t>
            </a:r>
            <a:r>
              <a:rPr lang="en-GB" sz="2700" dirty="0">
                <a:solidFill>
                  <a:srgbClr val="002060"/>
                </a:solidFill>
              </a:rPr>
              <a:t>Rhyming </a:t>
            </a:r>
            <a:r>
              <a:rPr lang="en-GB" sz="2700" dirty="0" smtClean="0">
                <a:solidFill>
                  <a:srgbClr val="002060"/>
                </a:solidFill>
              </a:rPr>
              <a:t>Patterns</a:t>
            </a:r>
            <a:endParaRPr lang="en-GB" sz="2700" dirty="0">
              <a:solidFill>
                <a:srgbClr val="002060"/>
              </a:solidFill>
            </a:endParaRPr>
          </a:p>
          <a:p>
            <a:r>
              <a:rPr lang="en-GB" sz="2700" dirty="0" smtClean="0">
                <a:solidFill>
                  <a:srgbClr val="002060"/>
                </a:solidFill>
              </a:rPr>
              <a:t>2) Phoneme Spotters</a:t>
            </a:r>
          </a:p>
          <a:p>
            <a:r>
              <a:rPr lang="en-GB" sz="2700" dirty="0" smtClean="0">
                <a:solidFill>
                  <a:srgbClr val="002060"/>
                </a:solidFill>
              </a:rPr>
              <a:t>3) Spot the spelling rule</a:t>
            </a:r>
          </a:p>
        </p:txBody>
      </p:sp>
    </p:spTree>
    <p:extLst>
      <p:ext uri="{BB962C8B-B14F-4D97-AF65-F5344CB8AC3E}">
        <p14:creationId xmlns:p14="http://schemas.microsoft.com/office/powerpoint/2010/main" val="312577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3" y="908720"/>
            <a:ext cx="8587866" cy="53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82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63" y="898151"/>
            <a:ext cx="9160462" cy="551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07504" y="4437111"/>
            <a:ext cx="4464496" cy="22322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u="sng" dirty="0" smtClean="0">
              <a:solidFill>
                <a:srgbClr val="002060"/>
              </a:solidFill>
            </a:endParaRPr>
          </a:p>
          <a:p>
            <a:pPr algn="ctr"/>
            <a:r>
              <a:rPr lang="en-GB" sz="2800" u="sng" dirty="0" smtClean="0">
                <a:solidFill>
                  <a:srgbClr val="002060"/>
                </a:solidFill>
              </a:rPr>
              <a:t>Rhyming Patterns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How many words can you think of to rhyme with </a:t>
            </a:r>
            <a:r>
              <a:rPr lang="en-GB" sz="2800" b="1" u="sng" dirty="0" smtClean="0">
                <a:solidFill>
                  <a:srgbClr val="002060"/>
                </a:solidFill>
              </a:rPr>
              <a:t>you</a:t>
            </a:r>
            <a:r>
              <a:rPr lang="en-GB" sz="2800" dirty="0" smtClean="0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GB" sz="2800" u="sng" dirty="0" smtClean="0">
                <a:solidFill>
                  <a:srgbClr val="002060"/>
                </a:solidFill>
              </a:rPr>
              <a:t>Challenge</a:t>
            </a:r>
            <a:r>
              <a:rPr lang="en-GB" sz="2800" dirty="0" smtClean="0">
                <a:solidFill>
                  <a:srgbClr val="002060"/>
                </a:solidFill>
              </a:rPr>
              <a:t>: sort them into spelling patterns.</a:t>
            </a:r>
            <a:endParaRPr lang="en-GB" sz="2800" dirty="0">
              <a:solidFill>
                <a:srgbClr val="002060"/>
              </a:solidFill>
            </a:endParaRPr>
          </a:p>
          <a:p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49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" y="808552"/>
            <a:ext cx="9016305" cy="55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7504" y="5331737"/>
            <a:ext cx="4464496" cy="133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u="sng" dirty="0" smtClean="0">
              <a:solidFill>
                <a:srgbClr val="002060"/>
              </a:solidFill>
            </a:endParaRPr>
          </a:p>
          <a:p>
            <a:pPr algn="ctr"/>
            <a:r>
              <a:rPr lang="en-GB" sz="2800" u="sng" dirty="0" smtClean="0">
                <a:solidFill>
                  <a:srgbClr val="002060"/>
                </a:solidFill>
              </a:rPr>
              <a:t>Phoneme Spotter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What can you spot?</a:t>
            </a:r>
          </a:p>
          <a:p>
            <a:endParaRPr lang="en-GB" sz="2800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www.communication4all.co.uk/Screen%20Shot%20Images/44P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05474"/>
            <a:ext cx="4355976" cy="305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985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41" y="764703"/>
            <a:ext cx="8811518" cy="569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62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351075">
            <a:off x="-304375" y="3095127"/>
            <a:ext cx="9756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What happens at school?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2165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217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" y="764704"/>
            <a:ext cx="8982396" cy="561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7504" y="5331737"/>
            <a:ext cx="5112568" cy="133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u="sng" dirty="0" smtClean="0">
              <a:solidFill>
                <a:srgbClr val="002060"/>
              </a:solidFill>
            </a:endParaRPr>
          </a:p>
          <a:p>
            <a:pPr algn="ctr"/>
            <a:r>
              <a:rPr lang="en-GB" sz="2800" u="sng" dirty="0" smtClean="0">
                <a:solidFill>
                  <a:srgbClr val="002060"/>
                </a:solidFill>
              </a:rPr>
              <a:t>Spot the Spelling Pattern</a:t>
            </a:r>
          </a:p>
          <a:p>
            <a:pPr algn="ctr"/>
            <a:r>
              <a:rPr lang="en-GB" sz="2800" dirty="0" smtClean="0">
                <a:solidFill>
                  <a:srgbClr val="002060"/>
                </a:solidFill>
              </a:rPr>
              <a:t>What would you need to know?</a:t>
            </a:r>
          </a:p>
          <a:p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8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 rot="20351075">
            <a:off x="609226" y="2967334"/>
            <a:ext cx="7925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Handwriting" panose="03010101010101010101" pitchFamily="66" charset="0"/>
              </a:rPr>
              <a:t>Learning Strategies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22165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2077219" cy="142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735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2" y="1485577"/>
            <a:ext cx="16764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57" y="1485577"/>
            <a:ext cx="15525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9" y="3789040"/>
            <a:ext cx="15335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44" y="1485577"/>
            <a:ext cx="1533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94" y="1485577"/>
            <a:ext cx="16049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482" y="3789040"/>
            <a:ext cx="14303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419" y="1485577"/>
            <a:ext cx="16097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82" y="3789040"/>
            <a:ext cx="16287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44" y="3789040"/>
            <a:ext cx="16192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869" y="3789040"/>
            <a:ext cx="15906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175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210427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55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1011" y="260648"/>
            <a:ext cx="2357438" cy="12144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</a:rPr>
              <a:t>Discrete teaching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New rule</a:t>
            </a:r>
            <a:r>
              <a:rPr lang="en-GB" dirty="0"/>
              <a:t> </a:t>
            </a:r>
          </a:p>
        </p:txBody>
      </p:sp>
      <p:pic>
        <p:nvPicPr>
          <p:cNvPr id="2050" name="Picture 2" descr="\\mps2606-FS\STAFF\danielle wood\2013&amp;14\SL Literacy\Spelling\Photos Blink\IMG_1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48" y="3318286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mps2606-FS\STAFF\danielle wood\2013&amp;14\SL Literacy\Spelling\Photos Blink\IMG_16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086" y="168907"/>
            <a:ext cx="3344880" cy="25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mps2606-FS\STAFF\danielle wood\2013&amp;14\SL Literacy\Spelling\Photos Blink\IMG_17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8532"/>
            <a:ext cx="3116078" cy="23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00" y="5733256"/>
            <a:ext cx="5696796" cy="9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" descr="\\mps2606-FS\STAFF\danielle wood\2013&amp;14\SL Literacy\Spelling\Photos Blink\IMG_17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907"/>
            <a:ext cx="2906631" cy="21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95" y="1597457"/>
            <a:ext cx="2551443" cy="16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22" y="2886202"/>
            <a:ext cx="3293247" cy="199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55591"/>
            <a:ext cx="3125200" cy="195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\\mps2606-FS\STAFF\danielle wood\2013&amp;14\SL Literacy\Spelling\Photos Blink\IMG_16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68" y="1450546"/>
            <a:ext cx="1636028" cy="122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8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87824" y="260648"/>
            <a:ext cx="2357438" cy="12144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</a:rPr>
              <a:t>Follow Up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Guided Reading Cycle</a:t>
            </a:r>
            <a:endParaRPr lang="en-GB" dirty="0"/>
          </a:p>
        </p:txBody>
      </p:sp>
      <p:pic>
        <p:nvPicPr>
          <p:cNvPr id="7170" name="Picture 2" descr="\\mps2606-FS\STAFF\danielle wood\2013&amp;14\SL Literacy\Spelling\Photos Blink\IMG_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6531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mps2606-FS\STAFF\danielle wood\2013&amp;14\SL Literacy\Spelling\Photos Blink\IMG_1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mps2606-FS\STAFF\danielle wood\2013&amp;14\SL Literacy\Spelling\Photos Blink\IMG_1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37" y="2152948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mps2606-FS\STAFF\danielle wood\2013&amp;14\SL Literacy\Spelling\Photos Blink\IMG_17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99" y="4576063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\\mps2606-FS\STAFF\danielle wood\2013&amp;14\SL Literacy\Spelling\Photos Blink\IMG_17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02835"/>
            <a:ext cx="2869753" cy="21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mps2606-FS\STAFF\danielle wood\2013&amp;14\SL Literacy\Spelling\Photos Blink\IMG_17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2" y="66531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1533133"/>
            <a:ext cx="2085100" cy="302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67" y="4549434"/>
            <a:ext cx="2862064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153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59832" y="404664"/>
            <a:ext cx="2357437" cy="1214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</a:rPr>
              <a:t>Home Learning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The </a:t>
            </a:r>
            <a:r>
              <a:rPr lang="en-GB" u="sng" dirty="0">
                <a:solidFill>
                  <a:srgbClr val="0070C0"/>
                </a:solidFill>
              </a:rPr>
              <a:t>rule and example root words</a:t>
            </a:r>
            <a:endParaRPr lang="en-GB" u="sng" dirty="0"/>
          </a:p>
        </p:txBody>
      </p:sp>
      <p:pic>
        <p:nvPicPr>
          <p:cNvPr id="4098" name="Picture 2" descr="\\mps2606-FS\STAFF\Danielle Wood\2013&amp;14\SL Literacy\Spelling\Photos Blink\IMG_16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9539" y="647693"/>
            <a:ext cx="3672410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mps2606-FS\STAFF\Danielle Wood\2013&amp;14\SL Literacy\Spelling\Photos Blink\IMG_1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9" y="3717032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mps2606-FS\STAFF\danielle wood\2013&amp;14\SL Literacy\Spelling\Photos Blink\IMG_16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68" y="1674867"/>
            <a:ext cx="2915815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mps2606-FS\STAFF\danielle wood\2013&amp;14\SL Literacy\Spelling\Photos Blink\IMG_16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56196" y="3157772"/>
            <a:ext cx="3115791" cy="233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mps2606-FS\STAFF\danielle wood\2013&amp;14\SL Literacy\Spelling\Photos Blink\IMG_1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1"/>
            <a:ext cx="3439543" cy="257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mps2606-FS\STAFF\danielle wood\2013&amp;14\SL Literacy\Spelling\Photos Blink\IMG_17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4133" y="3793297"/>
            <a:ext cx="3337928" cy="250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7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3" name="Picture 13" descr="\\mps2606-FS\STAFF\danielle wood\2013&amp;14\SL Literacy\Spelling\Photos Blink\IMG_1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531" y="2198826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131840" y="332656"/>
            <a:ext cx="2357438" cy="1214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</a:rPr>
              <a:t>Marking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Correct errors/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children correcting errors</a:t>
            </a:r>
            <a:endParaRPr lang="en-GB" dirty="0"/>
          </a:p>
        </p:txBody>
      </p:sp>
      <p:pic>
        <p:nvPicPr>
          <p:cNvPr id="5123" name="Picture 3" descr="\\mps2606-FS\STAFF\danielle wood\2013&amp;14\SL Literacy\Spelling\Photos Blink\IMG_16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3096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mps2606-FS\STAFF\danielle wood\2013&amp;14\SL Literacy\Spelling\Photos Blink\IMG_1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78" y="4062952"/>
            <a:ext cx="3510706" cy="263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\\mps2606-FS\STAFF\danielle wood\2013&amp;14\SL Literacy\Spelling\Photos Blink\IMG_17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9" y="203343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7370"/>
            <a:ext cx="2024425" cy="180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\\mps2606-FS\STAFF\danielle wood\2013&amp;14\SL Literacy\Spelling\Photos Blink\IMG_17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12" y="1701019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3" y="3884751"/>
            <a:ext cx="90201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784" y="203343"/>
            <a:ext cx="31242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 descr="\\mps2606-FS\STAFF\danielle wood\2013&amp;14\SL Literacy\Spelling\Photos Blink\IMG_17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2299172" cy="172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0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075" y="188640"/>
            <a:ext cx="2500313" cy="1214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b="1" dirty="0">
              <a:solidFill>
                <a:srgbClr val="0070C0"/>
              </a:solidFill>
            </a:endParaRPr>
          </a:p>
          <a:p>
            <a:pPr algn="ctr"/>
            <a:r>
              <a:rPr lang="en-GB" b="1" dirty="0">
                <a:solidFill>
                  <a:srgbClr val="0070C0"/>
                </a:solidFill>
              </a:rPr>
              <a:t>Continuous Provision</a:t>
            </a:r>
            <a:r>
              <a:rPr lang="en-GB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Book talk and spelling warm ups </a:t>
            </a:r>
          </a:p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074" name="Picture 2" descr="\\mps2606-FS\STAFF\Danielle Wood\2013&amp;14\SL Literacy\Spelling\Photos Blink\IMG_1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4" y="188640"/>
            <a:ext cx="2879463" cy="215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mps2606-FS\STAFF\Danielle Wood\2013&amp;14\SL Literacy\Spelling\Photos Blink\IMG_1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6234"/>
            <a:ext cx="3136888" cy="23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mps2606-FS\STAFF\danielle wood\2013&amp;14\SL Literacy\Spelling\Photos Blink\IMG_1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2610284"/>
            <a:ext cx="4678299" cy="350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mps2606-FS\STAFF\danielle wood\2013&amp;14\SL Literacy\Spelling\Photos Blink\IMG_16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41697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mps2606-FS\STAFF\danielle wood\2013&amp;14\SL Literacy\Spelling\Photos Blink\IMG_16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4" y="2439920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0" y="3759787"/>
            <a:ext cx="4120763" cy="3090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8" y="5268212"/>
            <a:ext cx="1620360" cy="133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96" y="5272214"/>
            <a:ext cx="1425968" cy="119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791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31840" y="527155"/>
            <a:ext cx="2357438" cy="12144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0070C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70C0"/>
                </a:solidFill>
              </a:rPr>
              <a:t>Resources: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0070C0"/>
                </a:solidFill>
              </a:rPr>
              <a:t>Vocabulary lists, dictionaries/thesauri</a:t>
            </a:r>
            <a:endParaRPr lang="en-GB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6146" name="Picture 2" descr="\\mps2606-FS\STAFF\danielle wood\2013&amp;14\SL Literacy\Spelling\Photos Blink\IMG_1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8" y="4705685"/>
            <a:ext cx="2581722" cy="193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mps2606-FS\STAFF\danielle wood\2013&amp;14\SL Literacy\Spelling\Photos Blink\IMG_1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7" y="2095195"/>
            <a:ext cx="3144813" cy="23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mps2606-FS\STAFF\danielle wood\2013&amp;14\SL Literacy\Spelling\Photos Blink\IMG_1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8" y="215295"/>
            <a:ext cx="2365698" cy="177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mps2606-FS\STAFF\danielle wood\2013&amp;14\SL Literacy\Spelling\Photos Blink\IMG_1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55" y="2130669"/>
            <a:ext cx="2651787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\\mps2606-FS\STAFF\danielle wood\2013&amp;14\SL Literacy\Spelling\Photos Blink\IMG_17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99" y="4576063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\\mps2606-FS\STAFF\danielle wood\2013&amp;14\SL Literacy\Spelling\Photos Blink\IMG_17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31" y="2267142"/>
            <a:ext cx="2869753" cy="21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\\mps2606-FS\STAFF\danielle wood\2013&amp;14\SL Literacy\Spelling\Photos Blink\IMG_17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75" y="4252027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\\mps2606-FS\STAFF\Danielle Wood\2013&amp;14\SL Literacy\Spelling\Photos Blink\IMG_167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46" y="120928"/>
            <a:ext cx="2702522" cy="20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78" y="3632399"/>
            <a:ext cx="1547250" cy="123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7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856" y="260648"/>
            <a:ext cx="2357437" cy="12144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b="1">
              <a:solidFill>
                <a:srgbClr val="0070C0"/>
              </a:solidFill>
            </a:endParaRPr>
          </a:p>
          <a:p>
            <a:pPr algn="ctr"/>
            <a:r>
              <a:rPr lang="en-GB" b="1">
                <a:solidFill>
                  <a:srgbClr val="0070C0"/>
                </a:solidFill>
              </a:rPr>
              <a:t>Strategies on display:</a:t>
            </a:r>
          </a:p>
          <a:p>
            <a:pPr algn="ctr"/>
            <a:r>
              <a:rPr lang="en-GB" sz="1400">
                <a:solidFill>
                  <a:srgbClr val="0070C0"/>
                </a:solidFill>
              </a:rPr>
              <a:t>‘We are worried about spelling right now!’</a:t>
            </a:r>
            <a:endParaRPr lang="en-GB" sz="1400">
              <a:solidFill>
                <a:srgbClr val="FFFFFF"/>
              </a:solidFill>
            </a:endParaRPr>
          </a:p>
          <a:p>
            <a:pPr algn="ctr"/>
            <a:endParaRPr lang="en-GB" sz="1400" u="sng">
              <a:solidFill>
                <a:srgbClr val="FFFFFF"/>
              </a:solidFill>
            </a:endParaRPr>
          </a:p>
        </p:txBody>
      </p:sp>
      <p:pic>
        <p:nvPicPr>
          <p:cNvPr id="1026" name="Picture 2" descr="\\mps2606-FS\STAFF\Danielle Wood\2013&amp;14\SL Literacy\Spelling\Photos Blink\IMG_1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5409" y="397147"/>
            <a:ext cx="2916703" cy="22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mps2606-FS\STAFF\Danielle Wood\2013&amp;14\SL Literacy\Spelling\Photos Blink\IMG_1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2453"/>
            <a:ext cx="2688729" cy="20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mps2606-FS\STAFF\Danielle Wood\2013&amp;14\SL Literacy\Spelling\Photos Blink\IMG_1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91" y="103953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mps2606-FS\STAFF\Danielle Wood\2013&amp;14\SL Literacy\Spelling\Photos Blink\IMG_1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7" y="1638902"/>
            <a:ext cx="2678543" cy="200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mps2606-FS\STAFF\danielle wood\2013&amp;14\SL Literacy\Spelling\Photos Blink\IMG_16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3068960"/>
            <a:ext cx="2288286" cy="17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mps2606-FS\STAFF\danielle wood\2013&amp;14\SL Literacy\Spelling\Photos Blink\IMG_16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89" y="2581738"/>
            <a:ext cx="2645126" cy="1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mps2606-FS\STAFF\danielle wood\2013&amp;14\SL Literacy\Spelling\Photos Blink\IMG_16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31631"/>
            <a:ext cx="2616512" cy="19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mps2606-FS\STAFF\danielle wood\2013&amp;14\SL Literacy\Spelling\Photos Blink\IMG_16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98" y="240551"/>
            <a:ext cx="1672841" cy="125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mps2606-FS\STAFF\danielle wood\2013&amp;14\SL Literacy\Spelling\Photos Blink\IMG_169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55663" y="3828961"/>
            <a:ext cx="2103396" cy="157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mps2606-FS\STAFF\danielle wood\2013&amp;14\SL Literacy\Spelling\Photos Blink\IMG_169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4860509"/>
            <a:ext cx="2436073" cy="182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mps2606-FS\STAFF\danielle wood\2013&amp;14\SL Literacy\Spelling\Photos Blink\IMG_170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14" y="4785175"/>
            <a:ext cx="2536518" cy="190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mps2606-FS\STAFF\danielle wood\2013&amp;14\SL Literacy\Spelling\Photos Blink\IMG_170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653" y="5157192"/>
            <a:ext cx="2040495" cy="153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mps2606-FS\STAFF\danielle wood\2013&amp;14\SL Literacy\Spelling\Photos Blink\IMG_171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03051"/>
            <a:ext cx="1651089" cy="123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136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410</Words>
  <Application>Microsoft Office PowerPoint</Application>
  <PresentationFormat>On-screen Show (4:3)</PresentationFormat>
  <Paragraphs>84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spelling websites to 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AuthorisedUser</cp:lastModifiedBy>
  <cp:revision>20</cp:revision>
  <cp:lastPrinted>2015-09-30T12:24:35Z</cp:lastPrinted>
  <dcterms:created xsi:type="dcterms:W3CDTF">2014-02-17T11:11:13Z</dcterms:created>
  <dcterms:modified xsi:type="dcterms:W3CDTF">2015-09-30T12:26:53Z</dcterms:modified>
</cp:coreProperties>
</file>